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2" r:id="rId2"/>
  </p:sldMasterIdLst>
  <p:notesMasterIdLst>
    <p:notesMasterId r:id="rId3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309" r:id="rId13"/>
    <p:sldId id="268" r:id="rId14"/>
    <p:sldId id="270" r:id="rId15"/>
    <p:sldId id="272" r:id="rId16"/>
    <p:sldId id="273" r:id="rId17"/>
    <p:sldId id="278" r:id="rId18"/>
    <p:sldId id="279" r:id="rId19"/>
    <p:sldId id="280" r:id="rId20"/>
    <p:sldId id="282" r:id="rId21"/>
    <p:sldId id="283" r:id="rId22"/>
    <p:sldId id="284" r:id="rId23"/>
    <p:sldId id="288" r:id="rId24"/>
    <p:sldId id="293" r:id="rId25"/>
    <p:sldId id="294" r:id="rId26"/>
    <p:sldId id="297" r:id="rId27"/>
    <p:sldId id="296" r:id="rId28"/>
    <p:sldId id="300" r:id="rId29"/>
    <p:sldId id="301" r:id="rId30"/>
    <p:sldId id="303" r:id="rId31"/>
    <p:sldId id="30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8ABB78-8FCD-4A67-AD9F-A89F14E42598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2F983-F98A-4EA7-B4AA-32B75BFC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7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8398C0-A642-400A-A0F1-D0E1FE870A3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754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11D845-A713-4B59-B66F-B5779D99A36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3434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7523A6-5154-4D8D-9922-816D8270276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alibri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7617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E5ED75-5836-4DC8-A586-F9E210F84AC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Calibri" pitchFamily="34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5918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2FF16D-19E7-4C28-9DF2-35ADE54D7FC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Calibri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9579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EF300-26AE-4ED7-B55D-D9E444755AB2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6049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8CD69-85A2-4D3B-8C36-E11496C23E12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Calibri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4611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9E2095-ACC1-4F66-82C3-4848F60305D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8091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279AFD-B0C4-435C-9E4D-CDB2D70D995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Calibri" pitchFamily="34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4979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42AD3A-6737-4598-9B88-29F25B64147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5814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9A6562-14C5-4DF6-82AE-E80BB737E72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677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70C8E5-4CB1-4D63-B55D-A3C8319DFE0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7449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6F2458-46EE-4BA0-8698-81153187171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Calibri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60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C86E70-2F47-417C-9216-07DE14C90D9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Calibri" pitchFamily="34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50488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9ED716-5469-4831-ACAA-6CADEECAA13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Calibri" pitchFamily="34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113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E693F2-4670-4340-93EC-588DDE78BEB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Calibri" pitchFamily="34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2968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D05ADC-18F5-432F-A4B1-DCE22C3BFA6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latin typeface="Calibri" pitchFamily="34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7582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19EF4C-9C66-4A41-9212-9FE57C3C982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Calibri" pitchFamily="34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5651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C34F1C-F3FD-437C-8F8B-016DB117EC9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Calibri" pitchFamily="34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8944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299FDD-B5C9-4447-A1EE-80B144BB439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Calibri" pitchFamily="34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067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2736F0-D995-458D-9F1A-60DB4FBA420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Calibri" pitchFamily="34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08281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147058-B3CF-407C-B06C-1FBD504853A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Calibri" pitchFamily="34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1576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99737-59FD-4C6B-9E71-5306C5589AA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160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689934-EA0A-48AB-A4DC-95942E52CC4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17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1B963A-92D5-4F7A-BA45-814B3EDCFA4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8736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4FAB4C-8821-4038-86D2-BD11E68121D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1576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74AF32-4EEC-4059-A015-B8F46E24412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858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3B3594-539F-4D9C-8B83-9B84B0B3D19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5890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9013E4-65D6-4193-A0E0-C0A57594720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11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95400" y="632460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5827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7075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29880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10/4/2018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3469BE-5C95-4A54-BDD8-FA39A465C810}" type="datetime1">
              <a:rPr lang="en-US" smtClean="0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F46558-1C76-40A1-98DF-D6F821772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D6EA2BF4-A2D3-4FE7-A583-4A1A27032A2D}" type="datetime1">
              <a:rPr lang="en-US" smtClean="0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2D6BF3E-D995-40C3-8A2D-A55449D97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7A7A4DFD-DEA7-44E0-90D0-A21F52346AD5}" type="datetime1">
              <a:rPr lang="en-US" smtClean="0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578F38-429C-4DAB-8310-63586EAD75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8AF7-F567-4B22-807E-E9AC26980117}" type="datetime1">
              <a:rPr lang="en-US" smtClean="0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544AA6-1AF2-4B31-95B9-DC2E287C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71070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0115F4EE-5C90-403E-A2C9-B9EA06A8F2E7}" type="datetime1">
              <a:rPr lang="en-US" smtClean="0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FBD51BF-666A-409F-8A36-57FEF669D8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3469BE-5C95-4A54-BDD8-FA39A465C810}" type="datetime1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F46558-1C76-40A1-98DF-D6F821772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6EA2BF4-A2D3-4FE7-A583-4A1A27032A2D}" type="datetime1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2D6BF3E-D995-40C3-8A2D-A55449D97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8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7A4DFD-DEA7-44E0-90D0-A21F52346AD5}" type="datetime1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C578F38-429C-4DAB-8310-63586EAD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178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378AF7-F567-4B22-807E-E9AC26980117}" type="datetime1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544AA6-1AF2-4B31-95B9-DC2E287C5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1324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15F4EE-5C90-403E-A2C9-B9EA06A8F2E7}" type="datetime1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BD51BF-666A-409F-8A36-57FEF669D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00200" y="6324600"/>
            <a:ext cx="6172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Copyright © 2010 Pearson Education, Inc., Upper Saddle River, NJ  07458.  All rights reserved.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Helvetica" pitchFamily="34" charset="0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Helvetica" pitchFamily="34" charset="0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Helvetica" pitchFamily="34" charset="0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Helvetica" pitchFamily="34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2010 Pearson Education, Inc., Upper Saddle River, NJ  07458.  All rights reserved.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8763000" cy="167665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  <a:latin typeface="+mj-lt"/>
              </a:rPr>
              <a:t>CONDUCTING A GOOD EXPERIMENT ii:</a:t>
            </a:r>
            <a:br>
              <a:rPr lang="en-US" sz="3200" dirty="0" smtClean="0">
                <a:solidFill>
                  <a:schemeClr val="tx2">
                    <a:satMod val="200000"/>
                  </a:schemeClr>
                </a:solidFill>
                <a:latin typeface="+mj-lt"/>
              </a:rPr>
            </a:b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  <a:latin typeface="+mj-lt"/>
              </a:rPr>
              <a:t>Final Considerations, unanticipated Influences, and Cross-Cultural Issues</a:t>
            </a:r>
            <a:endParaRPr lang="en-US" sz="3200" dirty="0">
              <a:solidFill>
                <a:schemeClr val="tx2">
                  <a:satMod val="200000"/>
                </a:schemeClr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772400" cy="15081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FEB80A"/>
                </a:solidFill>
              </a:rPr>
              <a:t>Chapter Seven</a:t>
            </a: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5486400"/>
            <a:ext cx="80772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45587E86-E4CC-446D-BE15-2863E96B6E8B}" type="slidenum">
              <a:rPr lang="en-US" sz="1200">
                <a:solidFill>
                  <a:schemeClr val="tx2"/>
                </a:solidFill>
              </a:rPr>
              <a:pPr/>
              <a:t>1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362200" y="6019800"/>
            <a:ext cx="6781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This multimedia and its contents are protected under copyright law.  The following are prohibited by law:  any public performance or displays, including transmission of any image over a network, preparation of any derivative work, including the extraction, in whole or in part, of any images, any rental, lease, or lending of the program.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B920DA6-6FD5-43DB-B778-730B26998900}" type="slidenum">
              <a:rPr lang="en-US" sz="1200">
                <a:solidFill>
                  <a:schemeClr val="tx2"/>
                </a:solidFill>
              </a:rPr>
              <a:pPr/>
              <a:t>10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9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3657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EB80A"/>
                </a:solidFill>
              </a:rPr>
              <a:t>Power</a:t>
            </a:r>
          </a:p>
          <a:p>
            <a:pPr lvl="1"/>
            <a:r>
              <a:rPr lang="en-US" sz="2400" dirty="0" smtClean="0"/>
              <a:t>The number of participants tested is related to the power of our statistical test.</a:t>
            </a:r>
          </a:p>
          <a:p>
            <a:pPr lvl="1"/>
            <a:r>
              <a:rPr lang="en-US" sz="2400" dirty="0" smtClean="0"/>
              <a:t>Power is the probability that a statistical test will be significant (i.e., the experimental hypothesis is accepted when it is true).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Apparatus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D16F5F79-5F3F-4150-894A-78371C88E0C8}" type="slidenum">
              <a:rPr lang="en-US" sz="1200">
                <a:solidFill>
                  <a:schemeClr val="tx2"/>
                </a:solidFill>
              </a:rPr>
              <a:pPr/>
              <a:t>11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772400" cy="2743200"/>
          </a:xfrm>
        </p:spPr>
        <p:txBody>
          <a:bodyPr/>
          <a:lstStyle/>
          <a:p>
            <a:r>
              <a:rPr lang="en-US" sz="2800" dirty="0" smtClean="0"/>
              <a:t>IV presentation</a:t>
            </a:r>
          </a:p>
          <a:p>
            <a:pPr lvl="1"/>
            <a:r>
              <a:rPr lang="en-US" sz="2400" dirty="0" smtClean="0"/>
              <a:t>Often the nature of the IV will influence the type of apparatus one chooses to use.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Apparatus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C948F232-9BBA-4439-85F3-689CDDC893B3}" type="slidenum">
              <a:rPr lang="en-US" sz="1200">
                <a:solidFill>
                  <a:schemeClr val="tx2"/>
                </a:solidFill>
              </a:rPr>
              <a:pPr/>
              <a:t>12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24000"/>
            <a:ext cx="7772400" cy="4267200"/>
          </a:xfrm>
        </p:spPr>
        <p:txBody>
          <a:bodyPr/>
          <a:lstStyle/>
          <a:p>
            <a:r>
              <a:rPr lang="en-US" sz="2800" dirty="0" smtClean="0"/>
              <a:t>DV recording</a:t>
            </a:r>
          </a:p>
          <a:p>
            <a:pPr lvl="1"/>
            <a:r>
              <a:rPr lang="en-US" sz="2400" dirty="0" smtClean="0"/>
              <a:t>How the DV will be recorded:</a:t>
            </a:r>
          </a:p>
          <a:p>
            <a:pPr lvl="2"/>
            <a:r>
              <a:rPr lang="en-US" sz="2400" dirty="0" smtClean="0"/>
              <a:t>Use of a prepared data sheet in a naturalistic observation study</a:t>
            </a:r>
          </a:p>
          <a:p>
            <a:pPr lvl="2"/>
            <a:r>
              <a:rPr lang="en-US" sz="2400" dirty="0" smtClean="0"/>
              <a:t>Use of video recording equipment when its presence will not cause reactivity effects.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The Experimenter as an Extraneous Variable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E9982606-1336-427C-AC08-709B462718EB}" type="slidenum">
              <a:rPr lang="en-US" sz="1200">
                <a:solidFill>
                  <a:schemeClr val="tx2"/>
                </a:solidFill>
              </a:rPr>
              <a:pPr/>
              <a:t>13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574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Experimenter Characteristics</a:t>
            </a:r>
          </a:p>
          <a:p>
            <a:r>
              <a:rPr lang="en-US" sz="2800" dirty="0" smtClean="0"/>
              <a:t>Experimenter Expectancies</a:t>
            </a:r>
          </a:p>
          <a:p>
            <a:r>
              <a:rPr lang="en-US" sz="2800" dirty="0" smtClean="0"/>
              <a:t>How Are These Controlled?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Experimenter Characteristics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05BA87A-29D1-4504-ACAF-A931D44C248D}" type="slidenum">
              <a:rPr lang="en-US" sz="1200">
                <a:solidFill>
                  <a:schemeClr val="tx2"/>
                </a:solidFill>
              </a:rPr>
              <a:pPr/>
              <a:t>14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Physiological</a:t>
            </a:r>
          </a:p>
          <a:p>
            <a:pPr lvl="1"/>
            <a:r>
              <a:rPr lang="en-US" sz="2000" smtClean="0"/>
              <a:t>Characteristics such as age, sex, and race can have an influence on participants’ responses.</a:t>
            </a:r>
          </a:p>
          <a:p>
            <a:r>
              <a:rPr lang="en-US" sz="2400" smtClean="0"/>
              <a:t>Psychological</a:t>
            </a:r>
          </a:p>
          <a:p>
            <a:pPr lvl="1"/>
            <a:r>
              <a:rPr lang="en-US" sz="2000" smtClean="0"/>
              <a:t>Characteristics such as hostility, anxiety, introversion or extraversion can also have an influence on participants’ responses.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Experimenter Expectancies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6EEA998C-F8BA-4ACE-B0E8-69474C4102C0}" type="slidenum">
              <a:rPr lang="en-US" sz="1200">
                <a:solidFill>
                  <a:schemeClr val="tx2"/>
                </a:solidFill>
              </a:rPr>
              <a:pPr/>
              <a:t>15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0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Experimenter expectancies are expectations that cause him/her to behave toward participants in such a manner that the expected response is more likely shown.</a:t>
            </a:r>
          </a:p>
          <a:p>
            <a:r>
              <a:rPr lang="en-US" sz="2400" dirty="0" smtClean="0">
                <a:solidFill>
                  <a:srgbClr val="FEB80A"/>
                </a:solidFill>
              </a:rPr>
              <a:t>Rosenthal effect</a:t>
            </a:r>
          </a:p>
          <a:p>
            <a:pPr lvl="1"/>
            <a:r>
              <a:rPr lang="en-US" sz="2000" dirty="0" smtClean="0"/>
              <a:t>The experimenter’s preconceived idea of appropriate responding influences the treatment of participants and their behavior.</a:t>
            </a:r>
          </a:p>
          <a:p>
            <a:pPr lvl="1"/>
            <a:r>
              <a:rPr lang="en-US" sz="2000" dirty="0" smtClean="0"/>
              <a:t>The results of experimenter expectations are often called Rosenthal effects because Rosenthal and his colleagues were among the first to systematically study them.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Experimenter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048EE228-26C0-4AF6-A09A-7497096878CE}" type="slidenum">
              <a:rPr lang="en-US" sz="1200">
                <a:solidFill>
                  <a:schemeClr val="tx2"/>
                </a:solidFill>
              </a:rPr>
              <a:pPr/>
              <a:t>16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2400" dirty="0" smtClean="0"/>
              <a:t>Physiological and Psychological Effects</a:t>
            </a:r>
          </a:p>
          <a:p>
            <a:pPr lvl="1"/>
            <a:r>
              <a:rPr lang="en-US" sz="2000" dirty="0" smtClean="0"/>
              <a:t>At present the most common procedures for controlling general experimenter characteristics are to:</a:t>
            </a:r>
          </a:p>
          <a:p>
            <a:pPr lvl="2"/>
            <a:r>
              <a:rPr lang="en-US" sz="1800" dirty="0" smtClean="0"/>
              <a:t>Use standardized methods</a:t>
            </a:r>
          </a:p>
          <a:p>
            <a:pPr lvl="2"/>
            <a:r>
              <a:rPr lang="en-US" sz="1800" dirty="0" smtClean="0"/>
              <a:t>Use careful training to a set standard when the experimenter administers procedures</a:t>
            </a:r>
          </a:p>
          <a:p>
            <a:pPr lvl="2"/>
            <a:r>
              <a:rPr lang="en-US" sz="1800" dirty="0" smtClean="0"/>
              <a:t>Standardize appearance, attitude, and so forth as much as possible.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Experimenter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486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65D4AC4-7C76-47D6-A7FE-44D564225FD6}" type="slidenum">
              <a:rPr lang="en-US" sz="1200">
                <a:solidFill>
                  <a:schemeClr val="tx2"/>
                </a:solidFill>
              </a:rPr>
              <a:pPr/>
              <a:t>17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2400" dirty="0" smtClean="0"/>
              <a:t>Physiological and Psychological Effects</a:t>
            </a:r>
          </a:p>
          <a:p>
            <a:pPr lvl="1"/>
            <a:r>
              <a:rPr lang="en-US" sz="2000" dirty="0" smtClean="0"/>
              <a:t>If findings are replicated with a different experimenter, then experimenter effects are less likely to be a factor.</a:t>
            </a:r>
          </a:p>
          <a:p>
            <a:pPr lvl="1"/>
            <a:r>
              <a:rPr lang="en-US" sz="2000" dirty="0" smtClean="0"/>
              <a:t>A thorough literature review will help make you aware of any relevant experimenter variables in your area of research interest.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Experimenter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8F7D0524-5402-43A7-B9B6-B5D0D1F8C286}" type="slidenum">
              <a:rPr lang="en-US" sz="1200">
                <a:solidFill>
                  <a:schemeClr val="tx2"/>
                </a:solidFill>
              </a:rPr>
              <a:pPr/>
              <a:t>18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772400" cy="4572000"/>
          </a:xfrm>
        </p:spPr>
        <p:txBody>
          <a:bodyPr/>
          <a:lstStyle/>
          <a:p>
            <a:r>
              <a:rPr lang="en-US" sz="2400" dirty="0" smtClean="0"/>
              <a:t>Experimenter Expectancies</a:t>
            </a:r>
          </a:p>
          <a:p>
            <a:pPr lvl="1"/>
            <a:r>
              <a:rPr lang="en-US" sz="2000" dirty="0" smtClean="0"/>
              <a:t>The instructions that the experimenter gives to the participants should be carefully prepared so their manner of presentation will not influence the participants’ responses.</a:t>
            </a:r>
          </a:p>
          <a:p>
            <a:pPr lvl="1"/>
            <a:r>
              <a:rPr lang="en-US" sz="2000" dirty="0" smtClean="0"/>
              <a:t>Any instructions concerning scoring the participants’ responses should be as objective and concrete as possible and established before the experiment is started.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Experimenter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486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182B24CD-7C72-434E-A5B4-51DCA68F9CF6}" type="slidenum">
              <a:rPr lang="en-US" sz="1200">
                <a:solidFill>
                  <a:schemeClr val="tx2"/>
                </a:solidFill>
              </a:rPr>
              <a:pPr/>
              <a:t>19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Experimenter Expectancies</a:t>
            </a:r>
          </a:p>
          <a:p>
            <a:pPr lvl="1"/>
            <a:r>
              <a:rPr lang="en-US" sz="2000" smtClean="0"/>
              <a:t>Instrumentation and Automation</a:t>
            </a:r>
          </a:p>
          <a:p>
            <a:pPr lvl="2"/>
            <a:r>
              <a:rPr lang="en-US" sz="1800" smtClean="0"/>
              <a:t>Tape-record experimenter instructions to participants</a:t>
            </a:r>
          </a:p>
          <a:p>
            <a:pPr lvl="2"/>
            <a:r>
              <a:rPr lang="en-US" sz="1800" smtClean="0"/>
              <a:t>Printed instructions</a:t>
            </a:r>
          </a:p>
          <a:p>
            <a:pPr lvl="2"/>
            <a:r>
              <a:rPr lang="en-US" sz="1800" smtClean="0"/>
              <a:t>Computer displays</a:t>
            </a:r>
          </a:p>
          <a:p>
            <a:pPr lvl="1"/>
            <a:r>
              <a:rPr lang="en-US" sz="2000" smtClean="0"/>
              <a:t>Automated equipment can ensure the accurate recording and storage of response data.</a:t>
            </a:r>
          </a:p>
          <a:p>
            <a:pPr lvl="1"/>
            <a:endParaRPr lang="en-US" sz="20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B4361982-3889-4C5A-A4B7-E59394F1238E}" type="slidenum">
              <a:rPr lang="en-US" sz="1200">
                <a:solidFill>
                  <a:schemeClr val="tx2"/>
                </a:solidFill>
              </a:rPr>
              <a:pPr/>
              <a:t>2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7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Types of participants</a:t>
            </a:r>
          </a:p>
          <a:p>
            <a:pPr lvl="1"/>
            <a:r>
              <a:rPr lang="en-US" sz="2400" dirty="0" smtClean="0"/>
              <a:t>Three guidelines to help you choose participants for your research project:</a:t>
            </a:r>
          </a:p>
          <a:p>
            <a:pPr lvl="2"/>
            <a:r>
              <a:rPr lang="en-US" sz="2400" dirty="0" smtClean="0"/>
              <a:t>Precedent</a:t>
            </a:r>
          </a:p>
          <a:p>
            <a:pPr lvl="2"/>
            <a:r>
              <a:rPr lang="en-US" sz="2400" dirty="0" smtClean="0"/>
              <a:t>Availability</a:t>
            </a:r>
          </a:p>
          <a:p>
            <a:pPr lvl="2"/>
            <a:r>
              <a:rPr lang="en-US" sz="2400" dirty="0" smtClean="0"/>
              <a:t>Nature of the Problem</a:t>
            </a:r>
          </a:p>
          <a:p>
            <a:pPr lvl="2"/>
            <a:endParaRPr lang="en-US" sz="1800" dirty="0" smtClean="0"/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Experimenter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556E6E25-6CB7-4B0C-9457-A5B2B7E2DD29}" type="slidenum">
              <a:rPr lang="en-US" sz="1200">
                <a:solidFill>
                  <a:schemeClr val="tx2"/>
                </a:solidFill>
              </a:rPr>
              <a:pPr/>
              <a:t>20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FEB80A"/>
                </a:solidFill>
              </a:rPr>
              <a:t>Single-blind experiment</a:t>
            </a:r>
          </a:p>
          <a:p>
            <a:pPr lvl="1"/>
            <a:r>
              <a:rPr lang="en-US" sz="2000" smtClean="0"/>
              <a:t>The experimenter has no knowledge regarding which participants receive which treatment(s).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Participant Perceptions as Extraneous Variables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3437550C-D1AA-4819-8CE9-A8799B385DDC}" type="slidenum">
              <a:rPr lang="en-US" sz="1200">
                <a:solidFill>
                  <a:schemeClr val="tx2"/>
                </a:solidFill>
              </a:rPr>
              <a:pPr/>
              <a:t>21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3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Demand characteristics </a:t>
            </a:r>
          </a:p>
          <a:p>
            <a:pPr lvl="1"/>
            <a:r>
              <a:rPr lang="en-US" sz="2000" smtClean="0"/>
              <a:t>Features of the experiment that inadvertently lead participants to respond in a particular manner.</a:t>
            </a:r>
          </a:p>
          <a:p>
            <a:pPr lvl="2"/>
            <a:r>
              <a:rPr lang="en-US" sz="1800" smtClean="0"/>
              <a:t>Participants in psychological research may attempt to figure out how they are supposed to respond and then behave in this manner.</a:t>
            </a:r>
          </a:p>
          <a:p>
            <a:r>
              <a:rPr lang="en-US" sz="2400" smtClean="0">
                <a:solidFill>
                  <a:srgbClr val="FEB80A"/>
                </a:solidFill>
              </a:rPr>
              <a:t>Good participant effect</a:t>
            </a:r>
          </a:p>
          <a:p>
            <a:pPr lvl="1"/>
            <a:r>
              <a:rPr lang="en-US" sz="1800" smtClean="0"/>
              <a:t>The tendency of participants to behave as they perceive the experimenter wants them to behave.</a:t>
            </a:r>
          </a:p>
          <a:p>
            <a:pPr lvl="2"/>
            <a:endParaRPr lang="en-US" sz="1800" smtClean="0"/>
          </a:p>
          <a:p>
            <a:endParaRPr lang="en-US" sz="240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Participant Perceptions as Extraneous Variables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486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5D9AF77-2FF0-4662-8C87-DB1372A42DD7}" type="slidenum">
              <a:rPr lang="en-US" sz="1200">
                <a:solidFill>
                  <a:schemeClr val="tx2"/>
                </a:solidFill>
              </a:rPr>
              <a:pPr/>
              <a:t>22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37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Response Bias</a:t>
            </a:r>
          </a:p>
          <a:p>
            <a:pPr lvl="1"/>
            <a:r>
              <a:rPr lang="en-US" sz="2000" smtClean="0">
                <a:solidFill>
                  <a:srgbClr val="FEB80A"/>
                </a:solidFill>
              </a:rPr>
              <a:t>Yea-sayers</a:t>
            </a:r>
          </a:p>
          <a:p>
            <a:pPr lvl="2"/>
            <a:r>
              <a:rPr lang="en-US" sz="1800" smtClean="0"/>
              <a:t>Participants who tend to answer yes to all questions.</a:t>
            </a:r>
          </a:p>
          <a:p>
            <a:pPr lvl="1"/>
            <a:r>
              <a:rPr lang="en-US" sz="2000" smtClean="0">
                <a:solidFill>
                  <a:srgbClr val="FEB80A"/>
                </a:solidFill>
              </a:rPr>
              <a:t>Nay-sayers</a:t>
            </a:r>
          </a:p>
          <a:p>
            <a:pPr lvl="2"/>
            <a:r>
              <a:rPr lang="en-US" sz="1800" smtClean="0"/>
              <a:t>Participants who tend to answer no to all questions.</a:t>
            </a:r>
            <a:r>
              <a:rPr lang="en-US" sz="1600" smtClean="0">
                <a:solidFill>
                  <a:srgbClr val="FEB80A"/>
                </a:solidFill>
              </a:rPr>
              <a:t> </a:t>
            </a:r>
          </a:p>
          <a:p>
            <a:r>
              <a:rPr lang="en-US" sz="2400" smtClean="0">
                <a:solidFill>
                  <a:srgbClr val="FEB80A"/>
                </a:solidFill>
              </a:rPr>
              <a:t>Response set</a:t>
            </a:r>
          </a:p>
          <a:p>
            <a:pPr lvl="1"/>
            <a:r>
              <a:rPr lang="en-US" sz="2000" smtClean="0"/>
              <a:t>The experimental context or testing situation influences the participants’ responses.</a:t>
            </a:r>
          </a:p>
          <a:p>
            <a:pPr lvl="2"/>
            <a:endParaRPr lang="en-US" sz="18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Participant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738CB84F-4094-4AF9-89E6-9739BAE3A3AD}" type="slidenum">
              <a:rPr lang="en-US" sz="1200">
                <a:solidFill>
                  <a:schemeClr val="tx2"/>
                </a:solidFill>
              </a:rPr>
              <a:pPr/>
              <a:t>23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4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Demand Characteristics</a:t>
            </a:r>
          </a:p>
          <a:p>
            <a:pPr lvl="1"/>
            <a:r>
              <a:rPr lang="en-US" sz="2000" smtClean="0"/>
              <a:t>We can conduct an experiment in which both the experimenter and the participants are unaware of which treatment is being administered to which participants.  </a:t>
            </a:r>
          </a:p>
          <a:p>
            <a:pPr lvl="1"/>
            <a:r>
              <a:rPr lang="en-US" sz="2000" smtClean="0"/>
              <a:t>Such experiments are known as </a:t>
            </a:r>
            <a:r>
              <a:rPr lang="en-US" sz="2000" b="1" smtClean="0">
                <a:solidFill>
                  <a:srgbClr val="FEB80A"/>
                </a:solidFill>
              </a:rPr>
              <a:t>double-blind experiments</a:t>
            </a:r>
            <a:r>
              <a:rPr lang="en-US" sz="2000" smtClean="0"/>
              <a:t>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Participant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E1421B42-A74B-461A-A408-9107166FCE8F}" type="slidenum">
              <a:rPr lang="en-US" sz="1200">
                <a:solidFill>
                  <a:schemeClr val="tx2"/>
                </a:solidFill>
              </a:rPr>
              <a:pPr/>
              <a:t>24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Yea-saying</a:t>
            </a:r>
          </a:p>
          <a:p>
            <a:pPr lvl="1"/>
            <a:r>
              <a:rPr lang="en-US" sz="2000" smtClean="0"/>
              <a:t>The most typical control for yea-saying (and nay-saying) is to rewrite some of the items so that a negative response represents agreement (control for yea-saying) or a positive response represents disagreement (control for nay-saying).</a:t>
            </a:r>
          </a:p>
          <a:p>
            <a:pPr lvl="1"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Participant Effects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77724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BEAB55AE-D16A-4BAF-9EEB-0DB949942647}" type="slidenum">
              <a:rPr lang="en-US" sz="1200">
                <a:solidFill>
                  <a:schemeClr val="tx2"/>
                </a:solidFill>
              </a:rPr>
              <a:pPr/>
              <a:t>25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Response Set</a:t>
            </a:r>
          </a:p>
          <a:p>
            <a:pPr lvl="1"/>
            <a:r>
              <a:rPr lang="en-US" sz="2000" smtClean="0"/>
              <a:t>The best safeguard against response set is to review all questions that are asked or items to be completed to see if a socially desired response is implied in any manner.</a:t>
            </a:r>
          </a:p>
          <a:p>
            <a:pPr lvl="1"/>
            <a:r>
              <a:rPr lang="en-US" sz="2000" smtClean="0"/>
              <a:t>The answer given or response made should reflect the participant’s own feelings, attitudes, or motives rather than an attempt to appear intelligent or well-adjusted or otherwise “normal.”</a:t>
            </a:r>
          </a:p>
          <a:p>
            <a:pPr lvl="1"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Interface Between Research and Culture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D3F98082-3EC8-4CE1-96BD-AF56F8EAE744}" type="slidenum">
              <a:rPr lang="en-US" sz="1200">
                <a:solidFill>
                  <a:schemeClr val="tx2"/>
                </a:solidFill>
              </a:rPr>
              <a:pPr/>
              <a:t>26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680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solidFill>
                  <a:srgbClr val="FEB80A"/>
                </a:solidFill>
              </a:rPr>
              <a:t>Cross-cultural psychology</a:t>
            </a:r>
          </a:p>
          <a:p>
            <a:pPr lvl="1"/>
            <a:r>
              <a:rPr lang="en-US" sz="2000" smtClean="0"/>
              <a:t>A branch of psychology whose goal is to determine the universality of research results.</a:t>
            </a:r>
          </a:p>
          <a:p>
            <a:r>
              <a:rPr lang="en-US" sz="2400" smtClean="0">
                <a:solidFill>
                  <a:srgbClr val="FEB80A"/>
                </a:solidFill>
              </a:rPr>
              <a:t>Culture</a:t>
            </a:r>
          </a:p>
          <a:p>
            <a:pPr lvl="1"/>
            <a:r>
              <a:rPr lang="en-US" sz="2000" smtClean="0"/>
              <a:t>Lasting values, attitudes, and behaviors that are shared by a group and transmitted to subsequent generations.</a:t>
            </a:r>
          </a:p>
          <a:p>
            <a:endParaRPr lang="en-US" sz="2200" smtClean="0"/>
          </a:p>
          <a:p>
            <a:pPr lvl="1">
              <a:buFont typeface="Wingdings" pitchFamily="2" charset="2"/>
              <a:buNone/>
            </a:pPr>
            <a:endParaRPr lang="en-US" sz="1800" smtClean="0"/>
          </a:p>
          <a:p>
            <a:pPr lvl="1"/>
            <a:endParaRPr lang="en-US" sz="1800" smtClean="0"/>
          </a:p>
          <a:p>
            <a:endParaRPr lang="en-US" sz="200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Interface Between Research and Culture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80772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CA62BF35-27AB-456E-9149-780D4EE7FB1B}" type="slidenum">
              <a:rPr lang="en-US" sz="1200">
                <a:solidFill>
                  <a:schemeClr val="tx2"/>
                </a:solidFill>
              </a:rPr>
              <a:pPr/>
              <a:t>27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Culture, Knowledge, and Truth</a:t>
            </a:r>
          </a:p>
          <a:p>
            <a:pPr lvl="1"/>
            <a:r>
              <a:rPr lang="en-US" sz="2400" dirty="0" smtClean="0">
                <a:solidFill>
                  <a:srgbClr val="FEB80A"/>
                </a:solidFill>
              </a:rPr>
              <a:t>Etic</a:t>
            </a:r>
          </a:p>
          <a:p>
            <a:pPr lvl="2"/>
            <a:r>
              <a:rPr lang="en-US" sz="1800" dirty="0" smtClean="0"/>
              <a:t>A finding that is the same in different cultures.</a:t>
            </a:r>
          </a:p>
          <a:p>
            <a:pPr lvl="2"/>
            <a:r>
              <a:rPr lang="en-US" sz="1800" dirty="0" smtClean="0"/>
              <a:t>Represents an absolute truth.</a:t>
            </a:r>
          </a:p>
          <a:p>
            <a:pPr lvl="1"/>
            <a:r>
              <a:rPr lang="en-US" sz="2400" dirty="0" smtClean="0">
                <a:solidFill>
                  <a:srgbClr val="FEB80A"/>
                </a:solidFill>
              </a:rPr>
              <a:t>Emic</a:t>
            </a:r>
          </a:p>
          <a:p>
            <a:pPr lvl="2"/>
            <a:r>
              <a:rPr lang="en-US" sz="1800" dirty="0" smtClean="0"/>
              <a:t>A culture-specific finding</a:t>
            </a:r>
          </a:p>
          <a:p>
            <a:pPr lvl="2"/>
            <a:r>
              <a:rPr lang="en-US" sz="1800" dirty="0" smtClean="0"/>
              <a:t>Represents a truth relative to a specific culture.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Interface Between Research and Culture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0B34283C-49E6-49D2-9B60-40E3E4547DA5}" type="slidenum">
              <a:rPr lang="en-US" sz="1200">
                <a:solidFill>
                  <a:schemeClr val="tx2"/>
                </a:solidFill>
              </a:rPr>
              <a:pPr/>
              <a:t>28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77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EB80A"/>
                </a:solidFill>
              </a:rPr>
              <a:t>Ethnocentric</a:t>
            </a:r>
          </a:p>
          <a:p>
            <a:pPr lvl="1"/>
            <a:r>
              <a:rPr lang="en-US" sz="2000" dirty="0" smtClean="0"/>
              <a:t>Other cultures are viewed as an extension of one’s  own culture.</a:t>
            </a:r>
          </a:p>
          <a:p>
            <a:r>
              <a:rPr lang="en-US" sz="2400" dirty="0" smtClean="0"/>
              <a:t>Ethnocentricity</a:t>
            </a:r>
          </a:p>
          <a:p>
            <a:pPr lvl="1"/>
            <a:r>
              <a:rPr lang="en-US" sz="2000" dirty="0" smtClean="0"/>
              <a:t>If other cultures are viewed as an extension of one’s own, the result may be research findings that cannot be generalized beyond one’s own culture.</a:t>
            </a:r>
          </a:p>
          <a:p>
            <a:pPr marL="66675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 2" pitchFamily="18" charset="2"/>
              <a:buNone/>
            </a:pPr>
            <a:endParaRPr lang="en-US" sz="1400" dirty="0" smtClean="0"/>
          </a:p>
          <a:p>
            <a:pPr marL="66675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 2" pitchFamily="18" charset="2"/>
              <a:buNone/>
            </a:pPr>
            <a:endParaRPr lang="en-US" sz="14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200" dirty="0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 of Culture on Research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486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D419D2F2-55D1-4465-82FE-13D5ACC2DD69}" type="slidenum">
              <a:rPr lang="en-US" sz="1200">
                <a:solidFill>
                  <a:schemeClr val="tx2"/>
                </a:solidFill>
              </a:rPr>
              <a:pPr/>
              <a:t>29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05000"/>
            <a:ext cx="7772400" cy="3810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Choice of the Research Problem</a:t>
            </a:r>
          </a:p>
          <a:p>
            <a:pPr lvl="1"/>
            <a:r>
              <a:rPr lang="en-US" sz="2000" dirty="0" smtClean="0"/>
              <a:t>In some cases there may be no doubt that the choice of your research problem is culture dependent.</a:t>
            </a:r>
          </a:p>
          <a:p>
            <a:pPr lvl="2"/>
            <a:r>
              <a:rPr lang="en-US" sz="1800" dirty="0" smtClean="0"/>
              <a:t>For example, studying the nature of a crowd at a rock concert.</a:t>
            </a:r>
          </a:p>
          <a:p>
            <a:r>
              <a:rPr lang="en-US" sz="2400" dirty="0" smtClean="0"/>
              <a:t>Nature of the Experimental Hypothesis</a:t>
            </a:r>
          </a:p>
          <a:p>
            <a:pPr lvl="1"/>
            <a:r>
              <a:rPr lang="en-US" sz="2000" dirty="0" smtClean="0"/>
              <a:t>Cultural differences may lead to different experimental hypotheses.</a:t>
            </a:r>
          </a:p>
          <a:p>
            <a:pPr lvl="2"/>
            <a:r>
              <a:rPr lang="en-US" sz="1800" dirty="0" smtClean="0"/>
              <a:t>For example, studies of personal space.</a:t>
            </a:r>
          </a:p>
          <a:p>
            <a:r>
              <a:rPr lang="en-US" sz="2400" dirty="0" smtClean="0"/>
              <a:t>Selection of the IV and Recording of  the  DV</a:t>
            </a:r>
          </a:p>
          <a:p>
            <a:pPr lvl="1"/>
            <a:r>
              <a:rPr lang="en-US" sz="2000" dirty="0" smtClean="0"/>
              <a:t>For example, IV presentation and DV measurement may be accomplished by computer in technologically advanced cultures but not in cultures unfamiliar with computers.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AEC0F46A-D177-4C66-B8EB-02575DA57F09}" type="slidenum">
              <a:rPr lang="en-US" sz="1200">
                <a:solidFill>
                  <a:schemeClr val="tx2"/>
                </a:solidFill>
              </a:rPr>
              <a:pPr/>
              <a:t>3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Precedent</a:t>
            </a:r>
          </a:p>
          <a:p>
            <a:pPr lvl="1"/>
            <a:r>
              <a:rPr lang="en-US" sz="2400" dirty="0" smtClean="0"/>
              <a:t>An established pattern</a:t>
            </a:r>
          </a:p>
          <a:p>
            <a:pPr lvl="1"/>
            <a:r>
              <a:rPr lang="en-US" sz="2400" dirty="0" smtClean="0"/>
              <a:t>If your literature review indicated that a particular type of participant has been used successfully in prior research projects in your area of interest, they you may want to consider using this type of participant.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 and Analysis Issues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B8E84AFA-BE3E-45E7-A553-1E2E8C85034A}" type="slidenum">
              <a:rPr lang="en-US" sz="1200">
                <a:solidFill>
                  <a:schemeClr val="tx2"/>
                </a:solidFill>
              </a:rPr>
              <a:pPr/>
              <a:t>30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88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Participants and Sampling Procedures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basic question here is whether the sample of participants is representative of the culture from which they were drawn.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For example, extreme differences may exist between samples drawn from large urban centers and those drawn from rural areas.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Type of Survey or Questionnaire Used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Although an existing survey or questionnaire may work in a few instances, most likely the researcher will not be able to use it for research in a different culture.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EB80A"/>
                </a:solidFill>
              </a:rPr>
              <a:t>Cultural Response Set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cultural response set is the tendency of a particular culture to respond in a certain manner.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If differences exist among the groups tested in various cultures, a cultural response set may be operating.</a:t>
            </a:r>
          </a:p>
          <a:p>
            <a:pPr lvl="2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80772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38C580BE-01C3-4DA1-96D2-6FF6A5187358}" type="slidenum">
              <a:rPr lang="en-US" sz="1200">
                <a:solidFill>
                  <a:schemeClr val="tx2"/>
                </a:solidFill>
              </a:rPr>
              <a:pPr/>
              <a:t>4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Availability</a:t>
            </a:r>
          </a:p>
          <a:p>
            <a:pPr lvl="1"/>
            <a:r>
              <a:rPr lang="en-US" sz="2400" dirty="0" smtClean="0"/>
              <a:t>Availability refers to using an easily accessible population from which to draw participants.</a:t>
            </a:r>
          </a:p>
          <a:p>
            <a:pPr lvl="2"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A061DC84-FFB2-45D2-AD50-BE73B71494CF}" type="slidenum">
              <a:rPr lang="en-US" sz="1200">
                <a:solidFill>
                  <a:schemeClr val="tx2"/>
                </a:solidFill>
              </a:rPr>
              <a:pPr/>
              <a:t>5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Type of Research Project</a:t>
            </a:r>
          </a:p>
          <a:p>
            <a:pPr lvl="1"/>
            <a:r>
              <a:rPr lang="en-US" sz="2400" dirty="0" smtClean="0"/>
              <a:t>Often the type of research project will determine the type of participant you decide to use.	</a:t>
            </a:r>
            <a:r>
              <a:rPr lang="en-US" dirty="0" smtClean="0"/>
              <a:t>		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267614D7-02A3-42B8-BA5C-9F72D9C5540A}" type="slidenum">
              <a:rPr lang="en-US" sz="1200">
                <a:solidFill>
                  <a:schemeClr val="tx2"/>
                </a:solidFill>
              </a:rPr>
              <a:pPr/>
              <a:t>6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Once you have decided what type of participant to use in your research project, you must then determine how many participants you are going to test.</a:t>
            </a:r>
          </a:p>
          <a:p>
            <a:r>
              <a:rPr lang="en-US" sz="2400" dirty="0" smtClean="0"/>
              <a:t>In making this decision, there are numerous factors that you must take into account:</a:t>
            </a:r>
          </a:p>
          <a:p>
            <a:pPr lvl="1"/>
            <a:r>
              <a:rPr lang="en-US" sz="2400" dirty="0" smtClean="0"/>
              <a:t>Finances</a:t>
            </a:r>
          </a:p>
          <a:p>
            <a:pPr lvl="1"/>
            <a:r>
              <a:rPr lang="en-US" sz="2400" dirty="0" smtClean="0"/>
              <a:t>Time</a:t>
            </a:r>
          </a:p>
          <a:p>
            <a:pPr lvl="1"/>
            <a:r>
              <a:rPr lang="en-US" sz="2400" dirty="0" smtClean="0"/>
              <a:t>Availability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79248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216DE58E-CBB5-4587-82B8-86C03AEF6CD8}" type="slidenum">
              <a:rPr lang="en-US" sz="1200">
                <a:solidFill>
                  <a:schemeClr val="tx2"/>
                </a:solidFill>
              </a:rPr>
              <a:pPr/>
              <a:t>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Finances</a:t>
            </a:r>
          </a:p>
          <a:p>
            <a:pPr lvl="1"/>
            <a:r>
              <a:rPr lang="en-US" sz="2400" dirty="0" smtClean="0"/>
              <a:t>How much will it cost to test each participant?</a:t>
            </a:r>
          </a:p>
          <a:p>
            <a:pPr lvl="2"/>
            <a:r>
              <a:rPr lang="en-US" sz="2000" dirty="0" smtClean="0"/>
              <a:t>Animals need to be purchased and cared for.</a:t>
            </a:r>
          </a:p>
          <a:p>
            <a:pPr lvl="2"/>
            <a:r>
              <a:rPr lang="en-US" sz="2000" dirty="0" smtClean="0"/>
              <a:t>It may be necessary to pay humans for their participation.</a:t>
            </a:r>
          </a:p>
          <a:p>
            <a:pPr lvl="2"/>
            <a:r>
              <a:rPr lang="en-US" sz="2000" dirty="0" smtClean="0"/>
              <a:t>Does the person who actually conducts the experiment need to be paid?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80772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68A7B02D-C179-4EC6-81A0-F804E5D11E54}" type="slidenum">
              <a:rPr lang="en-US" sz="1200">
                <a:solidFill>
                  <a:schemeClr val="tx2"/>
                </a:solidFill>
              </a:rPr>
              <a:pPr/>
              <a:t>8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Time</a:t>
            </a:r>
          </a:p>
          <a:p>
            <a:pPr lvl="1"/>
            <a:r>
              <a:rPr lang="en-US" sz="2400" dirty="0" smtClean="0"/>
              <a:t>As you test additional participants, time requirements will increase, especially if you test participants individually.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Participants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2013 </a:t>
            </a:r>
            <a:r>
              <a:rPr lang="en-US" dirty="0"/>
              <a:t>Pearson Education, Inc., Upper Saddle River, NJ  07458.  All rights reserved.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81C86F64-3B6B-425D-9DCC-B7BDED824217}" type="slidenum">
              <a:rPr lang="en-US" sz="1200">
                <a:solidFill>
                  <a:schemeClr val="tx2"/>
                </a:solidFill>
              </a:rPr>
              <a:pPr/>
              <a:t>9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Availability</a:t>
            </a:r>
          </a:p>
          <a:p>
            <a:pPr lvl="1"/>
            <a:r>
              <a:rPr lang="en-US" sz="2400" dirty="0" smtClean="0"/>
              <a:t>The sheer number of participants that are available may influence how many you choose in your experiment.</a:t>
            </a:r>
          </a:p>
          <a:p>
            <a:pPr lvl="2"/>
            <a:r>
              <a:rPr lang="en-US" dirty="0" smtClean="0"/>
              <a:t>The less </a:t>
            </a:r>
            <a:r>
              <a:rPr lang="en-US" i="1" dirty="0" smtClean="0"/>
              <a:t>within-group</a:t>
            </a:r>
            <a:r>
              <a:rPr lang="en-US" dirty="0" smtClean="0"/>
              <a:t> variability (i.e., the more homogeneous the participants), the fewer participants we will need.</a:t>
            </a:r>
          </a:p>
          <a:p>
            <a:pPr lvl="2"/>
            <a:r>
              <a:rPr lang="en-US" dirty="0" smtClean="0"/>
              <a:t>The greater the </a:t>
            </a:r>
            <a:r>
              <a:rPr lang="en-US" i="1" dirty="0" smtClean="0"/>
              <a:t>within-group </a:t>
            </a:r>
            <a:r>
              <a:rPr lang="en-US" dirty="0" smtClean="0"/>
              <a:t>variability (i.e., the more heterogeneous the participants), the greater the number of participants we will need.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150</TotalTime>
  <Words>1910</Words>
  <Application>Microsoft Office PowerPoint</Application>
  <PresentationFormat>On-screen Show (4:3)</PresentationFormat>
  <Paragraphs>245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Corbel</vt:lpstr>
      <vt:lpstr>Helvetica</vt:lpstr>
      <vt:lpstr>Tw Cen MT</vt:lpstr>
      <vt:lpstr>Wingdings</vt:lpstr>
      <vt:lpstr>Wingdings 2</vt:lpstr>
      <vt:lpstr>Wingdings 3</vt:lpstr>
      <vt:lpstr>Metro</vt:lpstr>
      <vt:lpstr>Median</vt:lpstr>
      <vt:lpstr>CONDUCTING A GOOD EXPERIMENT ii: Final Considerations, unanticipated Influences, and Cross-Cultural Issues</vt:lpstr>
      <vt:lpstr>Participants</vt:lpstr>
      <vt:lpstr>Types of Participants</vt:lpstr>
      <vt:lpstr>Types of Participants</vt:lpstr>
      <vt:lpstr>Types of Participants</vt:lpstr>
      <vt:lpstr>Number of Participants</vt:lpstr>
      <vt:lpstr>Number of Participants</vt:lpstr>
      <vt:lpstr>Number of Participants</vt:lpstr>
      <vt:lpstr>Number of Participants</vt:lpstr>
      <vt:lpstr>Number of Participants</vt:lpstr>
      <vt:lpstr>Apparatus</vt:lpstr>
      <vt:lpstr>Apparatus</vt:lpstr>
      <vt:lpstr>The Experimenter as an Extraneous Variable</vt:lpstr>
      <vt:lpstr>Experimenter Characteristics</vt:lpstr>
      <vt:lpstr>Experimenter Expectancies</vt:lpstr>
      <vt:lpstr>Controlling Experimenter Effects</vt:lpstr>
      <vt:lpstr>Controlling Experimenter Effects</vt:lpstr>
      <vt:lpstr>Controlling Experimenter Effects</vt:lpstr>
      <vt:lpstr>Controlling Experimenter Effects</vt:lpstr>
      <vt:lpstr>Controlling Experimenter Effects</vt:lpstr>
      <vt:lpstr>Participant Perceptions as Extraneous Variables</vt:lpstr>
      <vt:lpstr>Participant Perceptions as Extraneous Variables</vt:lpstr>
      <vt:lpstr>Controlling Participant Effects</vt:lpstr>
      <vt:lpstr>Controlling Participant Effects</vt:lpstr>
      <vt:lpstr>Controlling Participant Effects</vt:lpstr>
      <vt:lpstr>The Interface Between Research and Culture</vt:lpstr>
      <vt:lpstr>The Interface Between Research and Culture</vt:lpstr>
      <vt:lpstr>The Interface Between Research and Culture</vt:lpstr>
      <vt:lpstr>The Effect of Culture on Research</vt:lpstr>
      <vt:lpstr>Methodology and Analysis Issues</vt:lpstr>
    </vt:vector>
  </TitlesOfParts>
  <Company>Mercyhurst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 GOOD EXPERIMENT ii: Final Considerations, unanticipated Influences, and Cross-Cultural Issues</dc:title>
  <dc:creator>gbarron</dc:creator>
  <cp:lastModifiedBy>Hp</cp:lastModifiedBy>
  <cp:revision>21</cp:revision>
  <dcterms:created xsi:type="dcterms:W3CDTF">2009-05-05T02:28:28Z</dcterms:created>
  <dcterms:modified xsi:type="dcterms:W3CDTF">2018-10-04T05:51:03Z</dcterms:modified>
</cp:coreProperties>
</file>