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62" r:id="rId3"/>
    <p:sldId id="503" r:id="rId4"/>
    <p:sldId id="514" r:id="rId5"/>
    <p:sldId id="524" r:id="rId6"/>
    <p:sldId id="525" r:id="rId7"/>
    <p:sldId id="526" r:id="rId8"/>
    <p:sldId id="527" r:id="rId9"/>
    <p:sldId id="388" r:id="rId10"/>
    <p:sldId id="515" r:id="rId11"/>
    <p:sldId id="516" r:id="rId12"/>
    <p:sldId id="528" r:id="rId13"/>
    <p:sldId id="529" r:id="rId14"/>
    <p:sldId id="530" r:id="rId15"/>
    <p:sldId id="531" r:id="rId16"/>
    <p:sldId id="532" r:id="rId17"/>
    <p:sldId id="533" r:id="rId18"/>
    <p:sldId id="534" r:id="rId19"/>
    <p:sldId id="517" r:id="rId20"/>
    <p:sldId id="518" r:id="rId21"/>
    <p:sldId id="519" r:id="rId22"/>
    <p:sldId id="535" r:id="rId23"/>
    <p:sldId id="536" r:id="rId24"/>
    <p:sldId id="520" r:id="rId25"/>
    <p:sldId id="523" r:id="rId26"/>
    <p:sldId id="521" r:id="rId27"/>
    <p:sldId id="537" r:id="rId28"/>
    <p:sldId id="538" r:id="rId29"/>
    <p:sldId id="539" r:id="rId30"/>
    <p:sldId id="540" r:id="rId31"/>
    <p:sldId id="541" r:id="rId32"/>
    <p:sldId id="52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8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95" autoAdjust="0"/>
  </p:normalViewPr>
  <p:slideViewPr>
    <p:cSldViewPr>
      <p:cViewPr varScale="1">
        <p:scale>
          <a:sx n="72" d="100"/>
          <a:sy n="72" d="100"/>
        </p:scale>
        <p:origin x="132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solidFill>
                <a:schemeClr val="tx1"/>
              </a:solidFill>
            </a:rPr>
            <a:t>Responsible Conduct</a:t>
          </a:r>
          <a:endParaRPr lang="en-US" dirty="0">
            <a:solidFill>
              <a:schemeClr val="tx1"/>
            </a:solidFill>
          </a:endParaRPr>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solidFill>
                <a:schemeClr val="tx1"/>
              </a:solidFill>
            </a:rPr>
            <a:t>Technology Addictions and the Emerging Trend of Focus Management</a:t>
          </a:r>
          <a:endParaRPr lang="en-US" dirty="0">
            <a:solidFill>
              <a:schemeClr val="tx1"/>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Six Technology Trends Transforming Business</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b="1" dirty="0" smtClean="0">
              <a:solidFill>
                <a:srgbClr val="5A8B25"/>
              </a:solidFill>
            </a:rPr>
            <a:t>Privacy Paradox, Privacy, and Civil Rights</a:t>
          </a:r>
          <a:endParaRPr lang="en-US" b="1" dirty="0">
            <a:solidFill>
              <a:srgbClr val="5A8B25"/>
            </a:solidFill>
          </a:endParaRPr>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F3B949BF-6271-4B9D-A85E-10C10F28E38A}" srcId="{27E1A284-FB59-4211-A2A6-296ECC7AF733}" destId="{BF040C06-D312-4F8C-ACB3-85D06B8E305C}" srcOrd="3" destOrd="0" parTransId="{84092373-21E7-4902-B2D0-ED59AFBACE39}" sibTransId="{318A7937-6144-4B1B-B27B-64760AA0F20D}"/>
    <dgm:cxn modelId="{6803E44A-DE81-4609-887E-52A13BEA099F}" type="presOf" srcId="{27E1A284-FB59-4211-A2A6-296ECC7AF733}" destId="{E92E50ED-2104-4C56-839A-1D58E60B6978}" srcOrd="0" destOrd="0" presId="urn:microsoft.com/office/officeart/2005/8/layout/cycle1"/>
    <dgm:cxn modelId="{583102D7-4ED3-4832-8DCF-D7F6098994B3}" type="presOf" srcId="{37A83061-BB15-4DC8-987C-C41F59F2283C}" destId="{D445377C-82B8-4D46-A8DA-7A1EF300CC48}" srcOrd="0" destOrd="0" presId="urn:microsoft.com/office/officeart/2005/8/layout/cycle1"/>
    <dgm:cxn modelId="{185156E3-E2B7-4411-B46A-9DB88E87CD69}" type="presOf" srcId="{DD36AD2A-744B-4626-9C69-4A76E3BF39B5}" destId="{A358ADC3-06B9-42DB-8FFB-235E2F6F2F98}" srcOrd="0" destOrd="0" presId="urn:microsoft.com/office/officeart/2005/8/layout/cycle1"/>
    <dgm:cxn modelId="{7D0E81BC-3124-4427-827A-20B1A93AC139}" type="presOf" srcId="{BF040C06-D312-4F8C-ACB3-85D06B8E305C}" destId="{EA611E80-2D38-467A-9D70-00B07686AA2F}" srcOrd="0" destOrd="0" presId="urn:microsoft.com/office/officeart/2005/8/layout/cycle1"/>
    <dgm:cxn modelId="{51334CBB-C6EB-4AB6-A6D4-12EC39CBF43D}" type="presOf" srcId="{D8B2400E-FCAE-419A-B761-6ED663DEC67E}" destId="{CE8778B7-9A61-4F06-A1F7-678BEE7FE664}"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E0EC49-EE05-4303-ACE8-14216E577C0F}" type="presOf" srcId="{F5EA89EC-E158-4D50-96F6-DF07B08E3671}" destId="{A4AB0C58-7056-484E-BD14-C051808D0C28}" srcOrd="0" destOrd="0" presId="urn:microsoft.com/office/officeart/2005/8/layout/cycle1"/>
    <dgm:cxn modelId="{227D945F-7C25-4CAF-B348-40E4E5133B2E}" type="presOf" srcId="{318A7937-6144-4B1B-B27B-64760AA0F20D}" destId="{4F56F714-C9FE-4CB7-BFA6-DB8A3BCD8EED}" srcOrd="0" destOrd="0" presId="urn:microsoft.com/office/officeart/2005/8/layout/cycle1"/>
    <dgm:cxn modelId="{46457EDB-2241-4225-98AA-6863F956732C}" type="presOf" srcId="{E96240FE-D269-43EC-A72D-BE6D42FBED2A}" destId="{02E85226-A9A2-493C-825C-0403A6A4CC01}"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0D3573A3-932C-4C4C-B142-0C322722B354}" type="presOf" srcId="{4A5B2F96-8D0E-4C55-952A-5E74D0CE2694}" destId="{5502ED10-4163-4978-A2D8-019016FBE56E}" srcOrd="0" destOrd="0" presId="urn:microsoft.com/office/officeart/2005/8/layout/cycle1"/>
    <dgm:cxn modelId="{98161A08-B899-4D5D-BE2C-C03A2D7C9963}" type="presParOf" srcId="{E92E50ED-2104-4C56-839A-1D58E60B6978}" destId="{4A70DB3B-BC26-4C3A-A4B3-FD97B373CBF9}" srcOrd="0" destOrd="0" presId="urn:microsoft.com/office/officeart/2005/8/layout/cycle1"/>
    <dgm:cxn modelId="{F3D54903-6BF4-48CE-A566-BBE1E1C8C737}" type="presParOf" srcId="{E92E50ED-2104-4C56-839A-1D58E60B6978}" destId="{A4AB0C58-7056-484E-BD14-C051808D0C28}" srcOrd="1" destOrd="0" presId="urn:microsoft.com/office/officeart/2005/8/layout/cycle1"/>
    <dgm:cxn modelId="{88D45A6A-90AC-4DF2-A0AD-C7CE5631C396}" type="presParOf" srcId="{E92E50ED-2104-4C56-839A-1D58E60B6978}" destId="{CE8778B7-9A61-4F06-A1F7-678BEE7FE664}" srcOrd="2" destOrd="0" presId="urn:microsoft.com/office/officeart/2005/8/layout/cycle1"/>
    <dgm:cxn modelId="{E00C97B5-D632-4D6B-B9A3-16C66BEEDBE4}" type="presParOf" srcId="{E92E50ED-2104-4C56-839A-1D58E60B6978}" destId="{5F40BA3D-6F50-40EE-8764-161954C5089D}" srcOrd="3" destOrd="0" presId="urn:microsoft.com/office/officeart/2005/8/layout/cycle1"/>
    <dgm:cxn modelId="{E953A869-4D70-41A0-B38E-D91F6F4EF5C4}" type="presParOf" srcId="{E92E50ED-2104-4C56-839A-1D58E60B6978}" destId="{D445377C-82B8-4D46-A8DA-7A1EF300CC48}" srcOrd="4" destOrd="0" presId="urn:microsoft.com/office/officeart/2005/8/layout/cycle1"/>
    <dgm:cxn modelId="{41A607C0-3765-4E66-A8B9-2BCA3687ACE5}" type="presParOf" srcId="{E92E50ED-2104-4C56-839A-1D58E60B6978}" destId="{5502ED10-4163-4978-A2D8-019016FBE56E}" srcOrd="5" destOrd="0" presId="urn:microsoft.com/office/officeart/2005/8/layout/cycle1"/>
    <dgm:cxn modelId="{09739E1E-2CBA-411E-B6D8-7AE127AD541F}" type="presParOf" srcId="{E92E50ED-2104-4C56-839A-1D58E60B6978}" destId="{7A587A47-9FA4-421A-8FE9-2A20CF7B81FB}" srcOrd="6" destOrd="0" presId="urn:microsoft.com/office/officeart/2005/8/layout/cycle1"/>
    <dgm:cxn modelId="{A077DA41-7716-4844-B764-1DF8CC230C25}" type="presParOf" srcId="{E92E50ED-2104-4C56-839A-1D58E60B6978}" destId="{A358ADC3-06B9-42DB-8FFB-235E2F6F2F98}" srcOrd="7" destOrd="0" presId="urn:microsoft.com/office/officeart/2005/8/layout/cycle1"/>
    <dgm:cxn modelId="{9273585E-128D-4A42-8187-8B48EC15444F}" type="presParOf" srcId="{E92E50ED-2104-4C56-839A-1D58E60B6978}" destId="{02E85226-A9A2-493C-825C-0403A6A4CC01}" srcOrd="8" destOrd="0" presId="urn:microsoft.com/office/officeart/2005/8/layout/cycle1"/>
    <dgm:cxn modelId="{005CC5EC-17B2-4E47-BFBF-584D8E40FD42}" type="presParOf" srcId="{E92E50ED-2104-4C56-839A-1D58E60B6978}" destId="{25CA3731-1185-42A8-951C-5D21935C393B}" srcOrd="9" destOrd="0" presId="urn:microsoft.com/office/officeart/2005/8/layout/cycle1"/>
    <dgm:cxn modelId="{408B39E9-E709-428A-A5B8-8EA1A4DD3677}" type="presParOf" srcId="{E92E50ED-2104-4C56-839A-1D58E60B6978}" destId="{EA611E80-2D38-467A-9D70-00B07686AA2F}" srcOrd="10" destOrd="0" presId="urn:microsoft.com/office/officeart/2005/8/layout/cycle1"/>
    <dgm:cxn modelId="{EC38143D-7E58-4281-94A8-F6D594F39134}"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b="1" dirty="0" smtClean="0">
              <a:solidFill>
                <a:srgbClr val="5A8B25"/>
              </a:solidFill>
            </a:rPr>
            <a:t>Responsible Conduct</a:t>
          </a:r>
          <a:endParaRPr lang="en-US" b="1" dirty="0">
            <a:solidFill>
              <a:srgbClr val="5A8B25"/>
            </a:solidFill>
          </a:endParaRPr>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solidFill>
                <a:schemeClr val="tx1"/>
              </a:solidFill>
            </a:rPr>
            <a:t>Technology Addictions and the Emerging Trend of Focus Management</a:t>
          </a:r>
          <a:endParaRPr lang="en-US" dirty="0">
            <a:solidFill>
              <a:schemeClr val="tx1"/>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Six Technology Trends Transforming Business</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Privacy Paradox, Privacy, and Civil Rights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65FDB03E-787B-4233-A024-855B10AC27A9}" type="presOf" srcId="{27E1A284-FB59-4211-A2A6-296ECC7AF733}" destId="{E92E50ED-2104-4C56-839A-1D58E60B6978}" srcOrd="0" destOrd="0" presId="urn:microsoft.com/office/officeart/2005/8/layout/cycle1"/>
    <dgm:cxn modelId="{F3B949BF-6271-4B9D-A85E-10C10F28E38A}" srcId="{27E1A284-FB59-4211-A2A6-296ECC7AF733}" destId="{BF040C06-D312-4F8C-ACB3-85D06B8E305C}" srcOrd="3" destOrd="0" parTransId="{84092373-21E7-4902-B2D0-ED59AFBACE39}" sibTransId="{318A7937-6144-4B1B-B27B-64760AA0F20D}"/>
    <dgm:cxn modelId="{782B5142-0B8E-44E0-A5E3-F584834BE0E9}" type="presOf" srcId="{37A83061-BB15-4DC8-987C-C41F59F2283C}" destId="{D445377C-82B8-4D46-A8DA-7A1EF300CC48}" srcOrd="0" destOrd="0" presId="urn:microsoft.com/office/officeart/2005/8/layout/cycle1"/>
    <dgm:cxn modelId="{74C016E2-1472-4C85-9801-442C3EED291E}" type="presOf" srcId="{4A5B2F96-8D0E-4C55-952A-5E74D0CE2694}" destId="{5502ED10-4163-4978-A2D8-019016FBE56E}" srcOrd="0" destOrd="0" presId="urn:microsoft.com/office/officeart/2005/8/layout/cycle1"/>
    <dgm:cxn modelId="{D0DB646B-1502-4023-AE23-F965EF85C54A}" type="presOf" srcId="{DD36AD2A-744B-4626-9C69-4A76E3BF39B5}" destId="{A358ADC3-06B9-42DB-8FFB-235E2F6F2F98}"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A6139928-9BD0-4D94-8FC6-1D135336D64A}" type="presOf" srcId="{BF040C06-D312-4F8C-ACB3-85D06B8E305C}" destId="{EA611E80-2D38-467A-9D70-00B07686AA2F}" srcOrd="0" destOrd="0" presId="urn:microsoft.com/office/officeart/2005/8/layout/cycle1"/>
    <dgm:cxn modelId="{C2206E2F-590A-4F8E-943D-B75DA6AA2333}" type="presOf" srcId="{318A7937-6144-4B1B-B27B-64760AA0F20D}" destId="{4F56F714-C9FE-4CB7-BFA6-DB8A3BCD8EED}" srcOrd="0" destOrd="0" presId="urn:microsoft.com/office/officeart/2005/8/layout/cycle1"/>
    <dgm:cxn modelId="{81CFEDC9-B28E-49EF-87D0-9850D7900B99}" type="presOf" srcId="{F5EA89EC-E158-4D50-96F6-DF07B08E3671}" destId="{A4AB0C58-7056-484E-BD14-C051808D0C28}" srcOrd="0" destOrd="0" presId="urn:microsoft.com/office/officeart/2005/8/layout/cycle1"/>
    <dgm:cxn modelId="{28B98B1B-42EF-4A87-B0FD-1DDD8B7E132B}" type="presOf" srcId="{E96240FE-D269-43EC-A72D-BE6D42FBED2A}" destId="{02E85226-A9A2-493C-825C-0403A6A4CC01}" srcOrd="0" destOrd="0" presId="urn:microsoft.com/office/officeart/2005/8/layout/cycle1"/>
    <dgm:cxn modelId="{DB619AFB-9B82-41CF-B342-66DA12EC5571}" type="presOf" srcId="{D8B2400E-FCAE-419A-B761-6ED663DEC67E}" destId="{CE8778B7-9A61-4F06-A1F7-678BEE7FE664}" srcOrd="0" destOrd="0" presId="urn:microsoft.com/office/officeart/2005/8/layout/cycle1"/>
    <dgm:cxn modelId="{61E23816-B0F8-47B8-819F-EC06A926FC66}" type="presParOf" srcId="{E92E50ED-2104-4C56-839A-1D58E60B6978}" destId="{4A70DB3B-BC26-4C3A-A4B3-FD97B373CBF9}" srcOrd="0" destOrd="0" presId="urn:microsoft.com/office/officeart/2005/8/layout/cycle1"/>
    <dgm:cxn modelId="{A0D8C2AF-D6D6-4FE0-BAC1-A43B41E5A4B6}" type="presParOf" srcId="{E92E50ED-2104-4C56-839A-1D58E60B6978}" destId="{A4AB0C58-7056-484E-BD14-C051808D0C28}" srcOrd="1" destOrd="0" presId="urn:microsoft.com/office/officeart/2005/8/layout/cycle1"/>
    <dgm:cxn modelId="{F6702E11-B98C-4297-B07A-83DDB16ACE70}" type="presParOf" srcId="{E92E50ED-2104-4C56-839A-1D58E60B6978}" destId="{CE8778B7-9A61-4F06-A1F7-678BEE7FE664}" srcOrd="2" destOrd="0" presId="urn:microsoft.com/office/officeart/2005/8/layout/cycle1"/>
    <dgm:cxn modelId="{224FB03A-1D72-44F9-A8B4-2297F2DF037A}" type="presParOf" srcId="{E92E50ED-2104-4C56-839A-1D58E60B6978}" destId="{5F40BA3D-6F50-40EE-8764-161954C5089D}" srcOrd="3" destOrd="0" presId="urn:microsoft.com/office/officeart/2005/8/layout/cycle1"/>
    <dgm:cxn modelId="{C2669FBC-58A8-4C83-B99E-C348435C30A2}" type="presParOf" srcId="{E92E50ED-2104-4C56-839A-1D58E60B6978}" destId="{D445377C-82B8-4D46-A8DA-7A1EF300CC48}" srcOrd="4" destOrd="0" presId="urn:microsoft.com/office/officeart/2005/8/layout/cycle1"/>
    <dgm:cxn modelId="{9F264039-0861-41DB-ABD4-FB302DBB7E6B}" type="presParOf" srcId="{E92E50ED-2104-4C56-839A-1D58E60B6978}" destId="{5502ED10-4163-4978-A2D8-019016FBE56E}" srcOrd="5" destOrd="0" presId="urn:microsoft.com/office/officeart/2005/8/layout/cycle1"/>
    <dgm:cxn modelId="{963071A7-573A-4057-BB6B-4D3F17D8C3F4}" type="presParOf" srcId="{E92E50ED-2104-4C56-839A-1D58E60B6978}" destId="{7A587A47-9FA4-421A-8FE9-2A20CF7B81FB}" srcOrd="6" destOrd="0" presId="urn:microsoft.com/office/officeart/2005/8/layout/cycle1"/>
    <dgm:cxn modelId="{B2428BE1-2DB2-4139-B75B-E4262955067B}" type="presParOf" srcId="{E92E50ED-2104-4C56-839A-1D58E60B6978}" destId="{A358ADC3-06B9-42DB-8FFB-235E2F6F2F98}" srcOrd="7" destOrd="0" presId="urn:microsoft.com/office/officeart/2005/8/layout/cycle1"/>
    <dgm:cxn modelId="{E7FF0677-98A3-4ABC-95A9-E2E6A2CA2BE3}" type="presParOf" srcId="{E92E50ED-2104-4C56-839A-1D58E60B6978}" destId="{02E85226-A9A2-493C-825C-0403A6A4CC01}" srcOrd="8" destOrd="0" presId="urn:microsoft.com/office/officeart/2005/8/layout/cycle1"/>
    <dgm:cxn modelId="{EA857FFF-BB66-46B2-AD34-249D35DFE739}" type="presParOf" srcId="{E92E50ED-2104-4C56-839A-1D58E60B6978}" destId="{25CA3731-1185-42A8-951C-5D21935C393B}" srcOrd="9" destOrd="0" presId="urn:microsoft.com/office/officeart/2005/8/layout/cycle1"/>
    <dgm:cxn modelId="{5400EAA6-C77E-4A04-9C85-D4C2BD12CD7A}" type="presParOf" srcId="{E92E50ED-2104-4C56-839A-1D58E60B6978}" destId="{EA611E80-2D38-467A-9D70-00B07686AA2F}" srcOrd="10" destOrd="0" presId="urn:microsoft.com/office/officeart/2005/8/layout/cycle1"/>
    <dgm:cxn modelId="{A47F38DE-4555-4BB7-8457-736B5FB844E5}"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Responsible Conduct</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b="1" dirty="0" smtClean="0">
              <a:solidFill>
                <a:srgbClr val="5A8B25"/>
              </a:solidFill>
            </a:rPr>
            <a:t>Technology Addictions and the Emerging Trend of Focus Management</a:t>
          </a:r>
          <a:endParaRPr lang="en-US" b="1" dirty="0">
            <a:solidFill>
              <a:srgbClr val="5A8B25"/>
            </a:solidFill>
          </a:endParaRPr>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dirty="0" smtClean="0"/>
            <a:t>Six Technology Trends Transforming Business</a:t>
          </a:r>
          <a:endParaRPr lang="en-US" dirty="0"/>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Privacy Paradox, Privacy, and Civil Rights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F3B949BF-6271-4B9D-A85E-10C10F28E38A}" srcId="{27E1A284-FB59-4211-A2A6-296ECC7AF733}" destId="{BF040C06-D312-4F8C-ACB3-85D06B8E305C}" srcOrd="3" destOrd="0" parTransId="{84092373-21E7-4902-B2D0-ED59AFBACE39}" sibTransId="{318A7937-6144-4B1B-B27B-64760AA0F20D}"/>
    <dgm:cxn modelId="{6B9998CE-9B8B-4235-ABFC-5C1A18FD27DC}" type="presOf" srcId="{D8B2400E-FCAE-419A-B761-6ED663DEC67E}" destId="{CE8778B7-9A61-4F06-A1F7-678BEE7FE664}" srcOrd="0" destOrd="0" presId="urn:microsoft.com/office/officeart/2005/8/layout/cycle1"/>
    <dgm:cxn modelId="{7ABC596C-D593-49CA-B373-554B07F1899C}" type="presOf" srcId="{37A83061-BB15-4DC8-987C-C41F59F2283C}" destId="{D445377C-82B8-4D46-A8DA-7A1EF300CC48}" srcOrd="0" destOrd="0" presId="urn:microsoft.com/office/officeart/2005/8/layout/cycle1"/>
    <dgm:cxn modelId="{31A97787-AC5B-46D4-B203-2DD5B2B8FCEE}" type="presOf" srcId="{DD36AD2A-744B-4626-9C69-4A76E3BF39B5}" destId="{A358ADC3-06B9-42DB-8FFB-235E2F6F2F98}" srcOrd="0" destOrd="0" presId="urn:microsoft.com/office/officeart/2005/8/layout/cycle1"/>
    <dgm:cxn modelId="{3CCD6C10-5A68-489E-8EBF-C8099EE61839}" type="presOf" srcId="{318A7937-6144-4B1B-B27B-64760AA0F20D}" destId="{4F56F714-C9FE-4CB7-BFA6-DB8A3BCD8EED}" srcOrd="0" destOrd="0" presId="urn:microsoft.com/office/officeart/2005/8/layout/cycle1"/>
    <dgm:cxn modelId="{7C570139-B2E1-4C72-938B-030411746150}" type="presOf" srcId="{27E1A284-FB59-4211-A2A6-296ECC7AF733}" destId="{E92E50ED-2104-4C56-839A-1D58E60B6978}" srcOrd="0" destOrd="0" presId="urn:microsoft.com/office/officeart/2005/8/layout/cycle1"/>
    <dgm:cxn modelId="{2EA42108-9B79-4001-BD42-645D370E8033}" type="presOf" srcId="{4A5B2F96-8D0E-4C55-952A-5E74D0CE2694}" destId="{5502ED10-4163-4978-A2D8-019016FBE56E}"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6268CC49-6933-4202-AFAB-DFA90B03BBBE}" type="presOf" srcId="{F5EA89EC-E158-4D50-96F6-DF07B08E3671}" destId="{A4AB0C58-7056-484E-BD14-C051808D0C28}" srcOrd="0" destOrd="0" presId="urn:microsoft.com/office/officeart/2005/8/layout/cycle1"/>
    <dgm:cxn modelId="{ED175BAD-8CE2-4459-8E7B-FD6A2793636E}" type="presOf" srcId="{BF040C06-D312-4F8C-ACB3-85D06B8E305C}" destId="{EA611E80-2D38-467A-9D70-00B07686AA2F}" srcOrd="0" destOrd="0" presId="urn:microsoft.com/office/officeart/2005/8/layout/cycle1"/>
    <dgm:cxn modelId="{9B97765C-5351-49D4-837D-14CD1E65D129}" type="presOf" srcId="{E96240FE-D269-43EC-A72D-BE6D42FBED2A}" destId="{02E85226-A9A2-493C-825C-0403A6A4CC01}" srcOrd="0" destOrd="0" presId="urn:microsoft.com/office/officeart/2005/8/layout/cycle1"/>
    <dgm:cxn modelId="{D973C591-D377-4665-BA2A-B859C25AEC11}" type="presParOf" srcId="{E92E50ED-2104-4C56-839A-1D58E60B6978}" destId="{4A70DB3B-BC26-4C3A-A4B3-FD97B373CBF9}" srcOrd="0" destOrd="0" presId="urn:microsoft.com/office/officeart/2005/8/layout/cycle1"/>
    <dgm:cxn modelId="{3B4851CB-2A04-486F-A977-918B132379E8}" type="presParOf" srcId="{E92E50ED-2104-4C56-839A-1D58E60B6978}" destId="{A4AB0C58-7056-484E-BD14-C051808D0C28}" srcOrd="1" destOrd="0" presId="urn:microsoft.com/office/officeart/2005/8/layout/cycle1"/>
    <dgm:cxn modelId="{BAE776E9-870A-4DAA-9315-383D2517A88B}" type="presParOf" srcId="{E92E50ED-2104-4C56-839A-1D58E60B6978}" destId="{CE8778B7-9A61-4F06-A1F7-678BEE7FE664}" srcOrd="2" destOrd="0" presId="urn:microsoft.com/office/officeart/2005/8/layout/cycle1"/>
    <dgm:cxn modelId="{C5A68B12-99A2-46EF-9792-51BE3D8C83D4}" type="presParOf" srcId="{E92E50ED-2104-4C56-839A-1D58E60B6978}" destId="{5F40BA3D-6F50-40EE-8764-161954C5089D}" srcOrd="3" destOrd="0" presId="urn:microsoft.com/office/officeart/2005/8/layout/cycle1"/>
    <dgm:cxn modelId="{8385C0D9-A125-476A-9CBC-E608879BAA55}" type="presParOf" srcId="{E92E50ED-2104-4C56-839A-1D58E60B6978}" destId="{D445377C-82B8-4D46-A8DA-7A1EF300CC48}" srcOrd="4" destOrd="0" presId="urn:microsoft.com/office/officeart/2005/8/layout/cycle1"/>
    <dgm:cxn modelId="{7DD7B7B5-3B55-4590-83D2-3C899C92F997}" type="presParOf" srcId="{E92E50ED-2104-4C56-839A-1D58E60B6978}" destId="{5502ED10-4163-4978-A2D8-019016FBE56E}" srcOrd="5" destOrd="0" presId="urn:microsoft.com/office/officeart/2005/8/layout/cycle1"/>
    <dgm:cxn modelId="{291D0AE8-94DE-463C-9FCB-05334A964A29}" type="presParOf" srcId="{E92E50ED-2104-4C56-839A-1D58E60B6978}" destId="{7A587A47-9FA4-421A-8FE9-2A20CF7B81FB}" srcOrd="6" destOrd="0" presId="urn:microsoft.com/office/officeart/2005/8/layout/cycle1"/>
    <dgm:cxn modelId="{67301BD6-DABC-4C85-B6B4-78767C74854E}" type="presParOf" srcId="{E92E50ED-2104-4C56-839A-1D58E60B6978}" destId="{A358ADC3-06B9-42DB-8FFB-235E2F6F2F98}" srcOrd="7" destOrd="0" presId="urn:microsoft.com/office/officeart/2005/8/layout/cycle1"/>
    <dgm:cxn modelId="{7E50F78B-E96C-4012-A918-EE38EC10F815}" type="presParOf" srcId="{E92E50ED-2104-4C56-839A-1D58E60B6978}" destId="{02E85226-A9A2-493C-825C-0403A6A4CC01}" srcOrd="8" destOrd="0" presId="urn:microsoft.com/office/officeart/2005/8/layout/cycle1"/>
    <dgm:cxn modelId="{FDB16E38-D34F-43D2-BA2B-559EBE473F31}" type="presParOf" srcId="{E92E50ED-2104-4C56-839A-1D58E60B6978}" destId="{25CA3731-1185-42A8-951C-5D21935C393B}" srcOrd="9" destOrd="0" presId="urn:microsoft.com/office/officeart/2005/8/layout/cycle1"/>
    <dgm:cxn modelId="{1A59E794-4D4C-4111-B5C4-9F50166F0420}" type="presParOf" srcId="{E92E50ED-2104-4C56-839A-1D58E60B6978}" destId="{EA611E80-2D38-467A-9D70-00B07686AA2F}" srcOrd="10" destOrd="0" presId="urn:microsoft.com/office/officeart/2005/8/layout/cycle1"/>
    <dgm:cxn modelId="{903E663C-93C7-45E5-9C2B-03F20655B163}"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E1A284-FB59-4211-A2A6-296ECC7AF733}"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F5EA89EC-E158-4D50-96F6-DF07B08E3671}">
      <dgm:prSet phldrT="[Text]"/>
      <dgm:spPr/>
      <dgm:t>
        <a:bodyPr/>
        <a:lstStyle/>
        <a:p>
          <a:r>
            <a:rPr lang="en-US" dirty="0" smtClean="0"/>
            <a:t>Responsible Conduct</a:t>
          </a:r>
          <a:endParaRPr lang="en-US" dirty="0"/>
        </a:p>
      </dgm:t>
    </dgm:pt>
    <dgm:pt modelId="{8EEFCA71-E241-4D66-A813-A5E4DB3C627D}" type="parTrans" cxnId="{6D17475A-7399-449B-B80C-B576A52663AA}">
      <dgm:prSet/>
      <dgm:spPr/>
      <dgm:t>
        <a:bodyPr/>
        <a:lstStyle/>
        <a:p>
          <a:endParaRPr lang="en-US"/>
        </a:p>
      </dgm:t>
    </dgm:pt>
    <dgm:pt modelId="{D8B2400E-FCAE-419A-B761-6ED663DEC67E}" type="sibTrans" cxnId="{6D17475A-7399-449B-B80C-B576A52663AA}">
      <dgm:prSet/>
      <dgm:spPr/>
      <dgm:t>
        <a:bodyPr/>
        <a:lstStyle/>
        <a:p>
          <a:endParaRPr lang="en-US"/>
        </a:p>
      </dgm:t>
    </dgm:pt>
    <dgm:pt modelId="{37A83061-BB15-4DC8-987C-C41F59F2283C}">
      <dgm:prSet phldrT="[Text]"/>
      <dgm:spPr/>
      <dgm:t>
        <a:bodyPr/>
        <a:lstStyle/>
        <a:p>
          <a:r>
            <a:rPr lang="en-US" dirty="0" smtClean="0"/>
            <a:t>Technology Addictions and the Emerging Trend of Focus Management</a:t>
          </a:r>
          <a:endParaRPr lang="en-US" dirty="0"/>
        </a:p>
      </dgm:t>
    </dgm:pt>
    <dgm:pt modelId="{073C6D5A-1CBF-4A97-B43C-12F7E64BDA57}" type="parTrans" cxnId="{20B91031-4065-4924-9130-835E223FBF17}">
      <dgm:prSet/>
      <dgm:spPr/>
      <dgm:t>
        <a:bodyPr/>
        <a:lstStyle/>
        <a:p>
          <a:endParaRPr lang="en-US"/>
        </a:p>
      </dgm:t>
    </dgm:pt>
    <dgm:pt modelId="{4A5B2F96-8D0E-4C55-952A-5E74D0CE2694}" type="sibTrans" cxnId="{20B91031-4065-4924-9130-835E223FBF17}">
      <dgm:prSet/>
      <dgm:spPr/>
      <dgm:t>
        <a:bodyPr/>
        <a:lstStyle/>
        <a:p>
          <a:endParaRPr lang="en-US"/>
        </a:p>
      </dgm:t>
    </dgm:pt>
    <dgm:pt modelId="{DD36AD2A-744B-4626-9C69-4A76E3BF39B5}">
      <dgm:prSet phldrT="[Text]"/>
      <dgm:spPr/>
      <dgm:t>
        <a:bodyPr/>
        <a:lstStyle/>
        <a:p>
          <a:r>
            <a:rPr lang="en-US" b="1" dirty="0" smtClean="0">
              <a:solidFill>
                <a:srgbClr val="5A8B25"/>
              </a:solidFill>
            </a:rPr>
            <a:t>Six Technology Trends Transforming Business</a:t>
          </a:r>
          <a:endParaRPr lang="en-US" b="1" dirty="0">
            <a:solidFill>
              <a:srgbClr val="5A8B25"/>
            </a:solidFill>
          </a:endParaRPr>
        </a:p>
      </dgm:t>
    </dgm:pt>
    <dgm:pt modelId="{D2C84F5A-4421-4D2C-BE54-B2880E8784DC}" type="parTrans" cxnId="{F366F446-D4B4-4867-B7CB-0D4F262DEC2A}">
      <dgm:prSet/>
      <dgm:spPr/>
      <dgm:t>
        <a:bodyPr/>
        <a:lstStyle/>
        <a:p>
          <a:endParaRPr lang="en-US"/>
        </a:p>
      </dgm:t>
    </dgm:pt>
    <dgm:pt modelId="{E96240FE-D269-43EC-A72D-BE6D42FBED2A}" type="sibTrans" cxnId="{F366F446-D4B4-4867-B7CB-0D4F262DEC2A}">
      <dgm:prSet/>
      <dgm:spPr/>
      <dgm:t>
        <a:bodyPr/>
        <a:lstStyle/>
        <a:p>
          <a:endParaRPr lang="en-US"/>
        </a:p>
      </dgm:t>
    </dgm:pt>
    <dgm:pt modelId="{BF040C06-D312-4F8C-ACB3-85D06B8E305C}">
      <dgm:prSet phldrT="[Text]"/>
      <dgm:spPr/>
      <dgm:t>
        <a:bodyPr/>
        <a:lstStyle/>
        <a:p>
          <a:r>
            <a:rPr lang="en-US" dirty="0" smtClean="0"/>
            <a:t>Privacy Paradox, Privacy, and Civil Rights</a:t>
          </a:r>
          <a:endParaRPr lang="en-US" dirty="0"/>
        </a:p>
      </dgm:t>
    </dgm:pt>
    <dgm:pt modelId="{84092373-21E7-4902-B2D0-ED59AFBACE39}" type="parTrans" cxnId="{F3B949BF-6271-4B9D-A85E-10C10F28E38A}">
      <dgm:prSet/>
      <dgm:spPr/>
      <dgm:t>
        <a:bodyPr/>
        <a:lstStyle/>
        <a:p>
          <a:endParaRPr lang="en-US"/>
        </a:p>
      </dgm:t>
    </dgm:pt>
    <dgm:pt modelId="{318A7937-6144-4B1B-B27B-64760AA0F20D}" type="sibTrans" cxnId="{F3B949BF-6271-4B9D-A85E-10C10F28E38A}">
      <dgm:prSet/>
      <dgm:spPr/>
      <dgm:t>
        <a:bodyPr/>
        <a:lstStyle/>
        <a:p>
          <a:endParaRPr lang="en-US"/>
        </a:p>
      </dgm:t>
    </dgm:pt>
    <dgm:pt modelId="{E92E50ED-2104-4C56-839A-1D58E60B6978}" type="pres">
      <dgm:prSet presAssocID="{27E1A284-FB59-4211-A2A6-296ECC7AF733}" presName="cycle" presStyleCnt="0">
        <dgm:presLayoutVars>
          <dgm:dir/>
          <dgm:resizeHandles val="exact"/>
        </dgm:presLayoutVars>
      </dgm:prSet>
      <dgm:spPr/>
      <dgm:t>
        <a:bodyPr/>
        <a:lstStyle/>
        <a:p>
          <a:endParaRPr lang="en-US"/>
        </a:p>
      </dgm:t>
    </dgm:pt>
    <dgm:pt modelId="{4A70DB3B-BC26-4C3A-A4B3-FD97B373CBF9}" type="pres">
      <dgm:prSet presAssocID="{F5EA89EC-E158-4D50-96F6-DF07B08E3671}" presName="dummy" presStyleCnt="0"/>
      <dgm:spPr/>
    </dgm:pt>
    <dgm:pt modelId="{A4AB0C58-7056-484E-BD14-C051808D0C28}" type="pres">
      <dgm:prSet presAssocID="{F5EA89EC-E158-4D50-96F6-DF07B08E3671}" presName="node" presStyleLbl="revTx" presStyleIdx="0" presStyleCnt="4">
        <dgm:presLayoutVars>
          <dgm:bulletEnabled val="1"/>
        </dgm:presLayoutVars>
      </dgm:prSet>
      <dgm:spPr/>
      <dgm:t>
        <a:bodyPr/>
        <a:lstStyle/>
        <a:p>
          <a:endParaRPr lang="en-US"/>
        </a:p>
      </dgm:t>
    </dgm:pt>
    <dgm:pt modelId="{CE8778B7-9A61-4F06-A1F7-678BEE7FE664}" type="pres">
      <dgm:prSet presAssocID="{D8B2400E-FCAE-419A-B761-6ED663DEC67E}" presName="sibTrans" presStyleLbl="node1" presStyleIdx="0" presStyleCnt="4"/>
      <dgm:spPr/>
      <dgm:t>
        <a:bodyPr/>
        <a:lstStyle/>
        <a:p>
          <a:endParaRPr lang="en-US"/>
        </a:p>
      </dgm:t>
    </dgm:pt>
    <dgm:pt modelId="{5F40BA3D-6F50-40EE-8764-161954C5089D}" type="pres">
      <dgm:prSet presAssocID="{37A83061-BB15-4DC8-987C-C41F59F2283C}" presName="dummy" presStyleCnt="0"/>
      <dgm:spPr/>
    </dgm:pt>
    <dgm:pt modelId="{D445377C-82B8-4D46-A8DA-7A1EF300CC48}" type="pres">
      <dgm:prSet presAssocID="{37A83061-BB15-4DC8-987C-C41F59F2283C}" presName="node" presStyleLbl="revTx" presStyleIdx="1" presStyleCnt="4">
        <dgm:presLayoutVars>
          <dgm:bulletEnabled val="1"/>
        </dgm:presLayoutVars>
      </dgm:prSet>
      <dgm:spPr/>
      <dgm:t>
        <a:bodyPr/>
        <a:lstStyle/>
        <a:p>
          <a:endParaRPr lang="en-US"/>
        </a:p>
      </dgm:t>
    </dgm:pt>
    <dgm:pt modelId="{5502ED10-4163-4978-A2D8-019016FBE56E}" type="pres">
      <dgm:prSet presAssocID="{4A5B2F96-8D0E-4C55-952A-5E74D0CE2694}" presName="sibTrans" presStyleLbl="node1" presStyleIdx="1" presStyleCnt="4"/>
      <dgm:spPr/>
      <dgm:t>
        <a:bodyPr/>
        <a:lstStyle/>
        <a:p>
          <a:endParaRPr lang="en-US"/>
        </a:p>
      </dgm:t>
    </dgm:pt>
    <dgm:pt modelId="{7A587A47-9FA4-421A-8FE9-2A20CF7B81FB}" type="pres">
      <dgm:prSet presAssocID="{DD36AD2A-744B-4626-9C69-4A76E3BF39B5}" presName="dummy" presStyleCnt="0"/>
      <dgm:spPr/>
    </dgm:pt>
    <dgm:pt modelId="{A358ADC3-06B9-42DB-8FFB-235E2F6F2F98}" type="pres">
      <dgm:prSet presAssocID="{DD36AD2A-744B-4626-9C69-4A76E3BF39B5}" presName="node" presStyleLbl="revTx" presStyleIdx="2" presStyleCnt="4">
        <dgm:presLayoutVars>
          <dgm:bulletEnabled val="1"/>
        </dgm:presLayoutVars>
      </dgm:prSet>
      <dgm:spPr/>
      <dgm:t>
        <a:bodyPr/>
        <a:lstStyle/>
        <a:p>
          <a:endParaRPr lang="en-US"/>
        </a:p>
      </dgm:t>
    </dgm:pt>
    <dgm:pt modelId="{02E85226-A9A2-493C-825C-0403A6A4CC01}" type="pres">
      <dgm:prSet presAssocID="{E96240FE-D269-43EC-A72D-BE6D42FBED2A}" presName="sibTrans" presStyleLbl="node1" presStyleIdx="2" presStyleCnt="4"/>
      <dgm:spPr/>
      <dgm:t>
        <a:bodyPr/>
        <a:lstStyle/>
        <a:p>
          <a:endParaRPr lang="en-US"/>
        </a:p>
      </dgm:t>
    </dgm:pt>
    <dgm:pt modelId="{25CA3731-1185-42A8-951C-5D21935C393B}" type="pres">
      <dgm:prSet presAssocID="{BF040C06-D312-4F8C-ACB3-85D06B8E305C}" presName="dummy" presStyleCnt="0"/>
      <dgm:spPr/>
    </dgm:pt>
    <dgm:pt modelId="{EA611E80-2D38-467A-9D70-00B07686AA2F}" type="pres">
      <dgm:prSet presAssocID="{BF040C06-D312-4F8C-ACB3-85D06B8E305C}" presName="node" presStyleLbl="revTx" presStyleIdx="3" presStyleCnt="4">
        <dgm:presLayoutVars>
          <dgm:bulletEnabled val="1"/>
        </dgm:presLayoutVars>
      </dgm:prSet>
      <dgm:spPr/>
      <dgm:t>
        <a:bodyPr/>
        <a:lstStyle/>
        <a:p>
          <a:endParaRPr lang="en-US"/>
        </a:p>
      </dgm:t>
    </dgm:pt>
    <dgm:pt modelId="{4F56F714-C9FE-4CB7-BFA6-DB8A3BCD8EED}" type="pres">
      <dgm:prSet presAssocID="{318A7937-6144-4B1B-B27B-64760AA0F20D}" presName="sibTrans" presStyleLbl="node1" presStyleIdx="3" presStyleCnt="4"/>
      <dgm:spPr/>
      <dgm:t>
        <a:bodyPr/>
        <a:lstStyle/>
        <a:p>
          <a:endParaRPr lang="en-US"/>
        </a:p>
      </dgm:t>
    </dgm:pt>
  </dgm:ptLst>
  <dgm:cxnLst>
    <dgm:cxn modelId="{F3B949BF-6271-4B9D-A85E-10C10F28E38A}" srcId="{27E1A284-FB59-4211-A2A6-296ECC7AF733}" destId="{BF040C06-D312-4F8C-ACB3-85D06B8E305C}" srcOrd="3" destOrd="0" parTransId="{84092373-21E7-4902-B2D0-ED59AFBACE39}" sibTransId="{318A7937-6144-4B1B-B27B-64760AA0F20D}"/>
    <dgm:cxn modelId="{FC5D8239-D059-4855-A30B-17F4E37B060C}" type="presOf" srcId="{318A7937-6144-4B1B-B27B-64760AA0F20D}" destId="{4F56F714-C9FE-4CB7-BFA6-DB8A3BCD8EED}" srcOrd="0" destOrd="0" presId="urn:microsoft.com/office/officeart/2005/8/layout/cycle1"/>
    <dgm:cxn modelId="{1E1A7D05-112D-46D2-9CCA-9919E714A90C}" type="presOf" srcId="{D8B2400E-FCAE-419A-B761-6ED663DEC67E}" destId="{CE8778B7-9A61-4F06-A1F7-678BEE7FE664}" srcOrd="0" destOrd="0" presId="urn:microsoft.com/office/officeart/2005/8/layout/cycle1"/>
    <dgm:cxn modelId="{658304AA-D658-4574-A05E-6125B6FFE6BF}" type="presOf" srcId="{37A83061-BB15-4DC8-987C-C41F59F2283C}" destId="{D445377C-82B8-4D46-A8DA-7A1EF300CC48}" srcOrd="0" destOrd="0" presId="urn:microsoft.com/office/officeart/2005/8/layout/cycle1"/>
    <dgm:cxn modelId="{5F266380-A33F-491A-949E-F379215E34F2}" type="presOf" srcId="{DD36AD2A-744B-4626-9C69-4A76E3BF39B5}" destId="{A358ADC3-06B9-42DB-8FFB-235E2F6F2F98}" srcOrd="0" destOrd="0" presId="urn:microsoft.com/office/officeart/2005/8/layout/cycle1"/>
    <dgm:cxn modelId="{405AE1E3-392C-4ABC-9BFA-3ED86B230480}" type="presOf" srcId="{F5EA89EC-E158-4D50-96F6-DF07B08E3671}" destId="{A4AB0C58-7056-484E-BD14-C051808D0C28}" srcOrd="0" destOrd="0" presId="urn:microsoft.com/office/officeart/2005/8/layout/cycle1"/>
    <dgm:cxn modelId="{DDE70DF2-49B6-43AF-8C16-E95F1E480D14}" type="presOf" srcId="{E96240FE-D269-43EC-A72D-BE6D42FBED2A}" destId="{02E85226-A9A2-493C-825C-0403A6A4CC01}" srcOrd="0" destOrd="0" presId="urn:microsoft.com/office/officeart/2005/8/layout/cycle1"/>
    <dgm:cxn modelId="{F366F446-D4B4-4867-B7CB-0D4F262DEC2A}" srcId="{27E1A284-FB59-4211-A2A6-296ECC7AF733}" destId="{DD36AD2A-744B-4626-9C69-4A76E3BF39B5}" srcOrd="2" destOrd="0" parTransId="{D2C84F5A-4421-4D2C-BE54-B2880E8784DC}" sibTransId="{E96240FE-D269-43EC-A72D-BE6D42FBED2A}"/>
    <dgm:cxn modelId="{5230EB0D-BF14-477B-B6BD-19EA57BC04AA}" type="presOf" srcId="{27E1A284-FB59-4211-A2A6-296ECC7AF733}" destId="{E92E50ED-2104-4C56-839A-1D58E60B6978}" srcOrd="0" destOrd="0" presId="urn:microsoft.com/office/officeart/2005/8/layout/cycle1"/>
    <dgm:cxn modelId="{63492988-8532-4CEA-A3DA-C87D3D52C9B1}" type="presOf" srcId="{4A5B2F96-8D0E-4C55-952A-5E74D0CE2694}" destId="{5502ED10-4163-4978-A2D8-019016FBE56E}" srcOrd="0" destOrd="0" presId="urn:microsoft.com/office/officeart/2005/8/layout/cycle1"/>
    <dgm:cxn modelId="{20B91031-4065-4924-9130-835E223FBF17}" srcId="{27E1A284-FB59-4211-A2A6-296ECC7AF733}" destId="{37A83061-BB15-4DC8-987C-C41F59F2283C}" srcOrd="1" destOrd="0" parTransId="{073C6D5A-1CBF-4A97-B43C-12F7E64BDA57}" sibTransId="{4A5B2F96-8D0E-4C55-952A-5E74D0CE2694}"/>
    <dgm:cxn modelId="{6D17475A-7399-449B-B80C-B576A52663AA}" srcId="{27E1A284-FB59-4211-A2A6-296ECC7AF733}" destId="{F5EA89EC-E158-4D50-96F6-DF07B08E3671}" srcOrd="0" destOrd="0" parTransId="{8EEFCA71-E241-4D66-A813-A5E4DB3C627D}" sibTransId="{D8B2400E-FCAE-419A-B761-6ED663DEC67E}"/>
    <dgm:cxn modelId="{5DF97B71-1105-4B77-8186-FA041220E1EE}" type="presOf" srcId="{BF040C06-D312-4F8C-ACB3-85D06B8E305C}" destId="{EA611E80-2D38-467A-9D70-00B07686AA2F}" srcOrd="0" destOrd="0" presId="urn:microsoft.com/office/officeart/2005/8/layout/cycle1"/>
    <dgm:cxn modelId="{B5C1381B-85A1-43B8-BA23-85A5903503D3}" type="presParOf" srcId="{E92E50ED-2104-4C56-839A-1D58E60B6978}" destId="{4A70DB3B-BC26-4C3A-A4B3-FD97B373CBF9}" srcOrd="0" destOrd="0" presId="urn:microsoft.com/office/officeart/2005/8/layout/cycle1"/>
    <dgm:cxn modelId="{E18F6891-EDD1-4567-9E20-25A2786F9B27}" type="presParOf" srcId="{E92E50ED-2104-4C56-839A-1D58E60B6978}" destId="{A4AB0C58-7056-484E-BD14-C051808D0C28}" srcOrd="1" destOrd="0" presId="urn:microsoft.com/office/officeart/2005/8/layout/cycle1"/>
    <dgm:cxn modelId="{E20EB356-6E50-47B2-B2C1-333239D99AD4}" type="presParOf" srcId="{E92E50ED-2104-4C56-839A-1D58E60B6978}" destId="{CE8778B7-9A61-4F06-A1F7-678BEE7FE664}" srcOrd="2" destOrd="0" presId="urn:microsoft.com/office/officeart/2005/8/layout/cycle1"/>
    <dgm:cxn modelId="{7D1EE008-2CD1-49A4-A606-8A8EFD92DEED}" type="presParOf" srcId="{E92E50ED-2104-4C56-839A-1D58E60B6978}" destId="{5F40BA3D-6F50-40EE-8764-161954C5089D}" srcOrd="3" destOrd="0" presId="urn:microsoft.com/office/officeart/2005/8/layout/cycle1"/>
    <dgm:cxn modelId="{0FB3B198-E887-4C81-B20A-F86CE0738F38}" type="presParOf" srcId="{E92E50ED-2104-4C56-839A-1D58E60B6978}" destId="{D445377C-82B8-4D46-A8DA-7A1EF300CC48}" srcOrd="4" destOrd="0" presId="urn:microsoft.com/office/officeart/2005/8/layout/cycle1"/>
    <dgm:cxn modelId="{D7E0136D-0DBC-459E-809D-9F37A016CAF3}" type="presParOf" srcId="{E92E50ED-2104-4C56-839A-1D58E60B6978}" destId="{5502ED10-4163-4978-A2D8-019016FBE56E}" srcOrd="5" destOrd="0" presId="urn:microsoft.com/office/officeart/2005/8/layout/cycle1"/>
    <dgm:cxn modelId="{A43FBC68-3C98-4A7D-B8FD-00789F63DF2A}" type="presParOf" srcId="{E92E50ED-2104-4C56-839A-1D58E60B6978}" destId="{7A587A47-9FA4-421A-8FE9-2A20CF7B81FB}" srcOrd="6" destOrd="0" presId="urn:microsoft.com/office/officeart/2005/8/layout/cycle1"/>
    <dgm:cxn modelId="{09ED3CDE-2500-4345-AE52-16473551BF8B}" type="presParOf" srcId="{E92E50ED-2104-4C56-839A-1D58E60B6978}" destId="{A358ADC3-06B9-42DB-8FFB-235E2F6F2F98}" srcOrd="7" destOrd="0" presId="urn:microsoft.com/office/officeart/2005/8/layout/cycle1"/>
    <dgm:cxn modelId="{68876D4A-8B87-46A3-BA4C-79733BAB7112}" type="presParOf" srcId="{E92E50ED-2104-4C56-839A-1D58E60B6978}" destId="{02E85226-A9A2-493C-825C-0403A6A4CC01}" srcOrd="8" destOrd="0" presId="urn:microsoft.com/office/officeart/2005/8/layout/cycle1"/>
    <dgm:cxn modelId="{8BD41D8B-0E5C-4869-9445-99CE04F44840}" type="presParOf" srcId="{E92E50ED-2104-4C56-839A-1D58E60B6978}" destId="{25CA3731-1185-42A8-951C-5D21935C393B}" srcOrd="9" destOrd="0" presId="urn:microsoft.com/office/officeart/2005/8/layout/cycle1"/>
    <dgm:cxn modelId="{CC476B28-C1E2-4EA6-B274-91AB9DDBBF41}" type="presParOf" srcId="{E92E50ED-2104-4C56-839A-1D58E60B6978}" destId="{EA611E80-2D38-467A-9D70-00B07686AA2F}" srcOrd="10" destOrd="0" presId="urn:microsoft.com/office/officeart/2005/8/layout/cycle1"/>
    <dgm:cxn modelId="{64A81B50-FF7B-4EAD-98CA-324C240C1322}" type="presParOf" srcId="{E92E50ED-2104-4C56-839A-1D58E60B6978}" destId="{4F56F714-C9FE-4CB7-BFA6-DB8A3BCD8EED}"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9EBCA2-0ADB-4B73-BC56-DF381DA6D354}" type="datetimeFigureOut">
              <a:rPr lang="en-US" smtClean="0"/>
              <a:t>10/5/2018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0F40B0-AB89-459D-909F-B3722088287D}" type="slidenum">
              <a:rPr lang="en-US" smtClean="0"/>
              <a:t>‹#›</a:t>
            </a:fld>
            <a:endParaRPr lang="en-US" dirty="0"/>
          </a:p>
        </p:txBody>
      </p:sp>
    </p:spTree>
    <p:extLst>
      <p:ext uri="{BB962C8B-B14F-4D97-AF65-F5344CB8AC3E}">
        <p14:creationId xmlns:p14="http://schemas.microsoft.com/office/powerpoint/2010/main" val="2297638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Privacy is the right to self-determine what information about you is made accessible, to whom, when, and for what use or purpose. Privacy means we have freedom of choice and control over our personal information, including what we do not want shared with or used by others.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The privacy paradox refers to this phenomenon where social users are concerned about privacy but their behaviors contradict these concerns to an extreme degree. Users of social sites often claim that they are concerned about their privacy. At the same time, they disclose their highly personal lives, even content that is incriminating or illegal, in their profiles or posts.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Social recruitment refers to use of social media to find, screen, and select job candidates. Often it involves searching information the job candidate did not want considered or that is illegal to use in the hiring process.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This is an example of corporate social media discrimination.</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Protected classes.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Two competing legal concerns are discrimination and negligent hiring. These put pressure on prospective employers to find out what they can about a potential employee, to avoid negligence in hiring, yet not cross the line into discrimination.</a:t>
            </a:r>
          </a:p>
          <a:p>
            <a:pPr lvl="0"/>
            <a:r>
              <a:rPr lang="en-US" sz="1200" b="1" kern="1200" dirty="0" smtClean="0">
                <a:solidFill>
                  <a:schemeClr val="tx1"/>
                </a:solidFill>
                <a:effectLst/>
                <a:latin typeface="+mn-lt"/>
                <a:ea typeface="+mn-ea"/>
                <a:cs typeface="+mn-cs"/>
              </a:rPr>
              <a:t>Discrimination</a:t>
            </a:r>
            <a:r>
              <a:rPr lang="en-US" sz="1200" kern="1200" dirty="0" smtClean="0">
                <a:solidFill>
                  <a:schemeClr val="tx1"/>
                </a:solidFill>
                <a:effectLst/>
                <a:latin typeface="+mn-lt"/>
                <a:ea typeface="+mn-ea"/>
                <a:cs typeface="+mn-cs"/>
              </a:rPr>
              <a:t>. Most employers have stringent employment policies that prevent their recruiters and hiring managers from learning potentially discriminatory information about candidates. Visiting a person’s social media sites, however, clearly creates the opportunity to view large amounts of information going against these nondiscriminatory practices.</a:t>
            </a:r>
          </a:p>
          <a:p>
            <a:pPr lvl="0"/>
            <a:r>
              <a:rPr lang="en-US" sz="1200" b="1" kern="1200" dirty="0" smtClean="0">
                <a:solidFill>
                  <a:schemeClr val="tx1"/>
                </a:solidFill>
                <a:effectLst/>
                <a:latin typeface="+mn-lt"/>
                <a:ea typeface="+mn-ea"/>
                <a:cs typeface="+mn-cs"/>
              </a:rPr>
              <a:t>Negligent hiring</a:t>
            </a:r>
            <a:r>
              <a:rPr lang="en-US" sz="1200" kern="1200" dirty="0" smtClean="0">
                <a:solidFill>
                  <a:schemeClr val="tx1"/>
                </a:solidFill>
                <a:effectLst/>
                <a:latin typeface="+mn-lt"/>
                <a:ea typeface="+mn-ea"/>
                <a:cs typeface="+mn-cs"/>
              </a:rPr>
              <a:t>. Employers must consider the potential risk of a negligent hiring or negligent retention lawsuit related to social networking profile information. It is possible that if a workplace violence incident occurred and the attacker’s public social networking profile contained information that could have predicted that behavior, the employer may be held liable for negligence in not using readily available information during the hiring decision.</a:t>
            </a:r>
          </a:p>
          <a:p>
            <a:endParaRPr lang="en-US" b="1" dirty="0"/>
          </a:p>
        </p:txBody>
      </p:sp>
      <p:sp>
        <p:nvSpPr>
          <p:cNvPr id="4" name="Slide Number Placeholder 3"/>
          <p:cNvSpPr>
            <a:spLocks noGrp="1"/>
          </p:cNvSpPr>
          <p:nvPr>
            <p:ph type="sldNum" sz="quarter" idx="10"/>
          </p:nvPr>
        </p:nvSpPr>
        <p:spPr/>
        <p:txBody>
          <a:bodyPr/>
          <a:lstStyle/>
          <a:p>
            <a:fld id="{630F40B0-AB89-459D-909F-B3722088287D}" type="slidenum">
              <a:rPr lang="en-US" smtClean="0"/>
              <a:t>9</a:t>
            </a:fld>
            <a:endParaRPr lang="en-US" dirty="0"/>
          </a:p>
        </p:txBody>
      </p:sp>
    </p:spTree>
    <p:extLst>
      <p:ext uri="{BB962C8B-B14F-4D97-AF65-F5344CB8AC3E}">
        <p14:creationId xmlns:p14="http://schemas.microsoft.com/office/powerpoint/2010/main" val="3278100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No. What is legal is not necessarily ethical or responsible. Laws lag behind what is possible to do because laws change slowly whereas technology changes rapidly.</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Virtually any type. The most benefit is for those at the end of the supply chain (retailers, etc.)</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i="1" kern="1200" dirty="0" smtClean="0">
                <a:solidFill>
                  <a:schemeClr val="tx1"/>
                </a:solidFill>
                <a:effectLst/>
                <a:latin typeface="+mn-lt"/>
                <a:ea typeface="+mn-ea"/>
                <a:cs typeface="+mn-cs"/>
              </a:rPr>
              <a:t>Answers may vary.</a:t>
            </a:r>
            <a:r>
              <a:rPr lang="en-US" sz="1200" kern="1200" dirty="0" smtClean="0">
                <a:solidFill>
                  <a:schemeClr val="tx1"/>
                </a:solidFill>
                <a:effectLst/>
                <a:latin typeface="+mn-lt"/>
                <a:ea typeface="+mn-ea"/>
                <a:cs typeface="+mn-cs"/>
              </a:rPr>
              <a:t> Certainly when personal data upon which the prediction relies are collected without consent, as appears with Target, especially for those underage.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i="1" kern="1200" dirty="0" smtClean="0">
                <a:solidFill>
                  <a:schemeClr val="tx1"/>
                </a:solidFill>
                <a:effectLst/>
                <a:latin typeface="+mn-lt"/>
                <a:ea typeface="+mn-ea"/>
                <a:cs typeface="+mn-cs"/>
              </a:rPr>
              <a:t>Answers may vary.</a:t>
            </a:r>
            <a:r>
              <a:rPr lang="en-US" sz="1200" kern="1200" dirty="0" smtClean="0">
                <a:solidFill>
                  <a:schemeClr val="tx1"/>
                </a:solidFill>
                <a:effectLst/>
                <a:latin typeface="+mn-lt"/>
                <a:ea typeface="+mn-ea"/>
                <a:cs typeface="+mn-cs"/>
              </a:rPr>
              <a:t> It depends on the level of intrusiveness, and that can be very subjective. One might argue that Canadian Tire’s credit card business inherently has purchase information and can analyze to determine risk of missed payments.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i="1" kern="1200" dirty="0" smtClean="0">
                <a:solidFill>
                  <a:schemeClr val="tx1"/>
                </a:solidFill>
                <a:effectLst/>
                <a:latin typeface="+mn-lt"/>
                <a:ea typeface="+mn-ea"/>
                <a:cs typeface="+mn-cs"/>
              </a:rPr>
              <a:t>Answers may vary.</a:t>
            </a:r>
            <a:r>
              <a:rPr lang="en-US" sz="1200" kern="1200" dirty="0" smtClean="0">
                <a:solidFill>
                  <a:schemeClr val="tx1"/>
                </a:solidFill>
                <a:effectLst/>
                <a:latin typeface="+mn-lt"/>
                <a:ea typeface="+mn-ea"/>
                <a:cs typeface="+mn-cs"/>
              </a:rPr>
              <a:t> There are many. They range from legal to illegal activities (e.g., theft of intellectual property.) When demand is high, will living and/or nonliving medical organs/devices go to the highest bidder? Who is legally responsible for ensuring the quality of the resulting organs and devices? In some cases, 3D printing may be the only mechanism to produce an item. 3D printing is costly. In cases where non-additive manufacturing can do the same at less cost, which will be used?</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6. </a:t>
            </a:r>
            <a:r>
              <a:rPr lang="en-US" sz="1200" i="1" kern="1200" dirty="0" smtClean="0">
                <a:solidFill>
                  <a:schemeClr val="tx1"/>
                </a:solidFill>
                <a:effectLst/>
                <a:latin typeface="+mn-lt"/>
                <a:ea typeface="+mn-ea"/>
                <a:cs typeface="+mn-cs"/>
              </a:rPr>
              <a:t>Answers will vary.</a:t>
            </a:r>
            <a:endParaRPr lang="en-US" sz="1200" kern="1200" dirty="0" smtClean="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630F40B0-AB89-459D-909F-B3722088287D}" type="slidenum">
              <a:rPr lang="en-US" smtClean="0"/>
              <a:t>19</a:t>
            </a:fld>
            <a:endParaRPr lang="en-US" dirty="0"/>
          </a:p>
        </p:txBody>
      </p:sp>
    </p:spTree>
    <p:extLst>
      <p:ext uri="{BB962C8B-B14F-4D97-AF65-F5344CB8AC3E}">
        <p14:creationId xmlns:p14="http://schemas.microsoft.com/office/powerpoint/2010/main" val="2768796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Tweets, texts, e-mail, social media, and annoying electronic static are potential causes.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Distractions cause a loss of focus and a loss of productivity.</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Gloria Mark, a professor of informatics at the University of California, Irvine, says a worker distracted by a Web search that goes rogue or a new text or tweet can take about 25 minutes to return to the task at hand and get focused again (Dumaine, 2014).</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To improve creativity and productivity. If your mind is free of distraction, your mind is better able to absorb data, interactions, and trends and synthesize the new information with what you already know. As a result, you are more likely to come up with innovative ideas.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In contrast to widely held assumptions, subjects who were Media (high) multitaskers scored poorly on cognitive tests.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The best strategy to improve focus is to practice doing it.</a:t>
            </a:r>
          </a:p>
          <a:p>
            <a:endParaRPr lang="en-US" b="1" dirty="0"/>
          </a:p>
        </p:txBody>
      </p:sp>
      <p:sp>
        <p:nvSpPr>
          <p:cNvPr id="4" name="Slide Number Placeholder 3"/>
          <p:cNvSpPr>
            <a:spLocks noGrp="1"/>
          </p:cNvSpPr>
          <p:nvPr>
            <p:ph type="sldNum" sz="quarter" idx="10"/>
          </p:nvPr>
        </p:nvSpPr>
        <p:spPr/>
        <p:txBody>
          <a:bodyPr/>
          <a:lstStyle/>
          <a:p>
            <a:fld id="{630F40B0-AB89-459D-909F-B3722088287D}" type="slidenum">
              <a:rPr lang="en-US" smtClean="0"/>
              <a:t>24</a:t>
            </a:fld>
            <a:endParaRPr lang="en-US" dirty="0"/>
          </a:p>
        </p:txBody>
      </p:sp>
    </p:spTree>
    <p:extLst>
      <p:ext uri="{BB962C8B-B14F-4D97-AF65-F5344CB8AC3E}">
        <p14:creationId xmlns:p14="http://schemas.microsoft.com/office/powerpoint/2010/main" val="2955508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Suggested Answers:</a:t>
            </a:r>
          </a:p>
          <a:p>
            <a:endParaRPr lang="en-US" b="1" dirty="0" smtClean="0"/>
          </a:p>
          <a:p>
            <a:r>
              <a:rPr lang="en-US" sz="1200" b="1" kern="1200" dirty="0" smtClean="0">
                <a:solidFill>
                  <a:schemeClr val="tx1"/>
                </a:solidFill>
                <a:effectLst/>
                <a:latin typeface="+mn-lt"/>
                <a:ea typeface="+mn-ea"/>
                <a:cs typeface="+mn-cs"/>
              </a:rPr>
              <a:t>1. </a:t>
            </a:r>
            <a:r>
              <a:rPr lang="en-US" sz="1200" kern="1200" dirty="0" smtClean="0">
                <a:solidFill>
                  <a:schemeClr val="tx1"/>
                </a:solidFill>
                <a:effectLst/>
                <a:latin typeface="+mn-lt"/>
                <a:ea typeface="+mn-ea"/>
                <a:cs typeface="+mn-cs"/>
              </a:rPr>
              <a:t>The convergence of several technologies is blurring the digital and physical worlds.</a:t>
            </a:r>
          </a:p>
          <a:p>
            <a:r>
              <a:rPr lang="en-US" sz="1200" kern="1200" dirty="0" smtClean="0">
                <a:solidFill>
                  <a:schemeClr val="tx1"/>
                </a:solidFill>
                <a:effectLst/>
                <a:latin typeface="+mn-lt"/>
                <a:ea typeface="+mn-ea"/>
                <a:cs typeface="+mn-cs"/>
              </a:rPr>
              <a:t>These converging technologies are:</a:t>
            </a:r>
          </a:p>
          <a:p>
            <a:pPr lvl="0"/>
            <a:r>
              <a:rPr lang="en-US" sz="1200" kern="1200" dirty="0" smtClean="0">
                <a:solidFill>
                  <a:schemeClr val="tx1"/>
                </a:solidFill>
                <a:effectLst/>
                <a:latin typeface="+mn-lt"/>
                <a:ea typeface="+mn-ea"/>
                <a:cs typeface="+mn-cs"/>
              </a:rPr>
              <a:t>The explosion of connected M2M (machine-to-machine) devices and IoT (Internet of Things)</a:t>
            </a:r>
          </a:p>
          <a:p>
            <a:pPr lvl="0"/>
            <a:r>
              <a:rPr lang="en-US" sz="1200" kern="1200" dirty="0" smtClean="0">
                <a:solidFill>
                  <a:schemeClr val="tx1"/>
                </a:solidFill>
                <a:effectLst/>
                <a:latin typeface="+mn-lt"/>
                <a:ea typeface="+mn-ea"/>
                <a:cs typeface="+mn-cs"/>
              </a:rPr>
              <a:t>Greater bandwidth</a:t>
            </a:r>
          </a:p>
          <a:p>
            <a:pPr lvl="0"/>
            <a:r>
              <a:rPr lang="en-US" sz="1200" kern="1200" dirty="0" smtClean="0">
                <a:solidFill>
                  <a:schemeClr val="tx1"/>
                </a:solidFill>
                <a:effectLst/>
                <a:latin typeface="+mn-lt"/>
                <a:ea typeface="+mn-ea"/>
                <a:cs typeface="+mn-cs"/>
              </a:rPr>
              <a:t>Advanced robotics, including expanding human–robot collaboration in industries beyond manufacturing</a:t>
            </a:r>
          </a:p>
          <a:p>
            <a:pPr lvl="0"/>
            <a:r>
              <a:rPr lang="en-US" sz="1200" kern="1200" dirty="0" smtClean="0">
                <a:solidFill>
                  <a:schemeClr val="tx1"/>
                </a:solidFill>
                <a:effectLst/>
                <a:latin typeface="+mn-lt"/>
                <a:ea typeface="+mn-ea"/>
                <a:cs typeface="+mn-cs"/>
              </a:rPr>
              <a:t>Increased use of real time analytics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2. </a:t>
            </a:r>
            <a:r>
              <a:rPr lang="en-US" sz="1200" kern="1200" dirty="0" smtClean="0">
                <a:solidFill>
                  <a:schemeClr val="tx1"/>
                </a:solidFill>
                <a:effectLst/>
                <a:latin typeface="+mn-lt"/>
                <a:ea typeface="+mn-ea"/>
                <a:cs typeface="+mn-cs"/>
              </a:rPr>
              <a:t>Crowdsourcing can give every business access to an agile workforce that is not only better suited to solving some of the problems that organizations struggle with today but in many cases will do it for free.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3. </a:t>
            </a:r>
            <a:r>
              <a:rPr lang="en-US" sz="1200" kern="1200" dirty="0" smtClean="0">
                <a:solidFill>
                  <a:schemeClr val="tx1"/>
                </a:solidFill>
                <a:effectLst/>
                <a:latin typeface="+mn-lt"/>
                <a:ea typeface="+mn-ea"/>
                <a:cs typeface="+mn-cs"/>
              </a:rPr>
              <a:t>Accenture recommends that companies start treating data like a supply chain. Data need to flow easily through the entire organization—and eventually throughout the data systems of their business partners.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4. </a:t>
            </a:r>
            <a:r>
              <a:rPr lang="en-US" sz="1200" kern="1200" dirty="0" smtClean="0">
                <a:solidFill>
                  <a:schemeClr val="tx1"/>
                </a:solidFill>
                <a:effectLst/>
                <a:latin typeface="+mn-lt"/>
                <a:ea typeface="+mn-ea"/>
                <a:cs typeface="+mn-cs"/>
              </a:rPr>
              <a:t>Hyperscale computing systems are the supersized, scalable, and resilient data centers pioneered by data-dependent and social media companies.</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5. </a:t>
            </a:r>
            <a:r>
              <a:rPr lang="en-US" sz="1200" kern="1200" dirty="0" smtClean="0">
                <a:solidFill>
                  <a:schemeClr val="tx1"/>
                </a:solidFill>
                <a:effectLst/>
                <a:latin typeface="+mn-lt"/>
                <a:ea typeface="+mn-ea"/>
                <a:cs typeface="+mn-cs"/>
              </a:rPr>
              <a:t>Enterprises are adopting apps to create better operational agility. They makes life simpler for employees and accelerates business growth.</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6. </a:t>
            </a:r>
            <a:r>
              <a:rPr lang="en-US" sz="1200" kern="1200" dirty="0" smtClean="0">
                <a:solidFill>
                  <a:schemeClr val="tx1"/>
                </a:solidFill>
                <a:effectLst/>
                <a:latin typeface="+mn-lt"/>
                <a:ea typeface="+mn-ea"/>
                <a:cs typeface="+mn-cs"/>
              </a:rPr>
              <a:t>Business runs on networks and digital technology. Technology failures are business failures.</a:t>
            </a:r>
          </a:p>
          <a:p>
            <a:endParaRPr lang="en-US" b="1" dirty="0"/>
          </a:p>
        </p:txBody>
      </p:sp>
      <p:sp>
        <p:nvSpPr>
          <p:cNvPr id="4" name="Slide Number Placeholder 3"/>
          <p:cNvSpPr>
            <a:spLocks noGrp="1"/>
          </p:cNvSpPr>
          <p:nvPr>
            <p:ph type="sldNum" sz="quarter" idx="10"/>
          </p:nvPr>
        </p:nvSpPr>
        <p:spPr/>
        <p:txBody>
          <a:bodyPr/>
          <a:lstStyle/>
          <a:p>
            <a:fld id="{630F40B0-AB89-459D-909F-B3722088287D}" type="slidenum">
              <a:rPr lang="en-US" smtClean="0"/>
              <a:t>32</a:t>
            </a:fld>
            <a:endParaRPr lang="en-US" dirty="0"/>
          </a:p>
        </p:txBody>
      </p:sp>
    </p:spTree>
    <p:extLst>
      <p:ext uri="{BB962C8B-B14F-4D97-AF65-F5344CB8AC3E}">
        <p14:creationId xmlns:p14="http://schemas.microsoft.com/office/powerpoint/2010/main" val="1598055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8" name="Rectangle 7"/>
          <p:cNvSpPr/>
          <p:nvPr userDrawn="1"/>
        </p:nvSpPr>
        <p:spPr>
          <a:xfrm>
            <a:off x="0" y="5562600"/>
            <a:ext cx="9144000" cy="457200"/>
          </a:xfrm>
          <a:prstGeom prst="rect">
            <a:avLst/>
          </a:prstGeom>
          <a:solidFill>
            <a:srgbClr val="92D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p:cNvSpPr/>
          <p:nvPr userDrawn="1"/>
        </p:nvSpPr>
        <p:spPr>
          <a:xfrm>
            <a:off x="0" y="0"/>
            <a:ext cx="9144000" cy="2590800"/>
          </a:xfrm>
          <a:prstGeom prst="rect">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noFill/>
          </a:ln>
          <a:effectLst>
            <a:innerShdw blurRad="63500" dist="50800" dir="54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105400" y="1447800"/>
            <a:ext cx="3733800" cy="838200"/>
          </a:xfrm>
        </p:spPr>
        <p:txBody>
          <a:bodyPr anchor="b">
            <a:noAutofit/>
          </a:bodyPr>
          <a:lstStyle>
            <a:lvl1pPr algn="l">
              <a:defRPr sz="3600" b="1" baseline="0">
                <a:solidFill>
                  <a:schemeClr val="accent4">
                    <a:lumMod val="75000"/>
                  </a:schemeClr>
                </a:solidFill>
              </a:defRPr>
            </a:lvl1pPr>
          </a:lstStyle>
          <a:p>
            <a:r>
              <a:rPr lang="en-US" dirty="0" smtClean="0"/>
              <a:t>Chapter number</a:t>
            </a:r>
            <a:endParaRPr lang="en-US" dirty="0"/>
          </a:p>
        </p:txBody>
      </p:sp>
      <p:sp>
        <p:nvSpPr>
          <p:cNvPr id="3" name="Subtitle 2"/>
          <p:cNvSpPr>
            <a:spLocks noGrp="1"/>
          </p:cNvSpPr>
          <p:nvPr>
            <p:ph type="subTitle" idx="1" hasCustomPrompt="1"/>
          </p:nvPr>
        </p:nvSpPr>
        <p:spPr>
          <a:xfrm>
            <a:off x="5181600" y="3048000"/>
            <a:ext cx="3657600" cy="1981200"/>
          </a:xfrm>
        </p:spPr>
        <p:txBody>
          <a:bodyPr anchor="ctr"/>
          <a:lstStyle>
            <a:lvl1pPr marL="0" indent="0" algn="l">
              <a:buNone/>
              <a:defRPr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Chapter title</a:t>
            </a:r>
            <a:endParaRPr lang="en-US" dirty="0"/>
          </a:p>
        </p:txBody>
      </p:sp>
      <p:sp>
        <p:nvSpPr>
          <p:cNvPr id="9" name="TextBox 8"/>
          <p:cNvSpPr txBox="1"/>
          <p:nvPr userDrawn="1"/>
        </p:nvSpPr>
        <p:spPr>
          <a:xfrm>
            <a:off x="5029200" y="5635823"/>
            <a:ext cx="4114800" cy="276999"/>
          </a:xfrm>
          <a:prstGeom prst="rect">
            <a:avLst/>
          </a:prstGeom>
          <a:noFill/>
        </p:spPr>
        <p:txBody>
          <a:bodyPr wrap="square" rtlCol="0">
            <a:spAutoFit/>
          </a:bodyPr>
          <a:lstStyle/>
          <a:p>
            <a:pPr algn="ctr"/>
            <a:r>
              <a:rPr lang="en-US" sz="1200" b="1" dirty="0" smtClean="0">
                <a:solidFill>
                  <a:schemeClr val="accent4">
                    <a:lumMod val="50000"/>
                  </a:schemeClr>
                </a:solidFill>
              </a:rPr>
              <a:t>Prepared by Dr. Derek  Sedlack, South University</a:t>
            </a:r>
            <a:endParaRPr lang="en-US" sz="1200" b="1" dirty="0">
              <a:solidFill>
                <a:schemeClr val="accent4">
                  <a:lumMod val="50000"/>
                </a:schemeClr>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304800"/>
            <a:ext cx="4657725" cy="60293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81457164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Section 2">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4" name="Straight Connector 13"/>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21048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Section 3">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4" name="Straight Connector 13"/>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658153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Section 4">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57603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Section 5">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9"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0"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1"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2"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4" name="Straight Connector 13"/>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50589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6" name="Straight Connector 15"/>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876231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6" name="Straight Connector 15"/>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TextBox 13"/>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32322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6" name="Straight Connector 15"/>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5" name="TextBox 14"/>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571650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0344469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002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94104"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1535113"/>
            <a:ext cx="35052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78425" y="2174875"/>
            <a:ext cx="3511296" cy="3951288"/>
          </a:xfrm>
        </p:spPr>
        <p:txBody>
          <a:bodyPr>
            <a:normAutofit/>
          </a:bodyPr>
          <a:lstStyle>
            <a:lvl1pPr>
              <a:defRPr sz="22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C8B16D92-55B8-4942-821A-D71B5E2C987B}" type="slidenum">
              <a:rPr lang="en-US" smtClean="0"/>
              <a:t>‹#›</a:t>
            </a:fld>
            <a:endParaRPr lang="en-US" dirty="0"/>
          </a:p>
        </p:txBody>
      </p:sp>
      <p:sp>
        <p:nvSpPr>
          <p:cNvPr id="10" name="Rectangle 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12"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13"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4"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5"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6" name="Straight Connector 15"/>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7" name="TextBox 1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21792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Section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2" name="Straight Connector 11"/>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2721988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16" name="TextBox 15"/>
          <p:cNvSpPr txBox="1"/>
          <p:nvPr userDrawn="1"/>
        </p:nvSpPr>
        <p:spPr>
          <a:xfrm>
            <a:off x="381000" y="616803"/>
            <a:ext cx="8305800" cy="830997"/>
          </a:xfrm>
          <a:prstGeom prst="rect">
            <a:avLst/>
          </a:prstGeom>
          <a:noFill/>
        </p:spPr>
        <p:txBody>
          <a:bodyPr wrap="square" rtlCol="0" anchor="b">
            <a:spAutoFit/>
          </a:bodyPr>
          <a:lstStyle/>
          <a:p>
            <a:pPr algn="ctr"/>
            <a:r>
              <a:rPr lang="en-US" sz="4800" dirty="0" smtClean="0">
                <a:solidFill>
                  <a:schemeClr val="bg1"/>
                </a:solidFill>
              </a:rPr>
              <a:t>Learning Objectives</a:t>
            </a:r>
          </a:p>
        </p:txBody>
      </p:sp>
      <p:sp>
        <p:nvSpPr>
          <p:cNvPr id="18" name="SmartArt Placeholder 17"/>
          <p:cNvSpPr>
            <a:spLocks noGrp="1"/>
          </p:cNvSpPr>
          <p:nvPr>
            <p:ph type="dgm" sz="quarter" idx="13"/>
          </p:nvPr>
        </p:nvSpPr>
        <p:spPr>
          <a:xfrm>
            <a:off x="838200" y="1600200"/>
            <a:ext cx="7315200" cy="4572000"/>
          </a:xfrm>
        </p:spPr>
        <p:txBody>
          <a:bodyPr/>
          <a:lstStyle/>
          <a:p>
            <a:r>
              <a:rPr lang="en-US" dirty="0" smtClean="0"/>
              <a:t>Click icon to add SmartArt graphic</a:t>
            </a:r>
            <a:endParaRPr lang="en-US" dirty="0"/>
          </a:p>
        </p:txBody>
      </p:sp>
    </p:spTree>
    <p:extLst>
      <p:ext uri="{BB962C8B-B14F-4D97-AF65-F5344CB8AC3E}">
        <p14:creationId xmlns:p14="http://schemas.microsoft.com/office/powerpoint/2010/main" val="35026423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Only Sec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12" name="Straight Connector 11"/>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687532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Sectio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12" name="Straight Connector 11"/>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2631759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Section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2720945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Section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C8B16D92-55B8-4942-821A-D71B5E2C987B}" type="slidenum">
              <a:rPr lang="en-US" smtClean="0"/>
              <a:t>‹#›</a:t>
            </a:fld>
            <a:endParaRPr lang="en-US" dirty="0"/>
          </a:p>
        </p:txBody>
      </p:sp>
      <p:sp>
        <p:nvSpPr>
          <p:cNvPr id="6" name="Rectangle 5"/>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12" name="Straight Connector 11"/>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TextBox 12"/>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914205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Section 1">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83739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ection 2">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5749571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Section 3">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3426140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Section 4">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412469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Section 5">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8B16D92-55B8-4942-821A-D71B5E2C987B}" type="slidenum">
              <a:rPr lang="en-US" smtClean="0"/>
              <a:t>‹#›</a:t>
            </a:fld>
            <a:endParaRPr lang="en-US" dirty="0"/>
          </a:p>
        </p:txBody>
      </p:sp>
      <p:sp>
        <p:nvSpPr>
          <p:cNvPr id="6"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7"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8"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9"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10"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301483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ass Activit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7" name="TextBox 6"/>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
        <p:nvSpPr>
          <p:cNvPr id="11" name="Rectangle 10"/>
          <p:cNvSpPr/>
          <p:nvPr userDrawn="1"/>
        </p:nvSpPr>
        <p:spPr>
          <a:xfrm>
            <a:off x="0" y="0"/>
            <a:ext cx="9144000" cy="1447800"/>
          </a:xfrm>
          <a:prstGeom prst="rect">
            <a:avLst/>
          </a:prstGeom>
          <a:gradFill flip="none" rotWithShape="1">
            <a:gsLst>
              <a:gs pos="18000">
                <a:srgbClr val="5B7CC6"/>
              </a:gs>
              <a:gs pos="81000">
                <a:srgbClr val="002463"/>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userDrawn="1"/>
        </p:nvCxnSpPr>
        <p:spPr>
          <a:xfrm>
            <a:off x="0" y="14478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Title 1"/>
          <p:cNvSpPr>
            <a:spLocks noGrp="1"/>
          </p:cNvSpPr>
          <p:nvPr>
            <p:ph type="title" hasCustomPrompt="1"/>
          </p:nvPr>
        </p:nvSpPr>
        <p:spPr>
          <a:xfrm>
            <a:off x="838200" y="274638"/>
            <a:ext cx="7315200" cy="1143000"/>
          </a:xfrm>
        </p:spPr>
        <p:txBody>
          <a:bodyPr/>
          <a:lstStyle>
            <a:lvl1pPr algn="ctr">
              <a:defRPr>
                <a:solidFill>
                  <a:schemeClr val="bg1"/>
                </a:solidFill>
              </a:defRPr>
            </a:lvl1pPr>
          </a:lstStyle>
          <a:p>
            <a:r>
              <a:rPr lang="en-US" dirty="0" smtClean="0"/>
              <a:t>Enter Activity Name</a:t>
            </a:r>
            <a:endParaRPr lang="en-US" dirty="0"/>
          </a:p>
        </p:txBody>
      </p:sp>
      <p:sp>
        <p:nvSpPr>
          <p:cNvPr id="3" name="Text Placeholder 2"/>
          <p:cNvSpPr>
            <a:spLocks noGrp="1"/>
          </p:cNvSpPr>
          <p:nvPr>
            <p:ph type="body" sz="quarter" idx="13"/>
          </p:nvPr>
        </p:nvSpPr>
        <p:spPr>
          <a:xfrm>
            <a:off x="838200" y="1676400"/>
            <a:ext cx="7315200"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513675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Section 1">
    <p:spTree>
      <p:nvGrpSpPr>
        <p:cNvPr id="1" name=""/>
        <p:cNvGrpSpPr/>
        <p:nvPr/>
      </p:nvGrpSpPr>
      <p:grpSpPr>
        <a:xfrm>
          <a:off x="0" y="0"/>
          <a:ext cx="0" cy="0"/>
          <a:chOff x="0" y="0"/>
          <a:chExt cx="0" cy="0"/>
        </a:xfrm>
      </p:grpSpPr>
      <p:cxnSp>
        <p:nvCxnSpPr>
          <p:cNvPr id="48" name="Straight Connector 47"/>
          <p:cNvCxnSpPr/>
          <p:nvPr userDrawn="1"/>
        </p:nvCxnSpPr>
        <p:spPr>
          <a:xfrm>
            <a:off x="228600" y="1447800"/>
            <a:ext cx="8915400" cy="0"/>
          </a:xfrm>
          <a:prstGeom prst="line">
            <a:avLst/>
          </a:prstGeom>
        </p:spPr>
        <p:style>
          <a:lnRef idx="3">
            <a:schemeClr val="accent1"/>
          </a:lnRef>
          <a:fillRef idx="0">
            <a:schemeClr val="accent1"/>
          </a:fillRef>
          <a:effectRef idx="2">
            <a:schemeClr val="accent1"/>
          </a:effectRef>
          <a:fontRef idx="minor">
            <a:schemeClr val="tx1"/>
          </a:fontRef>
        </p:style>
      </p:cxnSp>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8" name="TextBox 7"/>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54384332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Section 2">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cxnSp>
        <p:nvCxnSpPr>
          <p:cNvPr id="48" name="Straight Connector 47"/>
          <p:cNvCxnSpPr/>
          <p:nvPr userDrawn="1"/>
        </p:nvCxnSpPr>
        <p:spPr>
          <a:xfrm>
            <a:off x="609600" y="1447800"/>
            <a:ext cx="85344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TextBox 8"/>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1730859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Content: Section 3">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cxnSp>
        <p:nvCxnSpPr>
          <p:cNvPr id="48" name="Straight Connector 47"/>
          <p:cNvCxnSpPr/>
          <p:nvPr userDrawn="1"/>
        </p:nvCxnSpPr>
        <p:spPr>
          <a:xfrm>
            <a:off x="914400" y="1447800"/>
            <a:ext cx="8229600" cy="0"/>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800183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Content: Section 4">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39484160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Content: Section 5 ">
    <p:spTree>
      <p:nvGrpSpPr>
        <p:cNvPr id="1" name=""/>
        <p:cNvGrpSpPr/>
        <p:nvPr/>
      </p:nvGrpSpPr>
      <p:grpSpPr>
        <a:xfrm>
          <a:off x="0" y="0"/>
          <a:ext cx="0" cy="0"/>
          <a:chOff x="0" y="0"/>
          <a:chExt cx="0" cy="0"/>
        </a:xfrm>
      </p:grpSpPr>
      <p:sp>
        <p:nvSpPr>
          <p:cNvPr id="50" name="Rectangle 49"/>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p:txBody>
          <a:bodyPr/>
          <a:lstStyle>
            <a:lvl1pPr>
              <a:defRPr>
                <a:solidFill>
                  <a:schemeClr val="tx1"/>
                </a:solidFill>
              </a:defRPr>
            </a:lvl1pPr>
          </a:lstStyle>
          <a:p>
            <a:r>
              <a:rPr lang="en-US" dirty="0" smtClean="0"/>
              <a:t>Enter Section Name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C8B16D92-55B8-4942-821A-D71B5E2C987B}" type="slidenum">
              <a:rPr lang="en-US" smtClean="0"/>
              <a:t>‹#›</a:t>
            </a:fld>
            <a:endParaRPr lang="en-US" dirty="0"/>
          </a:p>
        </p:txBody>
      </p:sp>
      <p:sp>
        <p:nvSpPr>
          <p:cNvPr id="42"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sp>
        <p:nvSpPr>
          <p:cNvPr id="43" name="Text Placeholder 41"/>
          <p:cNvSpPr>
            <a:spLocks noGrp="1"/>
          </p:cNvSpPr>
          <p:nvPr>
            <p:ph type="body" sz="quarter" idx="14" hasCustomPrompt="1"/>
          </p:nvPr>
        </p:nvSpPr>
        <p:spPr>
          <a:xfrm>
            <a:off x="304800" y="304800"/>
            <a:ext cx="304800" cy="6553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2</a:t>
            </a:r>
          </a:p>
        </p:txBody>
      </p:sp>
      <p:sp>
        <p:nvSpPr>
          <p:cNvPr id="44" name="Text Placeholder 41"/>
          <p:cNvSpPr>
            <a:spLocks noGrp="1"/>
          </p:cNvSpPr>
          <p:nvPr>
            <p:ph type="body" sz="quarter" idx="15" hasCustomPrompt="1"/>
          </p:nvPr>
        </p:nvSpPr>
        <p:spPr>
          <a:xfrm>
            <a:off x="609600" y="685800"/>
            <a:ext cx="304800" cy="61722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3</a:t>
            </a:r>
          </a:p>
        </p:txBody>
      </p:sp>
      <p:sp>
        <p:nvSpPr>
          <p:cNvPr id="45" name="Text Placeholder 41"/>
          <p:cNvSpPr>
            <a:spLocks noGrp="1"/>
          </p:cNvSpPr>
          <p:nvPr>
            <p:ph type="body" sz="quarter" idx="16" hasCustomPrompt="1"/>
          </p:nvPr>
        </p:nvSpPr>
        <p:spPr>
          <a:xfrm>
            <a:off x="914400" y="1066800"/>
            <a:ext cx="304800" cy="5791200"/>
          </a:xfr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4</a:t>
            </a:r>
          </a:p>
        </p:txBody>
      </p:sp>
      <p:sp>
        <p:nvSpPr>
          <p:cNvPr id="46" name="Text Placeholder 41"/>
          <p:cNvSpPr>
            <a:spLocks noGrp="1"/>
          </p:cNvSpPr>
          <p:nvPr>
            <p:ph type="body" sz="quarter" idx="17" hasCustomPrompt="1"/>
          </p:nvPr>
        </p:nvSpPr>
        <p:spPr>
          <a:xfrm>
            <a:off x="1219200" y="1447800"/>
            <a:ext cx="304800" cy="5435600"/>
          </a:xfrm>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5</a:t>
            </a:r>
          </a:p>
        </p:txBody>
      </p:sp>
      <p:cxnSp>
        <p:nvCxnSpPr>
          <p:cNvPr id="48" name="Straight Connector 47"/>
          <p:cNvCxnSpPr/>
          <p:nvPr userDrawn="1"/>
        </p:nvCxnSpPr>
        <p:spPr>
          <a:xfrm>
            <a:off x="1219200" y="1447800"/>
            <a:ext cx="7924800" cy="0"/>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7023458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Section 1">
    <p:spTree>
      <p:nvGrpSpPr>
        <p:cNvPr id="1" name=""/>
        <p:cNvGrpSpPr/>
        <p:nvPr/>
      </p:nvGrpSpPr>
      <p:grpSpPr>
        <a:xfrm>
          <a:off x="0" y="0"/>
          <a:ext cx="0" cy="0"/>
          <a:chOff x="0" y="0"/>
          <a:chExt cx="0" cy="0"/>
        </a:xfrm>
      </p:grpSpPr>
      <p:sp>
        <p:nvSpPr>
          <p:cNvPr id="13" name="Rectangle 12"/>
          <p:cNvSpPr/>
          <p:nvPr userDrawn="1"/>
        </p:nvSpPr>
        <p:spPr>
          <a:xfrm>
            <a:off x="0" y="0"/>
            <a:ext cx="9144000" cy="1447800"/>
          </a:xfrm>
          <a:prstGeom prst="rect">
            <a:avLst/>
          </a:prstGeom>
          <a:solidFill>
            <a:srgbClr val="0070C0">
              <a:alpha val="1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1600200"/>
            <a:ext cx="3511296"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1600200"/>
            <a:ext cx="3508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C8B16D92-55B8-4942-821A-D71B5E2C987B}" type="slidenum">
              <a:rPr lang="en-US" smtClean="0"/>
              <a:t>‹#›</a:t>
            </a:fld>
            <a:endParaRPr lang="en-US" dirty="0"/>
          </a:p>
        </p:txBody>
      </p:sp>
      <p:sp>
        <p:nvSpPr>
          <p:cNvPr id="8" name="Text Placeholder 41"/>
          <p:cNvSpPr>
            <a:spLocks noGrp="1"/>
          </p:cNvSpPr>
          <p:nvPr>
            <p:ph type="body" sz="quarter" idx="13" hasCustomPrompt="1"/>
          </p:nvPr>
        </p:nvSpPr>
        <p:spPr>
          <a:xfrm>
            <a:off x="0" y="0"/>
            <a:ext cx="304800" cy="6858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2"/>
          </a:fillRef>
          <a:effectRef idx="0">
            <a:scrgbClr r="0" g="0" b="0"/>
          </a:effectRef>
          <a:fontRef idx="major"/>
        </p:style>
        <p:txBody>
          <a:bodyPr vert="vert270" anchor="ctr">
            <a:noAutofit/>
          </a:bodyPr>
          <a:lstStyle>
            <a:lvl1pPr marL="0" indent="0" algn="r">
              <a:buNone/>
              <a:defRPr sz="1600"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Section 1</a:t>
            </a:r>
          </a:p>
        </p:txBody>
      </p:sp>
      <p:cxnSp>
        <p:nvCxnSpPr>
          <p:cNvPr id="14" name="Straight Connector 13"/>
          <p:cNvCxnSpPr/>
          <p:nvPr userDrawn="1"/>
        </p:nvCxnSpPr>
        <p:spPr>
          <a:xfrm>
            <a:off x="304800" y="1447800"/>
            <a:ext cx="8839200" cy="0"/>
          </a:xfrm>
          <a:prstGeom prst="line">
            <a:avLst/>
          </a:prstGeom>
        </p:spPr>
        <p:style>
          <a:lnRef idx="3">
            <a:schemeClr val="accent1"/>
          </a:lnRef>
          <a:fillRef idx="0">
            <a:schemeClr val="accent1"/>
          </a:fillRef>
          <a:effectRef idx="2">
            <a:schemeClr val="accent1"/>
          </a:effectRef>
          <a:fontRef idx="minor">
            <a:schemeClr val="tx1"/>
          </a:fontRef>
        </p:style>
      </p:cxnSp>
      <p:sp>
        <p:nvSpPr>
          <p:cNvPr id="11" name="TextBox 10"/>
          <p:cNvSpPr txBox="1">
            <a:spLocks noChangeArrowheads="1"/>
          </p:cNvSpPr>
          <p:nvPr userDrawn="1"/>
        </p:nvSpPr>
        <p:spPr bwMode="auto">
          <a:xfrm>
            <a:off x="0" y="6553200"/>
            <a:ext cx="91440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000" kern="1200">
                <a:solidFill>
                  <a:schemeClr val="tx2"/>
                </a:solidFill>
                <a:latin typeface="Arial" charset="0"/>
                <a:ea typeface="+mn-ea"/>
                <a:cs typeface="+mn-cs"/>
              </a:defRPr>
            </a:lvl1pPr>
            <a:lvl2pPr marL="457200" algn="l" rtl="0" fontAlgn="base">
              <a:spcBef>
                <a:spcPct val="0"/>
              </a:spcBef>
              <a:spcAft>
                <a:spcPct val="0"/>
              </a:spcAft>
              <a:defRPr sz="2000" kern="1200">
                <a:solidFill>
                  <a:schemeClr val="tx2"/>
                </a:solidFill>
                <a:latin typeface="Arial" charset="0"/>
                <a:ea typeface="+mn-ea"/>
                <a:cs typeface="+mn-cs"/>
              </a:defRPr>
            </a:lvl2pPr>
            <a:lvl3pPr marL="914400" algn="l" rtl="0" fontAlgn="base">
              <a:spcBef>
                <a:spcPct val="0"/>
              </a:spcBef>
              <a:spcAft>
                <a:spcPct val="0"/>
              </a:spcAft>
              <a:defRPr sz="2000" kern="1200">
                <a:solidFill>
                  <a:schemeClr val="tx2"/>
                </a:solidFill>
                <a:latin typeface="Arial" charset="0"/>
                <a:ea typeface="+mn-ea"/>
                <a:cs typeface="+mn-cs"/>
              </a:defRPr>
            </a:lvl3pPr>
            <a:lvl4pPr marL="1371600" algn="l" rtl="0" fontAlgn="base">
              <a:spcBef>
                <a:spcPct val="0"/>
              </a:spcBef>
              <a:spcAft>
                <a:spcPct val="0"/>
              </a:spcAft>
              <a:defRPr sz="2000" kern="1200">
                <a:solidFill>
                  <a:schemeClr val="tx2"/>
                </a:solidFill>
                <a:latin typeface="Arial" charset="0"/>
                <a:ea typeface="+mn-ea"/>
                <a:cs typeface="+mn-cs"/>
              </a:defRPr>
            </a:lvl4pPr>
            <a:lvl5pPr marL="1828800" algn="l"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a:lstStyle>
          <a:p>
            <a:pPr algn="ctr" eaLnBrk="1" hangingPunct="1">
              <a:defRPr/>
            </a:pPr>
            <a:r>
              <a:rPr lang="en-US" altLang="en-US" sz="1100" dirty="0">
                <a:solidFill>
                  <a:schemeClr val="tx1"/>
                </a:solidFill>
                <a:latin typeface="Times New Roman" pitchFamily="18" charset="0"/>
              </a:rPr>
              <a:t>Copyright </a:t>
            </a:r>
            <a:r>
              <a:rPr lang="en-US" altLang="en-US" sz="1100" dirty="0" smtClean="0">
                <a:solidFill>
                  <a:schemeClr val="tx1"/>
                </a:solidFill>
                <a:latin typeface="Times New Roman" pitchFamily="18" charset="0"/>
              </a:rPr>
              <a:t>© 2015 </a:t>
            </a:r>
            <a:r>
              <a:rPr lang="en-US" altLang="en-US" sz="1100" dirty="0">
                <a:solidFill>
                  <a:schemeClr val="tx1"/>
                </a:solidFill>
                <a:latin typeface="Times New Roman" pitchFamily="18" charset="0"/>
              </a:rPr>
              <a:t>John Wiley &amp; Sons, Inc. All rights reserved.</a:t>
            </a:r>
          </a:p>
        </p:txBody>
      </p:sp>
    </p:spTree>
    <p:extLst>
      <p:ext uri="{BB962C8B-B14F-4D97-AF65-F5344CB8AC3E}">
        <p14:creationId xmlns:p14="http://schemas.microsoft.com/office/powerpoint/2010/main" val="1071647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274638"/>
            <a:ext cx="7315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0200" y="1600200"/>
            <a:ext cx="7086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a:solidFill>
            <a:srgbClr val="92D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lstStyle>
            <a:lvl1pPr algn="ctr">
              <a:defRPr sz="1200">
                <a:solidFill>
                  <a:schemeClr val="tx1"/>
                </a:solidFill>
              </a:defRPr>
            </a:lvl1pPr>
          </a:lstStyle>
          <a:p>
            <a:fld id="{C8B16D92-55B8-4942-821A-D71B5E2C987B}" type="slidenum">
              <a:rPr lang="en-US" smtClean="0"/>
              <a:pPr/>
              <a:t>‹#›</a:t>
            </a:fld>
            <a:endParaRPr lang="en-US" dirty="0"/>
          </a:p>
        </p:txBody>
      </p:sp>
    </p:spTree>
    <p:extLst>
      <p:ext uri="{BB962C8B-B14F-4D97-AF65-F5344CB8AC3E}">
        <p14:creationId xmlns:p14="http://schemas.microsoft.com/office/powerpoint/2010/main" val="3990547534"/>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80" r:id="rId3"/>
    <p:sldLayoutId id="2147483663" r:id="rId4"/>
    <p:sldLayoutId id="2147483662" r:id="rId5"/>
    <p:sldLayoutId id="2147483661" r:id="rId6"/>
    <p:sldLayoutId id="2147483660" r:id="rId7"/>
    <p:sldLayoutId id="2147483650" r:id="rId8"/>
    <p:sldLayoutId id="2147483667" r:id="rId9"/>
    <p:sldLayoutId id="2147483666" r:id="rId10"/>
    <p:sldLayoutId id="2147483665" r:id="rId11"/>
    <p:sldLayoutId id="2147483664" r:id="rId12"/>
    <p:sldLayoutId id="2147483652" r:id="rId13"/>
    <p:sldLayoutId id="2147483671" r:id="rId14"/>
    <p:sldLayoutId id="2147483670" r:id="rId15"/>
    <p:sldLayoutId id="2147483669" r:id="rId16"/>
    <p:sldLayoutId id="2147483668" r:id="rId17"/>
    <p:sldLayoutId id="2147483653" r:id="rId18"/>
    <p:sldLayoutId id="2147483675" r:id="rId19"/>
    <p:sldLayoutId id="2147483674" r:id="rId20"/>
    <p:sldLayoutId id="2147483673" r:id="rId21"/>
    <p:sldLayoutId id="2147483672" r:id="rId22"/>
    <p:sldLayoutId id="2147483654" r:id="rId23"/>
    <p:sldLayoutId id="2147483679" r:id="rId24"/>
    <p:sldLayoutId id="2147483678" r:id="rId25"/>
    <p:sldLayoutId id="2147483677" r:id="rId26"/>
    <p:sldLayoutId id="2147483676" r:id="rId27"/>
    <p:sldLayoutId id="2147483655" r:id="rId28"/>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200" b="1" kern="1200">
          <a:solidFill>
            <a:srgbClr val="0070C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14</a:t>
            </a:r>
            <a:endParaRPr lang="en-US" dirty="0"/>
          </a:p>
        </p:txBody>
      </p:sp>
      <p:sp>
        <p:nvSpPr>
          <p:cNvPr id="3" name="Subtitle 2"/>
          <p:cNvSpPr>
            <a:spLocks noGrp="1"/>
          </p:cNvSpPr>
          <p:nvPr>
            <p:ph type="subTitle" idx="1"/>
          </p:nvPr>
        </p:nvSpPr>
        <p:spPr/>
        <p:txBody>
          <a:bodyPr>
            <a:normAutofit/>
          </a:bodyPr>
          <a:lstStyle/>
          <a:p>
            <a:r>
              <a:rPr lang="en-US" dirty="0" smtClean="0"/>
              <a:t>Ethical Risks and Responsibilities of IT Innovations</a:t>
            </a:r>
            <a:endParaRPr lang="en-US" dirty="0"/>
          </a:p>
        </p:txBody>
      </p:sp>
    </p:spTree>
    <p:extLst>
      <p:ext uri="{BB962C8B-B14F-4D97-AF65-F5344CB8AC3E}">
        <p14:creationId xmlns:p14="http://schemas.microsoft.com/office/powerpoint/2010/main" val="796416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487286863"/>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3598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pPr marL="0" indent="0">
              <a:buNone/>
            </a:pPr>
            <a:r>
              <a:rPr lang="en-US" sz="2600" dirty="0" smtClean="0"/>
              <a:t>Too Much Data?</a:t>
            </a:r>
          </a:p>
          <a:p>
            <a:r>
              <a:rPr lang="en-US" dirty="0" smtClean="0"/>
              <a:t>Big Data Analytics</a:t>
            </a:r>
          </a:p>
          <a:p>
            <a:pPr lvl="1"/>
            <a:r>
              <a:rPr lang="en-US" dirty="0" smtClean="0"/>
              <a:t>It is possible to identify personal habits and identify patterns before self-disclosure, such as pregnancy.</a:t>
            </a:r>
          </a:p>
          <a:p>
            <a:pPr lvl="1"/>
            <a:r>
              <a:rPr lang="en-US" dirty="0" smtClean="0"/>
              <a:t>Targeting shoppers early in a cycle may improve sales opportunities.</a:t>
            </a:r>
          </a:p>
          <a:p>
            <a:pPr lvl="1"/>
            <a:r>
              <a:rPr lang="en-US" dirty="0"/>
              <a:t>Legal and social acceptability may be similar, but they may be different. Legal compliance may not translate to acceptable behavior.</a:t>
            </a:r>
          </a:p>
          <a:p>
            <a:pPr lvl="1"/>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537049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pPr marL="0" indent="0">
              <a:buNone/>
            </a:pPr>
            <a:r>
              <a:rPr lang="en-US" sz="2600" dirty="0" smtClean="0"/>
              <a:t>Irresponsible Conduct</a:t>
            </a:r>
          </a:p>
          <a:p>
            <a:r>
              <a:rPr lang="en-US" dirty="0"/>
              <a:t>Predicting People’s Behavior</a:t>
            </a:r>
            <a:endParaRPr lang="en-US" dirty="0" smtClean="0"/>
          </a:p>
          <a:p>
            <a:pPr lvl="1"/>
            <a:r>
              <a:rPr lang="en-US" dirty="0"/>
              <a:t>Predicting people’s behavior is big </a:t>
            </a:r>
            <a:r>
              <a:rPr lang="en-US" dirty="0" smtClean="0"/>
              <a:t>business, but companies may face backlash from customers or be subject to investigations or fines (Wi-Spy).</a:t>
            </a:r>
          </a:p>
          <a:p>
            <a:r>
              <a:rPr lang="en-US" dirty="0"/>
              <a:t>Mobile Apps and Risky Behaviors</a:t>
            </a:r>
          </a:p>
          <a:p>
            <a:pPr lvl="1"/>
            <a:r>
              <a:rPr lang="en-US" u="sng" dirty="0" smtClean="0"/>
              <a:t>93%</a:t>
            </a:r>
            <a:r>
              <a:rPr lang="en-US" dirty="0" smtClean="0"/>
              <a:t> top 200 free iOS &amp; Andriod apps exhibited </a:t>
            </a:r>
            <a:r>
              <a:rPr lang="en-US" i="1" dirty="0" smtClean="0"/>
              <a:t>at least</a:t>
            </a:r>
            <a:r>
              <a:rPr lang="en-US" dirty="0" smtClean="0"/>
              <a:t> one risky behavior.</a:t>
            </a:r>
          </a:p>
          <a:p>
            <a:pPr lvl="1"/>
            <a:r>
              <a:rPr lang="en-US" dirty="0" smtClean="0"/>
              <a:t>Apple policy prohibits user information gathering without permission, but countless 3</a:t>
            </a:r>
            <a:r>
              <a:rPr lang="en-US" baseline="30000" dirty="0" smtClean="0"/>
              <a:t>rd</a:t>
            </a:r>
            <a:r>
              <a:rPr lang="en-US" dirty="0" smtClean="0"/>
              <a:t> party apps are unregulated.</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32024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lnSpcReduction="10000"/>
          </a:bodyPr>
          <a:lstStyle/>
          <a:p>
            <a:pPr marL="0" indent="0">
              <a:buNone/>
            </a:pPr>
            <a:r>
              <a:rPr lang="en-US" sz="2600" dirty="0" smtClean="0"/>
              <a:t>Irresponsible Conduct</a:t>
            </a:r>
          </a:p>
          <a:p>
            <a:r>
              <a:rPr lang="en-US" dirty="0" smtClean="0"/>
              <a:t>Risky </a:t>
            </a:r>
            <a:r>
              <a:rPr lang="en-US" dirty="0"/>
              <a:t>Behaviors</a:t>
            </a:r>
          </a:p>
          <a:p>
            <a:pPr marL="914400" lvl="1" indent="-457200">
              <a:buFont typeface="+mj-lt"/>
              <a:buAutoNum type="arabicPeriod"/>
            </a:pPr>
            <a:r>
              <a:rPr lang="en-US" dirty="0" smtClean="0"/>
              <a:t>Location </a:t>
            </a:r>
            <a:r>
              <a:rPr lang="en-US" dirty="0"/>
              <a:t>tracking</a:t>
            </a:r>
          </a:p>
          <a:p>
            <a:pPr marL="914400" lvl="1" indent="-457200">
              <a:buFont typeface="+mj-lt"/>
              <a:buAutoNum type="arabicPeriod"/>
            </a:pPr>
            <a:r>
              <a:rPr lang="en-US" dirty="0" smtClean="0"/>
              <a:t>Accessing </a:t>
            </a:r>
            <a:r>
              <a:rPr lang="en-US" dirty="0"/>
              <a:t>the device’s address book or contact list</a:t>
            </a:r>
          </a:p>
          <a:p>
            <a:pPr marL="914400" lvl="1" indent="-457200">
              <a:buFont typeface="+mj-lt"/>
              <a:buAutoNum type="arabicPeriod"/>
            </a:pPr>
            <a:r>
              <a:rPr lang="en-US" dirty="0" smtClean="0"/>
              <a:t>Identifying </a:t>
            </a:r>
            <a:r>
              <a:rPr lang="en-US" dirty="0"/>
              <a:t>user or phone unique </a:t>
            </a:r>
            <a:r>
              <a:rPr lang="en-US" dirty="0" smtClean="0"/>
              <a:t>identifier </a:t>
            </a:r>
            <a:r>
              <a:rPr lang="en-US" dirty="0"/>
              <a:t>(UDID)</a:t>
            </a:r>
          </a:p>
          <a:p>
            <a:pPr marL="914400" lvl="1" indent="-457200">
              <a:buFont typeface="+mj-lt"/>
              <a:buAutoNum type="arabicPeriod"/>
            </a:pPr>
            <a:r>
              <a:rPr lang="en-US" dirty="0" smtClean="0"/>
              <a:t>Recording </a:t>
            </a:r>
            <a:r>
              <a:rPr lang="en-US" dirty="0"/>
              <a:t>in-app purchases</a:t>
            </a:r>
          </a:p>
          <a:p>
            <a:pPr marL="914400" lvl="1" indent="-457200">
              <a:buFont typeface="+mj-lt"/>
              <a:buAutoNum type="arabicPeriod"/>
            </a:pPr>
            <a:r>
              <a:rPr lang="en-US" dirty="0" smtClean="0"/>
              <a:t>Sharing </a:t>
            </a:r>
            <a:r>
              <a:rPr lang="en-US" dirty="0"/>
              <a:t>data with ad networks and analytics </a:t>
            </a:r>
            <a:r>
              <a:rPr lang="en-US" dirty="0" smtClean="0"/>
              <a:t>companies</a:t>
            </a:r>
          </a:p>
          <a:p>
            <a:pPr marL="457200" lvl="1" indent="0">
              <a:buNone/>
            </a:pPr>
            <a:endParaRPr lang="en-US" dirty="0"/>
          </a:p>
          <a:p>
            <a:pPr marL="57150" indent="0">
              <a:buNone/>
            </a:pPr>
            <a:r>
              <a:rPr lang="en-US" b="0" dirty="0" smtClean="0"/>
              <a:t>Twitter, Foursquare, and Instagram routinely gather information from personal address books and other places on your phone.</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248833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pPr marL="0" indent="0">
              <a:buNone/>
            </a:pPr>
            <a:r>
              <a:rPr lang="en-US" sz="2600" dirty="0" smtClean="0"/>
              <a:t>Irresponsible Conduct</a:t>
            </a:r>
          </a:p>
          <a:p>
            <a:r>
              <a:rPr lang="en-US" dirty="0" smtClean="0"/>
              <a:t>Wardriving</a:t>
            </a:r>
          </a:p>
          <a:p>
            <a:pPr lvl="1"/>
            <a:r>
              <a:rPr lang="en-US" dirty="0" smtClean="0"/>
              <a:t>Driving </a:t>
            </a:r>
            <a:r>
              <a:rPr lang="en-US" dirty="0"/>
              <a:t>around sniffing out and mapping the physical location of </a:t>
            </a:r>
            <a:r>
              <a:rPr lang="en-US" dirty="0" smtClean="0"/>
              <a:t>the world’s </a:t>
            </a:r>
            <a:r>
              <a:rPr lang="en-US" dirty="0"/>
              <a:t>Wi-Fi </a:t>
            </a:r>
            <a:r>
              <a:rPr lang="en-US" dirty="0" smtClean="0"/>
              <a:t>routers (see Wi-Spy).</a:t>
            </a:r>
          </a:p>
          <a:p>
            <a:r>
              <a:rPr lang="en-US" dirty="0" smtClean="0"/>
              <a:t>Open Wi-Fi Networks</a:t>
            </a:r>
            <a:endParaRPr lang="en-US" dirty="0"/>
          </a:p>
          <a:p>
            <a:pPr lvl="1"/>
            <a:r>
              <a:rPr lang="en-US" dirty="0" smtClean="0"/>
              <a:t>Non-password protected routers that provide access over wireless networks.</a:t>
            </a:r>
          </a:p>
          <a:p>
            <a:pPr lvl="1"/>
            <a:r>
              <a:rPr lang="en-US" dirty="0"/>
              <a:t>The FCC posted, “…collecting information sent </a:t>
            </a:r>
            <a:r>
              <a:rPr lang="en-US" dirty="0" smtClean="0"/>
              <a:t>over Wi-Fi </a:t>
            </a:r>
            <a:r>
              <a:rPr lang="en-US" dirty="0"/>
              <a:t>networks clearly infringes on consumer privacy</a:t>
            </a:r>
            <a:r>
              <a:rPr lang="en-US" dirty="0" smtClean="0"/>
              <a:t>.”</a:t>
            </a:r>
          </a:p>
          <a:p>
            <a:pPr lvl="1"/>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014124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pPr marL="0" indent="0">
              <a:buNone/>
            </a:pPr>
            <a:r>
              <a:rPr lang="en-US" sz="2600" dirty="0" smtClean="0"/>
              <a:t>Irresponsible Conduct</a:t>
            </a:r>
          </a:p>
          <a:p>
            <a:r>
              <a:rPr lang="en-US" dirty="0" smtClean="0"/>
              <a:t>FTC vs. Facebook</a:t>
            </a:r>
            <a:endParaRPr lang="en-US" dirty="0"/>
          </a:p>
          <a:p>
            <a:pPr lvl="1"/>
            <a:r>
              <a:rPr lang="en-US" dirty="0"/>
              <a:t>The only </a:t>
            </a:r>
            <a:r>
              <a:rPr lang="en-US" dirty="0" smtClean="0"/>
              <a:t>way Facebook’s business </a:t>
            </a:r>
            <a:r>
              <a:rPr lang="en-US" dirty="0"/>
              <a:t>works is if </a:t>
            </a:r>
            <a:r>
              <a:rPr lang="en-US" dirty="0" smtClean="0"/>
              <a:t>they can </a:t>
            </a:r>
            <a:r>
              <a:rPr lang="en-US" dirty="0"/>
              <a:t>track what you do and sell that </a:t>
            </a:r>
            <a:r>
              <a:rPr lang="en-US" dirty="0" smtClean="0"/>
              <a:t>information to advertisers.</a:t>
            </a:r>
          </a:p>
          <a:p>
            <a:pPr lvl="1"/>
            <a:r>
              <a:rPr lang="en-US" dirty="0" smtClean="0"/>
              <a:t>Is privacy expected?</a:t>
            </a:r>
          </a:p>
          <a:p>
            <a:pPr lvl="1"/>
            <a:r>
              <a:rPr lang="en-US" dirty="0" smtClean="0"/>
              <a:t>Should it be protected?</a:t>
            </a:r>
            <a:endParaRPr lang="en-US" dirty="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996710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r>
              <a:rPr lang="en-US" dirty="0" smtClean="0"/>
              <a:t>Competing Responsibilities</a:t>
            </a:r>
          </a:p>
          <a:p>
            <a:pPr lvl="1"/>
            <a:r>
              <a:rPr lang="en-US" dirty="0" smtClean="0"/>
              <a:t>Intense competition demands using every tool or technique to gain an edge or nullify a risk. </a:t>
            </a:r>
          </a:p>
          <a:p>
            <a:pPr lvl="1"/>
            <a:r>
              <a:rPr lang="en-US" dirty="0" smtClean="0"/>
              <a:t>Personal data collection while in most public spaces allows retailers, through predictive analytics, to better understand customers.</a:t>
            </a:r>
          </a:p>
          <a:p>
            <a:pPr lvl="1"/>
            <a:r>
              <a:rPr lang="en-US" dirty="0" smtClean="0"/>
              <a:t>Data collection and monitoring mean better business, but also less privacy, and slow-changing laws means legal limitations.</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6649269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r>
              <a:rPr lang="en-US" sz="2400" dirty="0" smtClean="0"/>
              <a:t>3D Printing</a:t>
            </a:r>
          </a:p>
          <a:p>
            <a:pPr lvl="1"/>
            <a:r>
              <a:rPr lang="en-US" dirty="0" smtClean="0"/>
              <a:t>Depositing tiny layers of material to create computer-assisted design and/or computer-assisted manufacturing blueprints. </a:t>
            </a:r>
          </a:p>
          <a:p>
            <a:r>
              <a:rPr lang="en-US" dirty="0" smtClean="0"/>
              <a:t>Bioprinting</a:t>
            </a:r>
          </a:p>
          <a:p>
            <a:pPr lvl="1"/>
            <a:r>
              <a:rPr lang="en-US" dirty="0" smtClean="0"/>
              <a:t>Using DNA to 3D print human</a:t>
            </a:r>
          </a:p>
          <a:p>
            <a:pPr marL="744538" lvl="1" indent="0">
              <a:buNone/>
            </a:pPr>
            <a:r>
              <a:rPr lang="en-US" dirty="0" smtClean="0"/>
              <a:t>body parts using bioprinting </a:t>
            </a:r>
          </a:p>
          <a:p>
            <a:pPr marL="744538" lvl="1" indent="0">
              <a:buNone/>
            </a:pPr>
            <a:r>
              <a:rPr lang="en-US" dirty="0" smtClean="0"/>
              <a:t>technology.</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6286564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r>
              <a:rPr lang="en-US" dirty="0"/>
              <a:t>3D Printing Dilemmas and Debated </a:t>
            </a:r>
            <a:r>
              <a:rPr lang="en-US" dirty="0" smtClean="0"/>
              <a:t>Issues</a:t>
            </a:r>
          </a:p>
          <a:p>
            <a:pPr lvl="1"/>
            <a:r>
              <a:rPr lang="en-US" dirty="0"/>
              <a:t>3D-bioprinted human organs may be subject </a:t>
            </a:r>
            <a:r>
              <a:rPr lang="en-US" dirty="0" smtClean="0"/>
              <a:t>to conflicting </a:t>
            </a:r>
            <a:r>
              <a:rPr lang="en-US" dirty="0"/>
              <a:t>religious, political, moral, and </a:t>
            </a:r>
            <a:r>
              <a:rPr lang="en-US" dirty="0" smtClean="0"/>
              <a:t>financial </a:t>
            </a:r>
            <a:r>
              <a:rPr lang="en-US" dirty="0"/>
              <a:t>interests</a:t>
            </a:r>
            <a:r>
              <a:rPr lang="en-US" dirty="0" smtClean="0"/>
              <a:t>.</a:t>
            </a:r>
          </a:p>
          <a:p>
            <a:pPr lvl="1"/>
            <a:r>
              <a:rPr lang="en-US" dirty="0"/>
              <a:t>3D printers can exert impacts on the </a:t>
            </a:r>
            <a:r>
              <a:rPr lang="en-US" dirty="0" smtClean="0"/>
              <a:t>environment worse </a:t>
            </a:r>
            <a:r>
              <a:rPr lang="en-US" dirty="0"/>
              <a:t>than those of standard </a:t>
            </a:r>
            <a:r>
              <a:rPr lang="en-US" dirty="0" smtClean="0"/>
              <a:t>manufacturing.</a:t>
            </a:r>
          </a:p>
          <a:p>
            <a:pPr lvl="1"/>
            <a:r>
              <a:rPr lang="en-US" dirty="0"/>
              <a:t>The technology will create new business models and major challenges </a:t>
            </a:r>
            <a:r>
              <a:rPr lang="en-US" dirty="0" smtClean="0"/>
              <a:t>to intellectual property.</a:t>
            </a:r>
          </a:p>
          <a:p>
            <a:pPr lvl="1"/>
            <a:r>
              <a:rPr lang="en-US" dirty="0"/>
              <a:t>The risks resulting from the ability to 3D print weapons </a:t>
            </a:r>
            <a:r>
              <a:rPr lang="en-US" dirty="0" smtClean="0"/>
              <a:t>are obvious</a:t>
            </a:r>
            <a:r>
              <a:rPr lang="en-US" dirty="0"/>
              <a:t>.</a:t>
            </a:r>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685352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Responsible Conduct</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By </a:t>
            </a:r>
            <a:r>
              <a:rPr lang="en-US" b="0" dirty="0"/>
              <a:t>avoiding illegal conduct, do companies also act responsibly? </a:t>
            </a:r>
            <a:r>
              <a:rPr lang="en-US" b="0" dirty="0" smtClean="0"/>
              <a:t>Explain your </a:t>
            </a:r>
            <a:r>
              <a:rPr lang="en-US" b="0" dirty="0"/>
              <a:t>answer.</a:t>
            </a:r>
          </a:p>
          <a:p>
            <a:pPr marL="457200" indent="-457200">
              <a:buClr>
                <a:srgbClr val="5A8B25"/>
              </a:buClr>
              <a:buFont typeface="+mj-lt"/>
              <a:buAutoNum type="arabicPeriod"/>
            </a:pPr>
            <a:r>
              <a:rPr lang="en-US" b="0" dirty="0" smtClean="0"/>
              <a:t>What </a:t>
            </a:r>
            <a:r>
              <a:rPr lang="en-US" b="0" dirty="0"/>
              <a:t>types of companies can </a:t>
            </a:r>
            <a:r>
              <a:rPr lang="en-US" b="0" dirty="0" smtClean="0"/>
              <a:t>benefit </a:t>
            </a:r>
            <a:r>
              <a:rPr lang="en-US" b="0" dirty="0"/>
              <a:t>from </a:t>
            </a:r>
            <a:r>
              <a:rPr lang="en-US" b="0" dirty="0" smtClean="0"/>
              <a:t>predicting people’s </a:t>
            </a:r>
            <a:r>
              <a:rPr lang="en-US" b="0" dirty="0"/>
              <a:t>behavior?</a:t>
            </a:r>
          </a:p>
          <a:p>
            <a:pPr marL="457200" indent="-457200">
              <a:buClr>
                <a:srgbClr val="5A8B25"/>
              </a:buClr>
              <a:buFont typeface="+mj-lt"/>
              <a:buAutoNum type="arabicPeriod"/>
            </a:pPr>
            <a:r>
              <a:rPr lang="en-US" b="0" dirty="0" smtClean="0"/>
              <a:t>When </a:t>
            </a:r>
            <a:r>
              <a:rPr lang="en-US" b="0" dirty="0"/>
              <a:t>is predicting people’s behavior a violation </a:t>
            </a:r>
            <a:r>
              <a:rPr lang="en-US" b="0" dirty="0" smtClean="0"/>
              <a:t>of privacy</a:t>
            </a:r>
            <a:r>
              <a:rPr lang="en-US" b="0" dirty="0"/>
              <a:t>? Give </a:t>
            </a:r>
            <a:r>
              <a:rPr lang="en-US" b="0" dirty="0" smtClean="0"/>
              <a:t>an example.</a:t>
            </a:r>
          </a:p>
          <a:p>
            <a:pPr marL="457200" indent="-457200">
              <a:buClr>
                <a:srgbClr val="5A8B25"/>
              </a:buClr>
              <a:buFont typeface="+mj-lt"/>
              <a:buAutoNum type="arabicPeriod"/>
            </a:pPr>
            <a:r>
              <a:rPr lang="en-US" b="0" dirty="0" smtClean="0"/>
              <a:t>When </a:t>
            </a:r>
            <a:r>
              <a:rPr lang="en-US" b="0" dirty="0"/>
              <a:t>is predicting people’s behavior not a violation of privacy? Give </a:t>
            </a:r>
            <a:r>
              <a:rPr lang="en-US" b="0" dirty="0" smtClean="0"/>
              <a:t>an example</a:t>
            </a:r>
            <a:r>
              <a:rPr lang="en-US" b="0" dirty="0"/>
              <a:t>.</a:t>
            </a:r>
          </a:p>
          <a:p>
            <a:pPr marL="457200" indent="-457200">
              <a:buClr>
                <a:srgbClr val="5A8B25"/>
              </a:buClr>
              <a:buFont typeface="+mj-lt"/>
              <a:buAutoNum type="arabicPeriod"/>
            </a:pPr>
            <a:r>
              <a:rPr lang="en-US" b="0" dirty="0" smtClean="0"/>
              <a:t>What </a:t>
            </a:r>
            <a:r>
              <a:rPr lang="en-US" b="0" dirty="0"/>
              <a:t>are the ethical challenges attached to 3D printing and </a:t>
            </a:r>
            <a:r>
              <a:rPr lang="en-US" b="0" dirty="0" smtClean="0"/>
              <a:t>3D bioprinting</a:t>
            </a:r>
            <a:r>
              <a:rPr lang="en-US" b="0" dirty="0"/>
              <a:t>?</a:t>
            </a:r>
          </a:p>
          <a:p>
            <a:pPr marL="457200" indent="-457200">
              <a:buClr>
                <a:srgbClr val="5A8B25"/>
              </a:buClr>
              <a:buFont typeface="+mj-lt"/>
              <a:buAutoNum type="arabicPeriod"/>
            </a:pPr>
            <a:r>
              <a:rPr lang="en-US" b="0" dirty="0" smtClean="0"/>
              <a:t>Research </a:t>
            </a:r>
            <a:r>
              <a:rPr lang="en-US" b="0" dirty="0"/>
              <a:t>the current debate about 3D printing </a:t>
            </a:r>
            <a:r>
              <a:rPr lang="en-US" b="0" dirty="0" smtClean="0"/>
              <a:t>and bioprinting</a:t>
            </a:r>
            <a:r>
              <a:rPr lang="en-US" b="0" dirty="0"/>
              <a:t>.</a:t>
            </a:r>
            <a:endParaRPr lang="en-US" b="0"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44784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467803514"/>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1849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4136388787"/>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9914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638"/>
            <a:ext cx="7848600" cy="1143000"/>
          </a:xfrm>
        </p:spPr>
        <p:txBody>
          <a:bodyPr>
            <a:normAutofit fontScale="90000"/>
          </a:bodyPr>
          <a:lstStyle/>
          <a:p>
            <a:r>
              <a:rPr lang="en-US" dirty="0"/>
              <a:t>Technology Addictions and the Emerging Trend of Focus Management</a:t>
            </a:r>
          </a:p>
        </p:txBody>
      </p:sp>
      <p:sp>
        <p:nvSpPr>
          <p:cNvPr id="6" name="Content Placeholder 5"/>
          <p:cNvSpPr>
            <a:spLocks noGrp="1"/>
          </p:cNvSpPr>
          <p:nvPr>
            <p:ph idx="1"/>
          </p:nvPr>
        </p:nvSpPr>
        <p:spPr/>
        <p:txBody>
          <a:bodyPr>
            <a:normAutofit/>
          </a:bodyPr>
          <a:lstStyle/>
          <a:p>
            <a:r>
              <a:rPr lang="en-US" dirty="0" smtClean="0"/>
              <a:t>Cognitive Overload </a:t>
            </a:r>
          </a:p>
          <a:p>
            <a:pPr lvl="1"/>
            <a:r>
              <a:rPr lang="en-US" dirty="0" smtClean="0"/>
              <a:t>Interferes </a:t>
            </a:r>
            <a:r>
              <a:rPr lang="en-US" dirty="0"/>
              <a:t>with our ability to focus and be </a:t>
            </a:r>
            <a:r>
              <a:rPr lang="en-US" dirty="0" smtClean="0"/>
              <a:t>productive.</a:t>
            </a:r>
          </a:p>
          <a:p>
            <a:pPr lvl="1"/>
            <a:r>
              <a:rPr lang="en-US" dirty="0" smtClean="0"/>
              <a:t>Potential modern causes:</a:t>
            </a:r>
          </a:p>
          <a:p>
            <a:pPr lvl="2"/>
            <a:r>
              <a:rPr lang="en-US" dirty="0" smtClean="0"/>
              <a:t>Mobile apps</a:t>
            </a:r>
          </a:p>
          <a:p>
            <a:pPr lvl="2"/>
            <a:r>
              <a:rPr lang="en-US" dirty="0" smtClean="0"/>
              <a:t>Wearable technology</a:t>
            </a:r>
          </a:p>
          <a:p>
            <a:pPr lvl="2"/>
            <a:r>
              <a:rPr lang="en-US" dirty="0" smtClean="0"/>
              <a:t>Constant updates</a:t>
            </a:r>
          </a:p>
          <a:p>
            <a:pPr lvl="2"/>
            <a:r>
              <a:rPr lang="en-US" dirty="0" smtClean="0"/>
              <a:t>Desire to stay connected</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649903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638"/>
            <a:ext cx="7848600" cy="1143000"/>
          </a:xfrm>
        </p:spPr>
        <p:txBody>
          <a:bodyPr>
            <a:normAutofit fontScale="90000"/>
          </a:bodyPr>
          <a:lstStyle/>
          <a:p>
            <a:r>
              <a:rPr lang="en-US" dirty="0"/>
              <a:t>Technology Addictions and the Emerging Trend of Focus Management</a:t>
            </a:r>
          </a:p>
        </p:txBody>
      </p:sp>
      <p:sp>
        <p:nvSpPr>
          <p:cNvPr id="6" name="Content Placeholder 5"/>
          <p:cNvSpPr>
            <a:spLocks noGrp="1"/>
          </p:cNvSpPr>
          <p:nvPr>
            <p:ph idx="1"/>
          </p:nvPr>
        </p:nvSpPr>
        <p:spPr/>
        <p:txBody>
          <a:bodyPr>
            <a:normAutofit/>
          </a:bodyPr>
          <a:lstStyle/>
          <a:p>
            <a:r>
              <a:rPr lang="en-US" dirty="0" smtClean="0"/>
              <a:t>Focus Counts</a:t>
            </a:r>
          </a:p>
          <a:p>
            <a:pPr lvl="1"/>
            <a:r>
              <a:rPr lang="en-US" dirty="0" smtClean="0"/>
              <a:t>An </a:t>
            </a:r>
            <a:r>
              <a:rPr lang="en-US" dirty="0"/>
              <a:t>inability to concentrate for </a:t>
            </a:r>
            <a:r>
              <a:rPr lang="en-US" dirty="0" smtClean="0"/>
              <a:t>longer periods reduces an ability to </a:t>
            </a:r>
            <a:r>
              <a:rPr lang="en-US" dirty="0"/>
              <a:t>distinguish important information from trivia</a:t>
            </a:r>
            <a:r>
              <a:rPr lang="en-US" dirty="0" smtClean="0"/>
              <a:t>.</a:t>
            </a:r>
          </a:p>
          <a:p>
            <a:pPr lvl="1"/>
            <a:r>
              <a:rPr lang="en-US" dirty="0" smtClean="0"/>
              <a:t>Some </a:t>
            </a:r>
            <a:r>
              <a:rPr lang="en-US" dirty="0"/>
              <a:t>researchers </a:t>
            </a:r>
            <a:r>
              <a:rPr lang="en-US" dirty="0" smtClean="0"/>
              <a:t>estimate that </a:t>
            </a:r>
            <a:r>
              <a:rPr lang="en-US" dirty="0"/>
              <a:t>distraction costs hundreds of billions of dollars a year in lost productivity</a:t>
            </a:r>
            <a:r>
              <a:rPr lang="en-US" dirty="0" smtClean="0"/>
              <a:t>.</a:t>
            </a:r>
          </a:p>
          <a:p>
            <a:pPr lvl="1"/>
            <a:r>
              <a:rPr lang="en-US" dirty="0"/>
              <a:t>Heavy online users (media high multitaskers) scored poorly on the cognitive test</a:t>
            </a:r>
            <a:r>
              <a:rPr lang="en-US" dirty="0" smtClean="0"/>
              <a:t>.</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1320335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274638"/>
            <a:ext cx="7848600" cy="1143000"/>
          </a:xfrm>
        </p:spPr>
        <p:txBody>
          <a:bodyPr>
            <a:normAutofit fontScale="90000"/>
          </a:bodyPr>
          <a:lstStyle/>
          <a:p>
            <a:r>
              <a:rPr lang="en-US" dirty="0"/>
              <a:t>Technology Addictions and the Emerging Trend of Focus Management</a:t>
            </a:r>
          </a:p>
        </p:txBody>
      </p:sp>
      <p:sp>
        <p:nvSpPr>
          <p:cNvPr id="6" name="Content Placeholder 5"/>
          <p:cNvSpPr>
            <a:spLocks noGrp="1"/>
          </p:cNvSpPr>
          <p:nvPr>
            <p:ph idx="1"/>
          </p:nvPr>
        </p:nvSpPr>
        <p:spPr/>
        <p:txBody>
          <a:bodyPr>
            <a:normAutofit/>
          </a:bodyPr>
          <a:lstStyle/>
          <a:p>
            <a:r>
              <a:rPr lang="en-US" dirty="0" smtClean="0"/>
              <a:t>Focus Recovery</a:t>
            </a:r>
          </a:p>
          <a:p>
            <a:pPr lvl="1"/>
            <a:r>
              <a:rPr lang="en-US" dirty="0"/>
              <a:t>Lost focus can take about 25 minutes recovery time</a:t>
            </a:r>
            <a:r>
              <a:rPr lang="en-US" dirty="0" smtClean="0"/>
              <a:t>.</a:t>
            </a:r>
          </a:p>
          <a:p>
            <a:pPr lvl="1"/>
            <a:r>
              <a:rPr lang="en-US" dirty="0" smtClean="0"/>
              <a:t>Noradrenaline, a chemical that helps us concentrate, is released by focusing.</a:t>
            </a:r>
            <a:endParaRPr lang="en-US" dirty="0"/>
          </a:p>
          <a:p>
            <a:pPr lvl="1"/>
            <a:r>
              <a:rPr lang="en-US" dirty="0" smtClean="0"/>
              <a:t>The best strategy to improve focus: practice doing it.</a:t>
            </a:r>
          </a:p>
          <a:p>
            <a:pPr lvl="1"/>
            <a:r>
              <a:rPr lang="en-US" dirty="0" smtClean="0"/>
              <a:t>There is disagreement if multitaskers are working as well as they could, or they could improve their focus.</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7937834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What </a:t>
            </a:r>
            <a:r>
              <a:rPr lang="en-US" b="0" dirty="0"/>
              <a:t>are several potential causes of cognitive overload?</a:t>
            </a:r>
          </a:p>
          <a:p>
            <a:pPr marL="457200" indent="-457200">
              <a:buClr>
                <a:srgbClr val="5A8B25"/>
              </a:buClr>
              <a:buFont typeface="+mj-lt"/>
              <a:buAutoNum type="arabicPeriod"/>
            </a:pPr>
            <a:r>
              <a:rPr lang="en-US" b="0" dirty="0" smtClean="0"/>
              <a:t>What </a:t>
            </a:r>
            <a:r>
              <a:rPr lang="en-US" b="0" dirty="0"/>
              <a:t>are the consequences of constant distractions?</a:t>
            </a:r>
          </a:p>
          <a:p>
            <a:pPr marL="457200" indent="-457200">
              <a:buClr>
                <a:srgbClr val="5A8B25"/>
              </a:buClr>
              <a:buFont typeface="+mj-lt"/>
              <a:buAutoNum type="arabicPeriod"/>
            </a:pPr>
            <a:r>
              <a:rPr lang="en-US" b="0" dirty="0" smtClean="0"/>
              <a:t>When </a:t>
            </a:r>
            <a:r>
              <a:rPr lang="en-US" b="0" dirty="0"/>
              <a:t>a person is distracted, how long does it take to return to the </a:t>
            </a:r>
            <a:r>
              <a:rPr lang="en-US" b="0" dirty="0" smtClean="0"/>
              <a:t>task at </a:t>
            </a:r>
            <a:r>
              <a:rPr lang="en-US" b="0" dirty="0"/>
              <a:t>hand and get focused again?</a:t>
            </a:r>
          </a:p>
          <a:p>
            <a:pPr marL="457200" indent="-457200">
              <a:buClr>
                <a:srgbClr val="5A8B25"/>
              </a:buClr>
              <a:buFont typeface="+mj-lt"/>
              <a:buAutoNum type="arabicPeriod"/>
            </a:pPr>
            <a:r>
              <a:rPr lang="en-US" b="0" dirty="0" smtClean="0"/>
              <a:t>Why </a:t>
            </a:r>
            <a:r>
              <a:rPr lang="en-US" b="0" dirty="0"/>
              <a:t>are senior managers interested in focus management?</a:t>
            </a:r>
          </a:p>
          <a:p>
            <a:pPr marL="457200" indent="-457200">
              <a:buClr>
                <a:srgbClr val="5A8B25"/>
              </a:buClr>
              <a:buFont typeface="+mj-lt"/>
              <a:buAutoNum type="arabicPeriod"/>
            </a:pPr>
            <a:r>
              <a:rPr lang="en-US" b="0" dirty="0" smtClean="0"/>
              <a:t>What </a:t>
            </a:r>
            <a:r>
              <a:rPr lang="en-US" b="0" dirty="0"/>
              <a:t>is the difference between the performance of high and low </a:t>
            </a:r>
            <a:r>
              <a:rPr lang="en-US" b="0" dirty="0" smtClean="0"/>
              <a:t>multitaskers on </a:t>
            </a:r>
            <a:r>
              <a:rPr lang="en-US" b="0" dirty="0"/>
              <a:t>cognitive tests?</a:t>
            </a:r>
          </a:p>
          <a:p>
            <a:pPr marL="457200" indent="-457200">
              <a:buClr>
                <a:srgbClr val="5A8B25"/>
              </a:buClr>
              <a:buFont typeface="+mj-lt"/>
              <a:buAutoNum type="arabicPeriod"/>
            </a:pPr>
            <a:r>
              <a:rPr lang="en-US" b="0" dirty="0" smtClean="0"/>
              <a:t>How </a:t>
            </a:r>
            <a:r>
              <a:rPr lang="en-US" b="0" dirty="0"/>
              <a:t>can multitaskers improve their ability to focus?</a:t>
            </a:r>
            <a:endParaRPr lang="en-US" b="0" dirty="0" smtClean="0"/>
          </a:p>
        </p:txBody>
      </p:sp>
      <p:sp>
        <p:nvSpPr>
          <p:cNvPr id="7" name="Text Placeholder 6"/>
          <p:cNvSpPr>
            <a:spLocks noGrp="1"/>
          </p:cNvSpPr>
          <p:nvPr>
            <p:ph type="body" sz="quarter" idx="13"/>
          </p:nvPr>
        </p:nvSpPr>
        <p:spPr/>
        <p:txBody>
          <a:bodyPr/>
          <a:lstStyle/>
          <a:p>
            <a:r>
              <a:rPr lang="en-US" dirty="0"/>
              <a:t>Chapter 14</a:t>
            </a:r>
          </a:p>
        </p:txBody>
      </p:sp>
      <p:sp>
        <p:nvSpPr>
          <p:cNvPr id="8" name="Title 4"/>
          <p:cNvSpPr>
            <a:spLocks noGrp="1"/>
          </p:cNvSpPr>
          <p:nvPr>
            <p:ph type="title"/>
          </p:nvPr>
        </p:nvSpPr>
        <p:spPr>
          <a:xfrm>
            <a:off x="838200" y="274638"/>
            <a:ext cx="7848600" cy="1143000"/>
          </a:xfrm>
        </p:spPr>
        <p:txBody>
          <a:bodyPr>
            <a:normAutofit fontScale="90000"/>
          </a:bodyPr>
          <a:lstStyle/>
          <a:p>
            <a:r>
              <a:rPr lang="en-US" dirty="0"/>
              <a:t>Technology Addictions and the Emerging Trend of Focus Management</a:t>
            </a:r>
          </a:p>
        </p:txBody>
      </p:sp>
    </p:spTree>
    <p:extLst>
      <p:ext uri="{BB962C8B-B14F-4D97-AF65-F5344CB8AC3E}">
        <p14:creationId xmlns:p14="http://schemas.microsoft.com/office/powerpoint/2010/main" val="14543613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martArt Placeholder 3"/>
          <p:cNvGraphicFramePr>
            <a:graphicFrameLocks noGrp="1"/>
          </p:cNvGraphicFramePr>
          <p:nvPr>
            <p:ph type="dgm" sz="quarter" idx="13"/>
            <p:extLst>
              <p:ext uri="{D42A27DB-BD31-4B8C-83A1-F6EECF244321}">
                <p14:modId xmlns:p14="http://schemas.microsoft.com/office/powerpoint/2010/main" val="847782516"/>
              </p:ext>
            </p:extLst>
          </p:nvPr>
        </p:nvGraphicFramePr>
        <p:xfrm>
          <a:off x="838200" y="1600200"/>
          <a:ext cx="7315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0168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a:bodyPr>
          <a:lstStyle/>
          <a:p>
            <a:r>
              <a:rPr lang="en-US" dirty="0" smtClean="0"/>
              <a:t>The </a:t>
            </a:r>
            <a:r>
              <a:rPr lang="en-US" dirty="0"/>
              <a:t>physical–digital blur signifies a new layer of connected intelligence </a:t>
            </a:r>
            <a:r>
              <a:rPr lang="en-US" dirty="0" smtClean="0"/>
              <a:t>that augments employees, automates </a:t>
            </a:r>
            <a:r>
              <a:rPr lang="en-US" dirty="0"/>
              <a:t>processes, and integrates machines into </a:t>
            </a:r>
            <a:r>
              <a:rPr lang="en-US" dirty="0" smtClean="0"/>
              <a:t>our lives.</a:t>
            </a:r>
          </a:p>
          <a:p>
            <a:r>
              <a:rPr lang="en-US" dirty="0" smtClean="0"/>
              <a:t>Converging Technologies</a:t>
            </a:r>
            <a:endParaRPr lang="en-US" dirty="0"/>
          </a:p>
          <a:p>
            <a:pPr lvl="1"/>
            <a:r>
              <a:rPr lang="en-US" dirty="0" smtClean="0"/>
              <a:t>The </a:t>
            </a:r>
            <a:r>
              <a:rPr lang="en-US" dirty="0"/>
              <a:t>explosion of connected M2M (machine-to-machine) devices and </a:t>
            </a:r>
            <a:r>
              <a:rPr lang="en-US" dirty="0" smtClean="0"/>
              <a:t>IoT (Internet </a:t>
            </a:r>
            <a:r>
              <a:rPr lang="en-US" dirty="0"/>
              <a:t>of Things)</a:t>
            </a:r>
          </a:p>
          <a:p>
            <a:pPr lvl="1"/>
            <a:r>
              <a:rPr lang="en-US" dirty="0" smtClean="0"/>
              <a:t>Greater </a:t>
            </a:r>
            <a:r>
              <a:rPr lang="en-US" dirty="0"/>
              <a:t>bandwidth</a:t>
            </a:r>
          </a:p>
          <a:p>
            <a:pPr lvl="1"/>
            <a:r>
              <a:rPr lang="en-US" dirty="0" smtClean="0"/>
              <a:t>Advanced </a:t>
            </a:r>
            <a:r>
              <a:rPr lang="en-US" dirty="0"/>
              <a:t>robotics, including expanding human–robot collaboration </a:t>
            </a:r>
            <a:r>
              <a:rPr lang="en-US" dirty="0" smtClean="0"/>
              <a:t>in industries </a:t>
            </a:r>
            <a:r>
              <a:rPr lang="en-US" dirty="0"/>
              <a:t>beyond manufacturing</a:t>
            </a:r>
          </a:p>
          <a:p>
            <a:pPr lvl="1"/>
            <a:r>
              <a:rPr lang="en-US" dirty="0" smtClean="0"/>
              <a:t>Increased </a:t>
            </a:r>
            <a:r>
              <a:rPr lang="en-US" dirty="0"/>
              <a:t>use of real time </a:t>
            </a:r>
            <a:r>
              <a:rPr lang="en-US" dirty="0" smtClean="0"/>
              <a:t>analytics</a:t>
            </a:r>
            <a:endParaRPr lang="en-US" dirty="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8018488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7" name="Text Placeholder 6"/>
          <p:cNvSpPr>
            <a:spLocks noGrp="1"/>
          </p:cNvSpPr>
          <p:nvPr>
            <p:ph type="body" sz="quarter" idx="13"/>
          </p:nvPr>
        </p:nvSpPr>
        <p:spPr/>
        <p:txBody>
          <a:bodyPr/>
          <a:lstStyle/>
          <a:p>
            <a:r>
              <a:rPr lang="en-US" dirty="0"/>
              <a:t>Chapter 14</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05000"/>
            <a:ext cx="7439025" cy="4019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1316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a:bodyPr>
          <a:lstStyle/>
          <a:p>
            <a:r>
              <a:rPr lang="en-US" dirty="0" smtClean="0"/>
              <a:t>Crowdsourcing</a:t>
            </a:r>
          </a:p>
          <a:p>
            <a:pPr lvl="1"/>
            <a:r>
              <a:rPr lang="en-US" dirty="0" smtClean="0"/>
              <a:t>Access or leverage of talent and/or </a:t>
            </a:r>
            <a:r>
              <a:rPr lang="en-US" dirty="0"/>
              <a:t>resource pools located anywhere and </a:t>
            </a:r>
            <a:r>
              <a:rPr lang="en-US" dirty="0" smtClean="0"/>
              <a:t>everywhere through cloud</a:t>
            </a:r>
            <a:r>
              <a:rPr lang="en-US" dirty="0"/>
              <a:t>, social, and collaboration </a:t>
            </a:r>
            <a:r>
              <a:rPr lang="en-US" dirty="0" smtClean="0"/>
              <a:t>technologies (Wikipedia).</a:t>
            </a:r>
          </a:p>
          <a:p>
            <a:r>
              <a:rPr lang="en-US" dirty="0" smtClean="0"/>
              <a:t>Crowdfunding</a:t>
            </a:r>
            <a:endParaRPr lang="en-US" dirty="0"/>
          </a:p>
          <a:p>
            <a:pPr lvl="1"/>
            <a:r>
              <a:rPr lang="en-US" dirty="0" smtClean="0"/>
              <a:t>Using crowdsourcing to monetize a project or idea (Kickstarter).</a:t>
            </a:r>
          </a:p>
          <a:p>
            <a:pPr lvl="1"/>
            <a:r>
              <a:rPr lang="en-US" dirty="0"/>
              <a:t>Accenture </a:t>
            </a:r>
            <a:r>
              <a:rPr lang="en-US" dirty="0" smtClean="0"/>
              <a:t>developed </a:t>
            </a:r>
            <a:r>
              <a:rPr lang="en-US" dirty="0"/>
              <a:t>initial models that show </a:t>
            </a:r>
            <a:r>
              <a:rPr lang="en-US" dirty="0" smtClean="0"/>
              <a:t>that crowdsourcing </a:t>
            </a:r>
            <a:r>
              <a:rPr lang="en-US" dirty="0"/>
              <a:t>can lead to higher profits for producers.</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4771672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a:bodyPr>
          <a:lstStyle/>
          <a:p>
            <a:r>
              <a:rPr lang="en-US" dirty="0" smtClean="0"/>
              <a:t>Data Supply Chain</a:t>
            </a:r>
          </a:p>
          <a:p>
            <a:pPr lvl="1"/>
            <a:r>
              <a:rPr lang="en-US" dirty="0" smtClean="0"/>
              <a:t>Treating data like a supply chain, flowing easily through the entire organization.</a:t>
            </a:r>
          </a:p>
          <a:p>
            <a:pPr lvl="1"/>
            <a:r>
              <a:rPr lang="en-US" dirty="0"/>
              <a:t>Requires data storage, IT infrastructure, big data platforms, and APIs.</a:t>
            </a:r>
          </a:p>
          <a:p>
            <a:r>
              <a:rPr lang="en-US" dirty="0" smtClean="0"/>
              <a:t>Hyperscale</a:t>
            </a:r>
            <a:endParaRPr lang="en-US" dirty="0"/>
          </a:p>
          <a:p>
            <a:pPr lvl="1"/>
            <a:r>
              <a:rPr lang="en-US" dirty="0" smtClean="0"/>
              <a:t>The supersized, scalable</a:t>
            </a:r>
            <a:r>
              <a:rPr lang="en-US" dirty="0"/>
              <a:t>, and resilient data centers pioneered by data-dependent and </a:t>
            </a:r>
            <a:r>
              <a:rPr lang="en-US" dirty="0" smtClean="0"/>
              <a:t>social media </a:t>
            </a:r>
            <a:r>
              <a:rPr lang="en-US" dirty="0"/>
              <a:t>companies.</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0776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a:bodyPr>
          <a:lstStyle/>
          <a:p>
            <a:r>
              <a:rPr lang="en-US" dirty="0" smtClean="0"/>
              <a:t>Privacy</a:t>
            </a:r>
          </a:p>
          <a:p>
            <a:pPr lvl="1"/>
            <a:r>
              <a:rPr lang="en-US" dirty="0" smtClean="0"/>
              <a:t>Right, or freedom of choice and control </a:t>
            </a:r>
            <a:r>
              <a:rPr lang="en-US" dirty="0"/>
              <a:t>to self-determine what information about you is made </a:t>
            </a:r>
            <a:r>
              <a:rPr lang="en-US" dirty="0" smtClean="0"/>
              <a:t>accessible, to </a:t>
            </a:r>
            <a:r>
              <a:rPr lang="en-US" dirty="0"/>
              <a:t>whom, when, and for what use or purpose</a:t>
            </a:r>
            <a:r>
              <a:rPr lang="en-US" dirty="0" smtClean="0"/>
              <a:t>.</a:t>
            </a:r>
            <a:endParaRPr lang="en-US" dirty="0"/>
          </a:p>
          <a:p>
            <a:r>
              <a:rPr lang="en-US" dirty="0" smtClean="0"/>
              <a:t>Breach of Privacy</a:t>
            </a:r>
          </a:p>
          <a:p>
            <a:pPr lvl="1"/>
            <a:r>
              <a:rPr lang="en-US" dirty="0"/>
              <a:t>Unauthorized disclosure of personal </a:t>
            </a:r>
            <a:r>
              <a:rPr lang="en-US" dirty="0" smtClean="0"/>
              <a:t>information.</a:t>
            </a:r>
          </a:p>
          <a:p>
            <a:r>
              <a:rPr lang="en-US" dirty="0" smtClean="0"/>
              <a:t>Privacy Paradox</a:t>
            </a:r>
            <a:endParaRPr lang="en-US" dirty="0"/>
          </a:p>
          <a:p>
            <a:pPr lvl="1"/>
            <a:r>
              <a:rPr lang="en-US" dirty="0" smtClean="0"/>
              <a:t>Phenomenon </a:t>
            </a:r>
            <a:r>
              <a:rPr lang="en-US" dirty="0"/>
              <a:t>where social users are concerned about privacy but their </a:t>
            </a:r>
            <a:r>
              <a:rPr lang="en-US" dirty="0" smtClean="0"/>
              <a:t>behaviors contradict </a:t>
            </a:r>
            <a:r>
              <a:rPr lang="en-US" dirty="0"/>
              <a:t>these concerns to an extreme degree.</a:t>
            </a:r>
            <a:endParaRPr lang="en-US" dirty="0" smtClean="0"/>
          </a:p>
        </p:txBody>
      </p:sp>
      <p:sp>
        <p:nvSpPr>
          <p:cNvPr id="7" name="Text Placeholder 6"/>
          <p:cNvSpPr>
            <a:spLocks noGrp="1"/>
          </p:cNvSpPr>
          <p:nvPr>
            <p:ph type="body" sz="quarter" idx="13"/>
          </p:nvPr>
        </p:nvSpPr>
        <p:spPr/>
        <p:txBody>
          <a:bodyPr/>
          <a:lstStyle/>
          <a:p>
            <a:r>
              <a:rPr lang="en-US" dirty="0"/>
              <a:t>Chapter </a:t>
            </a:r>
            <a:r>
              <a:rPr lang="en-US" dirty="0" smtClean="0"/>
              <a:t>14</a:t>
            </a:r>
            <a:endParaRPr lang="en-US" dirty="0"/>
          </a:p>
        </p:txBody>
      </p:sp>
    </p:spTree>
    <p:extLst>
      <p:ext uri="{BB962C8B-B14F-4D97-AF65-F5344CB8AC3E}">
        <p14:creationId xmlns:p14="http://schemas.microsoft.com/office/powerpoint/2010/main" val="122117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lnSpcReduction="10000"/>
          </a:bodyPr>
          <a:lstStyle/>
          <a:p>
            <a:r>
              <a:rPr lang="en-US" dirty="0" smtClean="0"/>
              <a:t>Apps Drive Business?</a:t>
            </a:r>
          </a:p>
          <a:p>
            <a:pPr lvl="1"/>
            <a:r>
              <a:rPr lang="en-US" dirty="0"/>
              <a:t>54% of the highest performing IT teams deployed enterprise app stores.</a:t>
            </a:r>
          </a:p>
          <a:p>
            <a:pPr lvl="1"/>
            <a:r>
              <a:rPr lang="en-US" dirty="0"/>
              <a:t>Adopting apps create better operational agility.</a:t>
            </a:r>
          </a:p>
          <a:p>
            <a:pPr lvl="1"/>
            <a:r>
              <a:rPr lang="en-US" dirty="0"/>
              <a:t>Apps make life simpler for employees and accelerate business growth.</a:t>
            </a:r>
          </a:p>
          <a:p>
            <a:r>
              <a:rPr lang="en-US" dirty="0" smtClean="0"/>
              <a:t>Isolation</a:t>
            </a:r>
            <a:endParaRPr lang="en-US" dirty="0"/>
          </a:p>
          <a:p>
            <a:pPr lvl="1"/>
            <a:r>
              <a:rPr lang="en-US" dirty="0" smtClean="0"/>
              <a:t>Failure </a:t>
            </a:r>
            <a:r>
              <a:rPr lang="en-US" dirty="0"/>
              <a:t>in one component cannot bring </a:t>
            </a:r>
            <a:r>
              <a:rPr lang="en-US" dirty="0" smtClean="0"/>
              <a:t>down the e</a:t>
            </a:r>
            <a:r>
              <a:rPr lang="en-US" dirty="0"/>
              <a:t>ntire edifice.</a:t>
            </a:r>
            <a:endParaRPr lang="en-US" dirty="0" smtClean="0"/>
          </a:p>
          <a:p>
            <a:r>
              <a:rPr lang="en-US" dirty="0" smtClean="0"/>
              <a:t>Redundancy</a:t>
            </a:r>
            <a:endParaRPr lang="en-US" dirty="0"/>
          </a:p>
          <a:p>
            <a:pPr lvl="1"/>
            <a:r>
              <a:rPr lang="en-US" dirty="0"/>
              <a:t>every component is backed up </a:t>
            </a:r>
            <a:r>
              <a:rPr lang="en-US" dirty="0" smtClean="0"/>
              <a:t>by an </a:t>
            </a:r>
            <a:r>
              <a:rPr lang="en-US" dirty="0"/>
              <a:t>alternative in case it fails.</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7752235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a:bodyPr>
          <a:lstStyle/>
          <a:p>
            <a:r>
              <a:rPr lang="en-US" dirty="0" smtClean="0"/>
              <a:t>Next…More Disruptive Disruption</a:t>
            </a:r>
          </a:p>
          <a:p>
            <a:pPr lvl="1"/>
            <a:r>
              <a:rPr lang="en-US" dirty="0"/>
              <a:t>High-performing business leaders now accept that their organizations’ future </a:t>
            </a:r>
            <a:r>
              <a:rPr lang="en-US" dirty="0" smtClean="0"/>
              <a:t>success is </a:t>
            </a:r>
            <a:r>
              <a:rPr lang="en-US" dirty="0"/>
              <a:t>tied to their ability to keep pace with technology</a:t>
            </a:r>
            <a:r>
              <a:rPr lang="en-US" dirty="0" smtClean="0"/>
              <a:t>.</a:t>
            </a:r>
          </a:p>
          <a:p>
            <a:pPr lvl="1"/>
            <a:r>
              <a:rPr lang="en-US" dirty="0" smtClean="0"/>
              <a:t>Technology </a:t>
            </a:r>
            <a:r>
              <a:rPr lang="en-US" dirty="0"/>
              <a:t>is more important than ever to their </a:t>
            </a:r>
            <a:r>
              <a:rPr lang="en-US" dirty="0" smtClean="0"/>
              <a:t>business success.</a:t>
            </a:r>
          </a:p>
          <a:p>
            <a:pPr lvl="1"/>
            <a:r>
              <a:rPr lang="en-US" dirty="0" smtClean="0"/>
              <a:t>The </a:t>
            </a:r>
            <a:r>
              <a:rPr lang="en-US" dirty="0"/>
              <a:t>flexibility of new </a:t>
            </a:r>
            <a:r>
              <a:rPr lang="en-US" dirty="0" smtClean="0"/>
              <a:t>technologies and </a:t>
            </a:r>
            <a:r>
              <a:rPr lang="en-US" dirty="0"/>
              <a:t>architectures will naturally change how IT makes it easier for organizations </a:t>
            </a:r>
            <a:r>
              <a:rPr lang="en-US" dirty="0" smtClean="0"/>
              <a:t>to innovate</a:t>
            </a:r>
            <a:r>
              <a:rPr lang="en-US" dirty="0"/>
              <a:t>.</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4481022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Six Technology Trends Transforming Business</a:t>
            </a:r>
          </a:p>
        </p:txBody>
      </p:sp>
      <p:sp>
        <p:nvSpPr>
          <p:cNvPr id="6" name="Content Placeholder 5"/>
          <p:cNvSpPr>
            <a:spLocks noGrp="1"/>
          </p:cNvSpPr>
          <p:nvPr>
            <p:ph idx="1"/>
          </p:nvPr>
        </p:nvSpPr>
        <p:spPr/>
        <p:txBody>
          <a:bodyPr>
            <a:normAutofit/>
          </a:bodyPr>
          <a:lstStyle/>
          <a:p>
            <a:pPr marL="457200" indent="-457200">
              <a:buClr>
                <a:srgbClr val="5A8B25"/>
              </a:buClr>
              <a:buFont typeface="+mj-lt"/>
              <a:buAutoNum type="arabicPeriod"/>
            </a:pPr>
            <a:r>
              <a:rPr lang="en-US" b="0" dirty="0" smtClean="0"/>
              <a:t>What </a:t>
            </a:r>
            <a:r>
              <a:rPr lang="en-US" b="0" dirty="0"/>
              <a:t>technologies are blurring the boundary between the physical </a:t>
            </a:r>
            <a:r>
              <a:rPr lang="en-US" b="0" dirty="0" smtClean="0"/>
              <a:t>and digital </a:t>
            </a:r>
            <a:r>
              <a:rPr lang="en-US" b="0" dirty="0"/>
              <a:t>worlds?</a:t>
            </a:r>
          </a:p>
          <a:p>
            <a:pPr marL="457200" indent="-457200">
              <a:buClr>
                <a:srgbClr val="5A8B25"/>
              </a:buClr>
              <a:buFont typeface="+mj-lt"/>
              <a:buAutoNum type="arabicPeriod"/>
            </a:pPr>
            <a:r>
              <a:rPr lang="en-US" b="0" dirty="0" smtClean="0"/>
              <a:t>What </a:t>
            </a:r>
            <a:r>
              <a:rPr lang="en-US" b="0" dirty="0"/>
              <a:t>are the </a:t>
            </a:r>
            <a:r>
              <a:rPr lang="en-US" b="0" dirty="0" smtClean="0"/>
              <a:t>benefits </a:t>
            </a:r>
            <a:r>
              <a:rPr lang="en-US" b="0" dirty="0"/>
              <a:t>of crowdsourcing?</a:t>
            </a:r>
          </a:p>
          <a:p>
            <a:pPr marL="457200" indent="-457200">
              <a:buClr>
                <a:srgbClr val="5A8B25"/>
              </a:buClr>
              <a:buFont typeface="+mj-lt"/>
              <a:buAutoNum type="arabicPeriod"/>
            </a:pPr>
            <a:r>
              <a:rPr lang="en-US" b="0" dirty="0" smtClean="0"/>
              <a:t>Referring </a:t>
            </a:r>
            <a:r>
              <a:rPr lang="en-US" b="0" dirty="0"/>
              <a:t>to trend 3, how should companies treat their data?</a:t>
            </a:r>
          </a:p>
          <a:p>
            <a:pPr marL="457200" indent="-457200">
              <a:buClr>
                <a:srgbClr val="5A8B25"/>
              </a:buClr>
              <a:buFont typeface="+mj-lt"/>
              <a:buAutoNum type="arabicPeriod"/>
            </a:pPr>
            <a:r>
              <a:rPr lang="en-US" b="0" dirty="0" smtClean="0"/>
              <a:t>What </a:t>
            </a:r>
            <a:r>
              <a:rPr lang="en-US" b="0" dirty="0"/>
              <a:t>is hyperscale?</a:t>
            </a:r>
          </a:p>
          <a:p>
            <a:pPr marL="457200" indent="-457200">
              <a:buClr>
                <a:srgbClr val="5A8B25"/>
              </a:buClr>
              <a:buFont typeface="+mj-lt"/>
              <a:buAutoNum type="arabicPeriod"/>
            </a:pPr>
            <a:r>
              <a:rPr lang="en-US" b="0" dirty="0" smtClean="0"/>
              <a:t>What </a:t>
            </a:r>
            <a:r>
              <a:rPr lang="en-US" b="0" dirty="0"/>
              <a:t>do business apps improve?</a:t>
            </a:r>
          </a:p>
          <a:p>
            <a:pPr marL="457200" indent="-457200">
              <a:buClr>
                <a:srgbClr val="5A8B25"/>
              </a:buClr>
              <a:buFont typeface="+mj-lt"/>
              <a:buAutoNum type="arabicPeriod"/>
            </a:pPr>
            <a:r>
              <a:rPr lang="en-US" b="0" dirty="0" smtClean="0"/>
              <a:t>Why </a:t>
            </a:r>
            <a:r>
              <a:rPr lang="en-US" b="0" dirty="0"/>
              <a:t>is resilience necessary?</a:t>
            </a:r>
            <a:endParaRPr lang="en-US" b="0"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314795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fontScale="92500" lnSpcReduction="10000"/>
          </a:bodyPr>
          <a:lstStyle/>
          <a:p>
            <a:r>
              <a:rPr lang="en-US" dirty="0" smtClean="0"/>
              <a:t>Social Recruitment</a:t>
            </a:r>
          </a:p>
          <a:p>
            <a:pPr lvl="1"/>
            <a:r>
              <a:rPr lang="en-US" dirty="0" smtClean="0"/>
              <a:t>Use of social media to engage, share knowledge among, and recruit and hire employees. </a:t>
            </a:r>
          </a:p>
          <a:p>
            <a:pPr lvl="1"/>
            <a:r>
              <a:rPr lang="en-US" dirty="0" smtClean="0"/>
              <a:t>Often involving information the candidate did not want considered (or is illegal) to use in the hiring process.</a:t>
            </a:r>
          </a:p>
          <a:p>
            <a:pPr lvl="1"/>
            <a:r>
              <a:rPr lang="en-US" dirty="0" smtClean="0"/>
              <a:t>Best practice provisions are:</a:t>
            </a:r>
          </a:p>
          <a:p>
            <a:pPr marL="1371600" lvl="2" indent="-457200">
              <a:buFont typeface="+mj-lt"/>
              <a:buAutoNum type="arabicPeriod"/>
            </a:pPr>
            <a:r>
              <a:rPr lang="en-US" dirty="0" smtClean="0"/>
              <a:t>Have </a:t>
            </a:r>
            <a:r>
              <a:rPr lang="en-US" dirty="0"/>
              <a:t>either a third party or a designated person within the company who </a:t>
            </a:r>
            <a:r>
              <a:rPr lang="en-US" dirty="0" smtClean="0"/>
              <a:t>does not </a:t>
            </a:r>
            <a:r>
              <a:rPr lang="en-US" dirty="0"/>
              <a:t>make hiring decisions do the background check.</a:t>
            </a:r>
          </a:p>
          <a:p>
            <a:pPr marL="1371600" lvl="2" indent="-457200">
              <a:buFont typeface="+mj-lt"/>
              <a:buAutoNum type="arabicPeriod"/>
            </a:pPr>
            <a:r>
              <a:rPr lang="en-US" dirty="0" smtClean="0"/>
              <a:t>Use </a:t>
            </a:r>
            <a:r>
              <a:rPr lang="en-US" dirty="0"/>
              <a:t>only publicly available information. Do not friend someone to get access </a:t>
            </a:r>
            <a:r>
              <a:rPr lang="en-US" dirty="0" smtClean="0"/>
              <a:t>to private </a:t>
            </a:r>
            <a:r>
              <a:rPr lang="en-US" dirty="0"/>
              <a:t>information.</a:t>
            </a:r>
          </a:p>
          <a:p>
            <a:pPr marL="1371600" lvl="2" indent="-457200">
              <a:buFont typeface="+mj-lt"/>
              <a:buAutoNum type="arabicPeriod"/>
            </a:pPr>
            <a:r>
              <a:rPr lang="en-US" dirty="0" smtClean="0"/>
              <a:t>Do </a:t>
            </a:r>
            <a:r>
              <a:rPr lang="en-US" dirty="0"/>
              <a:t>not request username or passwords for social media accounts.</a:t>
            </a:r>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079947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a:bodyPr>
          <a:lstStyle/>
          <a:p>
            <a:r>
              <a:rPr lang="en-US" dirty="0"/>
              <a:t>EEOC (Equal </a:t>
            </a:r>
            <a:r>
              <a:rPr lang="en-US" dirty="0" smtClean="0"/>
              <a:t>Employment Opportunity </a:t>
            </a:r>
            <a:r>
              <a:rPr lang="en-US" dirty="0"/>
              <a:t>Commission)</a:t>
            </a:r>
          </a:p>
          <a:p>
            <a:pPr lvl="1"/>
            <a:r>
              <a:rPr lang="en-US" dirty="0" smtClean="0"/>
              <a:t>Enforces </a:t>
            </a:r>
            <a:r>
              <a:rPr lang="en-US" dirty="0"/>
              <a:t>federal </a:t>
            </a:r>
            <a:r>
              <a:rPr lang="en-US" dirty="0" smtClean="0"/>
              <a:t>laws prohibiting </a:t>
            </a:r>
            <a:r>
              <a:rPr lang="en-US" dirty="0"/>
              <a:t>discrimination </a:t>
            </a:r>
            <a:r>
              <a:rPr lang="en-US" dirty="0" smtClean="0"/>
              <a:t>in employment</a:t>
            </a:r>
            <a:r>
              <a:rPr lang="en-US" dirty="0"/>
              <a:t>.</a:t>
            </a:r>
          </a:p>
          <a:p>
            <a:r>
              <a:rPr lang="en-US" dirty="0"/>
              <a:t>Protected </a:t>
            </a:r>
            <a:r>
              <a:rPr lang="en-US" dirty="0" smtClean="0"/>
              <a:t>classes</a:t>
            </a:r>
          </a:p>
          <a:p>
            <a:pPr lvl="1"/>
            <a:r>
              <a:rPr lang="en-US" dirty="0" smtClean="0"/>
              <a:t>Characteristics </a:t>
            </a:r>
            <a:r>
              <a:rPr lang="en-US" dirty="0"/>
              <a:t>identified </a:t>
            </a:r>
            <a:r>
              <a:rPr lang="en-US" dirty="0" smtClean="0"/>
              <a:t>by law </a:t>
            </a:r>
            <a:r>
              <a:rPr lang="en-US" dirty="0"/>
              <a:t>that cannot be used </a:t>
            </a:r>
            <a:r>
              <a:rPr lang="en-US" dirty="0" smtClean="0"/>
              <a:t>in the </a:t>
            </a:r>
            <a:r>
              <a:rPr lang="en-US" dirty="0"/>
              <a:t>hiring process.</a:t>
            </a:r>
          </a:p>
          <a:p>
            <a:r>
              <a:rPr lang="en-US" dirty="0" smtClean="0"/>
              <a:t>Discrimination</a:t>
            </a:r>
          </a:p>
          <a:p>
            <a:pPr lvl="1"/>
            <a:r>
              <a:rPr lang="en-US" dirty="0" smtClean="0"/>
              <a:t>Biased or </a:t>
            </a:r>
            <a:r>
              <a:rPr lang="en-US" dirty="0"/>
              <a:t>prejudicial </a:t>
            </a:r>
            <a:r>
              <a:rPr lang="en-US" dirty="0" smtClean="0"/>
              <a:t>treatment in </a:t>
            </a:r>
            <a:r>
              <a:rPr lang="en-US" dirty="0"/>
              <a:t>recruitment, hiring, </a:t>
            </a:r>
            <a:r>
              <a:rPr lang="en-US" dirty="0" smtClean="0"/>
              <a:t>or employment </a:t>
            </a:r>
            <a:r>
              <a:rPr lang="en-US" dirty="0"/>
              <a:t>based </a:t>
            </a:r>
            <a:r>
              <a:rPr lang="en-US" dirty="0" smtClean="0"/>
              <a:t>on certain </a:t>
            </a:r>
            <a:r>
              <a:rPr lang="en-US" dirty="0"/>
              <a:t>characteristics, </a:t>
            </a:r>
            <a:r>
              <a:rPr lang="en-US" dirty="0" smtClean="0"/>
              <a:t>such as </a:t>
            </a:r>
            <a:r>
              <a:rPr lang="en-US" dirty="0"/>
              <a:t>age, gender, and </a:t>
            </a:r>
            <a:r>
              <a:rPr lang="en-US" dirty="0" smtClean="0"/>
              <a:t>genetic information</a:t>
            </a:r>
            <a:r>
              <a:rPr lang="en-US" dirty="0"/>
              <a:t>, and is illegal </a:t>
            </a:r>
            <a:r>
              <a:rPr lang="en-US" dirty="0" smtClean="0"/>
              <a:t>in the </a:t>
            </a:r>
            <a:r>
              <a:rPr lang="en-US" dirty="0"/>
              <a:t>United States.</a:t>
            </a:r>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915682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a:bodyPr>
          <a:lstStyle/>
          <a:p>
            <a:r>
              <a:rPr lang="en-US" dirty="0" smtClean="0"/>
              <a:t>Corporate Social Media Discrimination</a:t>
            </a:r>
          </a:p>
          <a:p>
            <a:pPr lvl="1"/>
            <a:r>
              <a:rPr lang="en-US" dirty="0" smtClean="0"/>
              <a:t>The use of protected class information to weed out candidates.</a:t>
            </a:r>
          </a:p>
          <a:p>
            <a:r>
              <a:rPr lang="en-US" dirty="0" smtClean="0"/>
              <a:t>Civil Rights</a:t>
            </a:r>
            <a:endParaRPr lang="en-US" dirty="0"/>
          </a:p>
          <a:p>
            <a:pPr lvl="1"/>
            <a:r>
              <a:rPr lang="en-US" dirty="0" smtClean="0"/>
              <a:t>Rights protected by federal </a:t>
            </a:r>
          </a:p>
          <a:p>
            <a:pPr marL="744538" lvl="1" indent="0">
              <a:buNone/>
            </a:pPr>
            <a:r>
              <a:rPr lang="en-US" dirty="0" smtClean="0"/>
              <a:t>law, such as freedom of speech, </a:t>
            </a:r>
          </a:p>
          <a:p>
            <a:pPr marL="744538" lvl="1" indent="0">
              <a:buNone/>
            </a:pPr>
            <a:r>
              <a:rPr lang="en-US" dirty="0" smtClean="0"/>
              <a:t>press, and assembly; the right </a:t>
            </a:r>
          </a:p>
          <a:p>
            <a:pPr marL="744538" lvl="1" indent="0">
              <a:buNone/>
            </a:pPr>
            <a:r>
              <a:rPr lang="en-US" dirty="0" smtClean="0"/>
              <a:t>to vote, etc.</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473416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fontScale="92500" lnSpcReduction="10000"/>
          </a:bodyPr>
          <a:lstStyle/>
          <a:p>
            <a:r>
              <a:rPr lang="en-US" dirty="0" smtClean="0"/>
              <a:t>Completing Legal Concerns</a:t>
            </a:r>
            <a:endParaRPr lang="en-US" dirty="0"/>
          </a:p>
          <a:p>
            <a:pPr lvl="1"/>
            <a:r>
              <a:rPr lang="en-US" dirty="0" smtClean="0"/>
              <a:t>Two competing legal concerns are </a:t>
            </a:r>
            <a:r>
              <a:rPr lang="en-US" i="1" dirty="0" smtClean="0"/>
              <a:t>discrimination</a:t>
            </a:r>
            <a:r>
              <a:rPr lang="en-US" dirty="0" smtClean="0"/>
              <a:t> &amp; </a:t>
            </a:r>
            <a:r>
              <a:rPr lang="en-US" i="1" dirty="0" smtClean="0"/>
              <a:t>negligent hiring</a:t>
            </a:r>
            <a:r>
              <a:rPr lang="en-US" dirty="0" smtClean="0"/>
              <a:t>.</a:t>
            </a:r>
          </a:p>
          <a:p>
            <a:r>
              <a:rPr lang="en-US" dirty="0" smtClean="0"/>
              <a:t>Social Media Discrimination</a:t>
            </a:r>
          </a:p>
          <a:p>
            <a:pPr lvl="1"/>
            <a:r>
              <a:rPr lang="en-US" dirty="0"/>
              <a:t>Visiting a person’s social </a:t>
            </a:r>
            <a:r>
              <a:rPr lang="en-US" dirty="0" smtClean="0"/>
              <a:t>media sites</a:t>
            </a:r>
            <a:r>
              <a:rPr lang="en-US" dirty="0"/>
              <a:t>, however, clearly creates the opportunity to view large amounts </a:t>
            </a:r>
            <a:r>
              <a:rPr lang="en-US" dirty="0" smtClean="0"/>
              <a:t>of information </a:t>
            </a:r>
            <a:r>
              <a:rPr lang="en-US" dirty="0"/>
              <a:t>going against these </a:t>
            </a:r>
            <a:r>
              <a:rPr lang="en-US" dirty="0" smtClean="0"/>
              <a:t>nondiscriminatory practices.</a:t>
            </a:r>
          </a:p>
          <a:p>
            <a:r>
              <a:rPr lang="en-US" dirty="0" smtClean="0"/>
              <a:t>Negligent Hiring</a:t>
            </a:r>
          </a:p>
          <a:p>
            <a:pPr lvl="1"/>
            <a:r>
              <a:rPr lang="en-US" dirty="0" smtClean="0"/>
              <a:t>If </a:t>
            </a:r>
            <a:r>
              <a:rPr lang="en-US" dirty="0"/>
              <a:t>a workplace violence incident occurred </a:t>
            </a:r>
            <a:r>
              <a:rPr lang="en-US" dirty="0" smtClean="0"/>
              <a:t>and the </a:t>
            </a:r>
            <a:r>
              <a:rPr lang="en-US" dirty="0"/>
              <a:t>attacker’s public social networking profile contained information </a:t>
            </a:r>
            <a:r>
              <a:rPr lang="en-US" dirty="0" smtClean="0"/>
              <a:t>that could </a:t>
            </a:r>
            <a:r>
              <a:rPr lang="en-US" dirty="0"/>
              <a:t>have predicted that behavior, the employer may be held liable for </a:t>
            </a:r>
            <a:r>
              <a:rPr lang="en-US" dirty="0" smtClean="0"/>
              <a:t>negligence in </a:t>
            </a:r>
            <a:r>
              <a:rPr lang="en-US" dirty="0"/>
              <a:t>not using readily available information during the hiring decision.</a:t>
            </a:r>
            <a:endParaRPr lang="en-US"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3922887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a:bodyPr>
          <a:lstStyle/>
          <a:p>
            <a:r>
              <a:rPr lang="en-US" dirty="0" smtClean="0"/>
              <a:t>Balancing the Competing Risks of Negligent Hiring and Social Discrimination</a:t>
            </a:r>
            <a:endParaRPr lang="en-US" dirty="0"/>
          </a:p>
          <a:p>
            <a:pPr marL="914400" lvl="1" indent="-457200">
              <a:buFont typeface="+mj-lt"/>
              <a:buAutoNum type="arabicPeriod"/>
            </a:pPr>
            <a:r>
              <a:rPr lang="en-US" dirty="0"/>
              <a:t>Ask candidates to sign a disclosure </a:t>
            </a:r>
            <a:r>
              <a:rPr lang="en-US" dirty="0" smtClean="0"/>
              <a:t>statement</a:t>
            </a:r>
          </a:p>
          <a:p>
            <a:pPr marL="1200150" lvl="2" indent="-342900"/>
            <a:r>
              <a:rPr lang="en-US" dirty="0" smtClean="0"/>
              <a:t>Allow self-disclosure</a:t>
            </a:r>
          </a:p>
          <a:p>
            <a:pPr marL="914400" lvl="1" indent="-457200">
              <a:buFont typeface="+mj-lt"/>
              <a:buAutoNum type="arabicPeriod"/>
            </a:pPr>
            <a:r>
              <a:rPr lang="en-US" dirty="0" smtClean="0"/>
              <a:t>Create </a:t>
            </a:r>
            <a:r>
              <a:rPr lang="en-US" dirty="0"/>
              <a:t>a standard process and document </a:t>
            </a:r>
            <a:r>
              <a:rPr lang="en-US" dirty="0" smtClean="0"/>
              <a:t>it</a:t>
            </a:r>
          </a:p>
          <a:p>
            <a:pPr marL="1200150" lvl="2" indent="-342900"/>
            <a:r>
              <a:rPr lang="en-US" dirty="0" smtClean="0"/>
              <a:t>Consistent well-documented processes</a:t>
            </a:r>
          </a:p>
          <a:p>
            <a:pPr marL="914400" lvl="1" indent="-457200">
              <a:buFont typeface="+mj-lt"/>
              <a:buAutoNum type="arabicPeriod"/>
            </a:pPr>
            <a:r>
              <a:rPr lang="en-US" dirty="0" smtClean="0"/>
              <a:t>Avoid </a:t>
            </a:r>
            <a:r>
              <a:rPr lang="en-US" dirty="0"/>
              <a:t>coercive </a:t>
            </a:r>
            <a:r>
              <a:rPr lang="en-US" dirty="0" smtClean="0"/>
              <a:t>practices</a:t>
            </a:r>
          </a:p>
          <a:p>
            <a:pPr marL="1314450" lvl="2" indent="-457200"/>
            <a:r>
              <a:rPr lang="en-US" dirty="0" smtClean="0"/>
              <a:t>Eliminate recruiter pressure for applicant disclosure</a:t>
            </a:r>
          </a:p>
          <a:p>
            <a:pPr marL="914400" lvl="1" indent="-457200">
              <a:buFont typeface="+mj-lt"/>
              <a:buAutoNum type="arabicPeriod"/>
            </a:pPr>
            <a:r>
              <a:rPr lang="en-US" dirty="0" smtClean="0"/>
              <a:t>Training</a:t>
            </a:r>
          </a:p>
          <a:p>
            <a:pPr marL="1314450" lvl="2" indent="-457200"/>
            <a:r>
              <a:rPr lang="en-US" dirty="0" smtClean="0"/>
              <a:t>Emphasize related compliance</a:t>
            </a:r>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2949296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Privacy Paradox, Privacy, and Civil Rights</a:t>
            </a:r>
          </a:p>
        </p:txBody>
      </p:sp>
      <p:sp>
        <p:nvSpPr>
          <p:cNvPr id="6" name="Content Placeholder 5"/>
          <p:cNvSpPr>
            <a:spLocks noGrp="1"/>
          </p:cNvSpPr>
          <p:nvPr>
            <p:ph idx="1"/>
          </p:nvPr>
        </p:nvSpPr>
        <p:spPr/>
        <p:txBody>
          <a:bodyPr>
            <a:normAutofit lnSpcReduction="10000"/>
          </a:bodyPr>
          <a:lstStyle/>
          <a:p>
            <a:pPr marL="457200" indent="-457200">
              <a:buClr>
                <a:srgbClr val="5A8B25"/>
              </a:buClr>
              <a:buFont typeface="+mj-lt"/>
              <a:buAutoNum type="arabicPeriod"/>
            </a:pPr>
            <a:r>
              <a:rPr lang="en-US" b="0" dirty="0" smtClean="0"/>
              <a:t>Describe </a:t>
            </a:r>
            <a:r>
              <a:rPr lang="en-US" b="0" dirty="0"/>
              <a:t>privacy.</a:t>
            </a:r>
          </a:p>
          <a:p>
            <a:pPr marL="457200" indent="-457200">
              <a:buClr>
                <a:srgbClr val="5A8B25"/>
              </a:buClr>
              <a:buFont typeface="+mj-lt"/>
              <a:buAutoNum type="arabicPeriod"/>
            </a:pPr>
            <a:r>
              <a:rPr lang="en-US" b="0" dirty="0" smtClean="0"/>
              <a:t>What </a:t>
            </a:r>
            <a:r>
              <a:rPr lang="en-US" b="0" dirty="0"/>
              <a:t>is the phenomenon where social users </a:t>
            </a:r>
            <a:r>
              <a:rPr lang="en-US" b="0" dirty="0" smtClean="0"/>
              <a:t>are concerned </a:t>
            </a:r>
            <a:r>
              <a:rPr lang="en-US" b="0" dirty="0"/>
              <a:t>about </a:t>
            </a:r>
            <a:r>
              <a:rPr lang="en-US" b="0" dirty="0" smtClean="0"/>
              <a:t>privacy but </a:t>
            </a:r>
            <a:r>
              <a:rPr lang="en-US" b="0" dirty="0"/>
              <a:t>their behaviors </a:t>
            </a:r>
            <a:r>
              <a:rPr lang="en-US" b="0" dirty="0" smtClean="0"/>
              <a:t>contradict these </a:t>
            </a:r>
            <a:r>
              <a:rPr lang="en-US" b="0" dirty="0"/>
              <a:t>concerns?</a:t>
            </a:r>
          </a:p>
          <a:p>
            <a:pPr marL="457200" indent="-457200">
              <a:buClr>
                <a:srgbClr val="5A8B25"/>
              </a:buClr>
              <a:buFont typeface="+mj-lt"/>
              <a:buAutoNum type="arabicPeriod"/>
            </a:pPr>
            <a:r>
              <a:rPr lang="en-US" b="0" dirty="0" smtClean="0"/>
              <a:t>What </a:t>
            </a:r>
            <a:r>
              <a:rPr lang="en-US" b="0" dirty="0"/>
              <a:t>is the use of social media to </a:t>
            </a:r>
            <a:r>
              <a:rPr lang="en-US" b="0" dirty="0" smtClean="0"/>
              <a:t>find</a:t>
            </a:r>
            <a:r>
              <a:rPr lang="en-US" b="0" dirty="0"/>
              <a:t>, screen, </a:t>
            </a:r>
            <a:r>
              <a:rPr lang="en-US" b="0" dirty="0" smtClean="0"/>
              <a:t>and select </a:t>
            </a:r>
            <a:r>
              <a:rPr lang="en-US" b="0" dirty="0"/>
              <a:t>job candidates?</a:t>
            </a:r>
          </a:p>
          <a:p>
            <a:pPr marL="457200" indent="-457200">
              <a:buClr>
                <a:srgbClr val="5A8B25"/>
              </a:buClr>
              <a:buFont typeface="+mj-lt"/>
              <a:buAutoNum type="arabicPeriod"/>
            </a:pPr>
            <a:r>
              <a:rPr lang="en-US" b="0" dirty="0" smtClean="0"/>
              <a:t>Rejecting </a:t>
            </a:r>
            <a:r>
              <a:rPr lang="en-US" b="0" dirty="0"/>
              <a:t>a job candidate because of concerns </a:t>
            </a:r>
            <a:r>
              <a:rPr lang="en-US" b="0" dirty="0" smtClean="0"/>
              <a:t>about the </a:t>
            </a:r>
            <a:r>
              <a:rPr lang="en-US" b="0" dirty="0"/>
              <a:t>person’s </a:t>
            </a:r>
            <a:r>
              <a:rPr lang="en-US" b="0" dirty="0" smtClean="0"/>
              <a:t>health from </a:t>
            </a:r>
            <a:r>
              <a:rPr lang="en-US" b="0" dirty="0"/>
              <a:t>information on his or </a:t>
            </a:r>
            <a:r>
              <a:rPr lang="en-US" b="0" dirty="0" smtClean="0"/>
              <a:t>her Facebook </a:t>
            </a:r>
            <a:r>
              <a:rPr lang="en-US" b="0" dirty="0"/>
              <a:t>page is an example of what?</a:t>
            </a:r>
          </a:p>
          <a:p>
            <a:pPr marL="457200" indent="-457200">
              <a:buClr>
                <a:srgbClr val="5A8B25"/>
              </a:buClr>
              <a:buFont typeface="+mj-lt"/>
              <a:buAutoNum type="arabicPeriod"/>
            </a:pPr>
            <a:r>
              <a:rPr lang="en-US" b="0" dirty="0" smtClean="0"/>
              <a:t>Age</a:t>
            </a:r>
            <a:r>
              <a:rPr lang="en-US" b="0" dirty="0"/>
              <a:t>, disability, gender, religion, and race are examples </a:t>
            </a:r>
            <a:r>
              <a:rPr lang="en-US" b="0" dirty="0" smtClean="0"/>
              <a:t>of what</a:t>
            </a:r>
            <a:r>
              <a:rPr lang="en-US" b="0" dirty="0"/>
              <a:t>?</a:t>
            </a:r>
          </a:p>
          <a:p>
            <a:pPr marL="457200" indent="-457200">
              <a:buClr>
                <a:srgbClr val="5A8B25"/>
              </a:buClr>
              <a:buFont typeface="+mj-lt"/>
              <a:buAutoNum type="arabicPeriod"/>
            </a:pPr>
            <a:r>
              <a:rPr lang="en-US" b="0" dirty="0" smtClean="0"/>
              <a:t>Why </a:t>
            </a:r>
            <a:r>
              <a:rPr lang="en-US" b="0" dirty="0"/>
              <a:t>are the legal concepts of discrimination </a:t>
            </a:r>
            <a:r>
              <a:rPr lang="en-US" b="0" dirty="0" smtClean="0"/>
              <a:t>and negligent hiring competing </a:t>
            </a:r>
            <a:r>
              <a:rPr lang="en-US" b="0" dirty="0"/>
              <a:t>demands on a business?</a:t>
            </a:r>
            <a:endParaRPr lang="en-US" b="0" dirty="0" smtClean="0"/>
          </a:p>
        </p:txBody>
      </p:sp>
      <p:sp>
        <p:nvSpPr>
          <p:cNvPr id="7" name="Text Placeholder 6"/>
          <p:cNvSpPr>
            <a:spLocks noGrp="1"/>
          </p:cNvSpPr>
          <p:nvPr>
            <p:ph type="body" sz="quarter" idx="13"/>
          </p:nvPr>
        </p:nvSpPr>
        <p:spPr/>
        <p:txBody>
          <a:bodyPr/>
          <a:lstStyle/>
          <a:p>
            <a:r>
              <a:rPr lang="en-US" dirty="0"/>
              <a:t>Chapter 14</a:t>
            </a:r>
          </a:p>
        </p:txBody>
      </p:sp>
    </p:spTree>
    <p:extLst>
      <p:ext uri="{BB962C8B-B14F-4D97-AF65-F5344CB8AC3E}">
        <p14:creationId xmlns:p14="http://schemas.microsoft.com/office/powerpoint/2010/main" val="1482845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urban10e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5">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turban10e_ppt_template</Template>
  <TotalTime>2264</TotalTime>
  <Words>1995</Words>
  <Application>Microsoft Office PowerPoint</Application>
  <PresentationFormat>On-screen Show (4:3)</PresentationFormat>
  <Paragraphs>290</Paragraphs>
  <Slides>32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Franklin Gothic Book</vt:lpstr>
      <vt:lpstr>Times New Roman</vt:lpstr>
      <vt:lpstr>turban10e_ppt_template</vt:lpstr>
      <vt:lpstr>Chapter 14</vt:lpstr>
      <vt:lpstr>PowerPoint Presentation</vt:lpstr>
      <vt:lpstr>Privacy Paradox, Privacy, and Civil Rights</vt:lpstr>
      <vt:lpstr>Privacy Paradox, Privacy, and Civil Rights</vt:lpstr>
      <vt:lpstr>Privacy Paradox, Privacy, and Civil Rights</vt:lpstr>
      <vt:lpstr>Privacy Paradox, Privacy, and Civil Rights</vt:lpstr>
      <vt:lpstr>Privacy Paradox, Privacy, and Civil Rights</vt:lpstr>
      <vt:lpstr>Privacy Paradox, Privacy, and Civil Rights</vt:lpstr>
      <vt:lpstr>Privacy Paradox, Privacy, and Civil Rights</vt:lpstr>
      <vt:lpstr>PowerPoint Presentation</vt:lpstr>
      <vt:lpstr>Responsible Conduct</vt:lpstr>
      <vt:lpstr>Responsible Conduct</vt:lpstr>
      <vt:lpstr>Responsible Conduct</vt:lpstr>
      <vt:lpstr>Responsible Conduct</vt:lpstr>
      <vt:lpstr>Responsible Conduct</vt:lpstr>
      <vt:lpstr>Responsible Conduct</vt:lpstr>
      <vt:lpstr>Responsible Conduct</vt:lpstr>
      <vt:lpstr>Responsible Conduct</vt:lpstr>
      <vt:lpstr>Responsible Conduct</vt:lpstr>
      <vt:lpstr>PowerPoint Presentation</vt:lpstr>
      <vt:lpstr>Technology Addictions and the Emerging Trend of Focus Management</vt:lpstr>
      <vt:lpstr>Technology Addictions and the Emerging Trend of Focus Management</vt:lpstr>
      <vt:lpstr>Technology Addictions and the Emerging Trend of Focus Management</vt:lpstr>
      <vt:lpstr>Technology Addictions and the Emerging Trend of Focus Management</vt:lpstr>
      <vt:lpstr>PowerPoint Presentation</vt:lpstr>
      <vt:lpstr>Six Technology Trends Transforming Business</vt:lpstr>
      <vt:lpstr>Six Technology Trends Transforming Business</vt:lpstr>
      <vt:lpstr>Six Technology Trends Transforming Business</vt:lpstr>
      <vt:lpstr>Six Technology Trends Transforming Business</vt:lpstr>
      <vt:lpstr>Six Technology Trends Transforming Business</vt:lpstr>
      <vt:lpstr>Six Technology Trends Transforming Business</vt:lpstr>
      <vt:lpstr>Six Technology Trends Transforming Business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Professor Sedlack</dc:creator>
  <cp:lastModifiedBy>Hp</cp:lastModifiedBy>
  <cp:revision>254</cp:revision>
  <dcterms:created xsi:type="dcterms:W3CDTF">2014-10-01T13:59:16Z</dcterms:created>
  <dcterms:modified xsi:type="dcterms:W3CDTF">2018-10-05T06:42:42Z</dcterms:modified>
</cp:coreProperties>
</file>