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6"/>
  </p:sldMasterIdLst>
  <p:notesMasterIdLst>
    <p:notesMasterId r:id="rId23"/>
  </p:notesMasterIdLst>
  <p:sldIdLst>
    <p:sldId id="256" r:id="rId7"/>
    <p:sldId id="368" r:id="rId8"/>
    <p:sldId id="369" r:id="rId9"/>
    <p:sldId id="374" r:id="rId10"/>
    <p:sldId id="375" r:id="rId11"/>
    <p:sldId id="358" r:id="rId12"/>
    <p:sldId id="352" r:id="rId13"/>
    <p:sldId id="359" r:id="rId14"/>
    <p:sldId id="372" r:id="rId15"/>
    <p:sldId id="370" r:id="rId16"/>
    <p:sldId id="371" r:id="rId17"/>
    <p:sldId id="360" r:id="rId18"/>
    <p:sldId id="366" r:id="rId19"/>
    <p:sldId id="376" r:id="rId20"/>
    <p:sldId id="367" r:id="rId21"/>
    <p:sldId id="364"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0"/>
    <p:restoredTop sz="94599"/>
  </p:normalViewPr>
  <p:slideViewPr>
    <p:cSldViewPr>
      <p:cViewPr varScale="1">
        <p:scale>
          <a:sx n="83" d="100"/>
          <a:sy n="83" d="100"/>
        </p:scale>
        <p:origin x="-142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64137B3-EC28-46D6-B3C2-D45D95978E74}" type="datetimeFigureOut">
              <a:rPr lang="en-IN"/>
              <a:pPr>
                <a:defRPr/>
              </a:pPr>
              <a:t>14-11-2018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9038D8C-D5A6-4A81-B76E-68C27606C767}" type="slidenum">
              <a:rPr lang="en-IN" altLang="en-US"/>
              <a:pPr>
                <a:defRPr/>
              </a:pPr>
              <a:t>‹#›</a:t>
            </a:fld>
            <a:endParaRPr lang="en-IN" altLang="en-US"/>
          </a:p>
        </p:txBody>
      </p:sp>
    </p:spTree>
    <p:extLst>
      <p:ext uri="{BB962C8B-B14F-4D97-AF65-F5344CB8AC3E}">
        <p14:creationId xmlns:p14="http://schemas.microsoft.com/office/powerpoint/2010/main" xmlns="" val="26468731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613BE4-AB29-4786-89CD-B81C1DBBBD7C}" type="slidenum">
              <a:rPr lang="en-IN" altLang="en-US"/>
              <a:pPr>
                <a:spcBef>
                  <a:spcPct val="0"/>
                </a:spcBef>
              </a:pPr>
              <a:t>1</a:t>
            </a:fld>
            <a:endParaRPr lang="en-IN" altLang="en-US"/>
          </a:p>
        </p:txBody>
      </p:sp>
    </p:spTree>
    <p:extLst>
      <p:ext uri="{BB962C8B-B14F-4D97-AF65-F5344CB8AC3E}">
        <p14:creationId xmlns:p14="http://schemas.microsoft.com/office/powerpoint/2010/main" xmlns="" val="448731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444FA04C-D7CF-4861-95F0-3F5ACF508755}" type="datetimeFigureOut">
              <a:rPr lang="en-US" smtClean="0"/>
              <a:pPr/>
              <a:t>11/14/2018</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pPr>
              <a:defRPr/>
            </a:pPr>
            <a:r>
              <a:rPr lang="en-IN"/>
              <a:t>DC Powered Smart-city</a:t>
            </a:r>
            <a:endParaRPr lang="en-IN" dirty="0"/>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DF20913C-D3CB-439D-B471-064BE8B4CD40}" type="slidenum">
              <a:rPr lang="en-IN" altLang="en-US" smtClean="0"/>
              <a:pPr>
                <a:defRPr/>
              </a:pPr>
              <a:t>‹#›</a:t>
            </a:fld>
            <a:endParaRPr lang="en-IN" altLang="en-US"/>
          </a:p>
        </p:txBody>
      </p:sp>
    </p:spTree>
    <p:extLst>
      <p:ext uri="{BB962C8B-B14F-4D97-AF65-F5344CB8AC3E}">
        <p14:creationId xmlns:p14="http://schemas.microsoft.com/office/powerpoint/2010/main" xmlns="" val="382963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1F38EA-B09F-4C97-9264-D1353869D1EA}" type="datetimeFigureOut">
              <a:rPr lang="en-US" smtClean="0"/>
              <a:pPr/>
              <a:t>11/14/2018</a:t>
            </a:fld>
            <a:endParaRPr lang="en-US" dirty="0"/>
          </a:p>
        </p:txBody>
      </p:sp>
      <p:sp>
        <p:nvSpPr>
          <p:cNvPr id="6" name="Footer Placeholder 5"/>
          <p:cNvSpPr>
            <a:spLocks noGrp="1"/>
          </p:cNvSpPr>
          <p:nvPr>
            <p:ph type="ftr" sz="quarter" idx="11"/>
          </p:nvPr>
        </p:nvSpPr>
        <p:spPr/>
        <p:txBody>
          <a:bodyPr/>
          <a:lstStyle/>
          <a:p>
            <a:pPr>
              <a:defRPr/>
            </a:pPr>
            <a:r>
              <a:rPr lang="en-IN"/>
              <a:t>DC Powered Smart-city</a:t>
            </a:r>
          </a:p>
        </p:txBody>
      </p:sp>
      <p:sp>
        <p:nvSpPr>
          <p:cNvPr id="7" name="Slide Number Placeholder 6"/>
          <p:cNvSpPr>
            <a:spLocks noGrp="1"/>
          </p:cNvSpPr>
          <p:nvPr>
            <p:ph type="sldNum" sz="quarter" idx="12"/>
          </p:nvPr>
        </p:nvSpPr>
        <p:spPr/>
        <p:txBody>
          <a:bodyPr/>
          <a:lstStyle/>
          <a:p>
            <a:pPr>
              <a:defRPr/>
            </a:pPr>
            <a:fld id="{207B2771-AA44-4291-A879-4B737987F82A}" type="slidenum">
              <a:rPr lang="en-IN" altLang="en-US" smtClean="0"/>
              <a:pPr>
                <a:defRPr/>
              </a:pPr>
              <a:t>‹#›</a:t>
            </a:fld>
            <a:endParaRPr lang="en-IN" altLang="en-US"/>
          </a:p>
        </p:txBody>
      </p:sp>
    </p:spTree>
    <p:extLst>
      <p:ext uri="{BB962C8B-B14F-4D97-AF65-F5344CB8AC3E}">
        <p14:creationId xmlns:p14="http://schemas.microsoft.com/office/powerpoint/2010/main" xmlns="" val="88561164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51F38EA-B09F-4C97-9264-D1353869D1EA}" type="datetimeFigureOut">
              <a:rPr lang="en-US" smtClean="0"/>
              <a:pPr/>
              <a:t>11/14/2018</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pPr>
              <a:defRPr/>
            </a:pPr>
            <a:r>
              <a:rPr lang="en-IN"/>
              <a:t>DC Powered Smart-city</a:t>
            </a:r>
          </a:p>
        </p:txBody>
      </p:sp>
      <p:sp>
        <p:nvSpPr>
          <p:cNvPr id="7" name="Slide Number Placeholder 6"/>
          <p:cNvSpPr>
            <a:spLocks noGrp="1"/>
          </p:cNvSpPr>
          <p:nvPr>
            <p:ph type="sldNum" sz="quarter" idx="12"/>
          </p:nvPr>
        </p:nvSpPr>
        <p:spPr>
          <a:xfrm>
            <a:off x="7882466" y="381001"/>
            <a:ext cx="667174" cy="365125"/>
          </a:xfrm>
        </p:spPr>
        <p:txBody>
          <a:bodyPr/>
          <a:lstStyle/>
          <a:p>
            <a:pPr>
              <a:defRPr/>
            </a:pPr>
            <a:fld id="{207B2771-AA44-4291-A879-4B737987F82A}" type="slidenum">
              <a:rPr lang="en-IN" altLang="en-US" smtClean="0"/>
              <a:pPr>
                <a:defRPr/>
              </a:pPr>
              <a:t>‹#›</a:t>
            </a:fld>
            <a:endParaRPr lang="en-IN" altLang="en-US"/>
          </a:p>
        </p:txBody>
      </p:sp>
    </p:spTree>
    <p:extLst>
      <p:ext uri="{BB962C8B-B14F-4D97-AF65-F5344CB8AC3E}">
        <p14:creationId xmlns:p14="http://schemas.microsoft.com/office/powerpoint/2010/main" xmlns="" val="357334938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51F38EA-B09F-4C97-9264-D1353869D1EA}" type="datetimeFigureOut">
              <a:rPr lang="en-US" smtClean="0"/>
              <a:pPr/>
              <a:t>11/14/2018</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pPr>
              <a:defRPr/>
            </a:pPr>
            <a:r>
              <a:rPr lang="en-IN"/>
              <a:t>DC Powered Smart-city</a:t>
            </a:r>
          </a:p>
        </p:txBody>
      </p:sp>
      <p:sp>
        <p:nvSpPr>
          <p:cNvPr id="7" name="Slide Number Placeholder 6"/>
          <p:cNvSpPr>
            <a:spLocks noGrp="1"/>
          </p:cNvSpPr>
          <p:nvPr>
            <p:ph type="sldNum" sz="quarter" idx="12"/>
          </p:nvPr>
        </p:nvSpPr>
        <p:spPr>
          <a:xfrm>
            <a:off x="7882466" y="381001"/>
            <a:ext cx="667174" cy="365125"/>
          </a:xfrm>
        </p:spPr>
        <p:txBody>
          <a:bodyPr/>
          <a:lstStyle/>
          <a:p>
            <a:pPr>
              <a:defRPr/>
            </a:pPr>
            <a:fld id="{207B2771-AA44-4291-A879-4B737987F82A}" type="slidenum">
              <a:rPr lang="en-IN" altLang="en-US" smtClean="0"/>
              <a:pPr>
                <a:defRPr/>
              </a:pPr>
              <a:t>‹#›</a:t>
            </a:fld>
            <a:endParaRPr lang="en-IN"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12140817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51F38EA-B09F-4C97-9264-D1353869D1EA}" type="datetimeFigureOut">
              <a:rPr lang="en-US" smtClean="0"/>
              <a:pPr/>
              <a:t>11/14/2018</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pPr>
              <a:defRPr/>
            </a:pPr>
            <a:r>
              <a:rPr lang="en-IN"/>
              <a:t>DC Powered Smart-city</a:t>
            </a:r>
          </a:p>
        </p:txBody>
      </p:sp>
      <p:sp>
        <p:nvSpPr>
          <p:cNvPr id="7" name="Slide Number Placeholder 6"/>
          <p:cNvSpPr>
            <a:spLocks noGrp="1"/>
          </p:cNvSpPr>
          <p:nvPr>
            <p:ph type="sldNum" sz="quarter" idx="12"/>
          </p:nvPr>
        </p:nvSpPr>
        <p:spPr>
          <a:xfrm>
            <a:off x="7882466" y="381001"/>
            <a:ext cx="667174" cy="365125"/>
          </a:xfrm>
        </p:spPr>
        <p:txBody>
          <a:bodyPr/>
          <a:lstStyle/>
          <a:p>
            <a:pPr>
              <a:defRPr/>
            </a:pPr>
            <a:fld id="{207B2771-AA44-4291-A879-4B737987F82A}" type="slidenum">
              <a:rPr lang="en-IN" altLang="en-US" smtClean="0"/>
              <a:pPr>
                <a:defRPr/>
              </a:pPr>
              <a:t>‹#›</a:t>
            </a:fld>
            <a:endParaRPr lang="en-IN" altLang="en-US"/>
          </a:p>
        </p:txBody>
      </p:sp>
    </p:spTree>
    <p:extLst>
      <p:ext uri="{BB962C8B-B14F-4D97-AF65-F5344CB8AC3E}">
        <p14:creationId xmlns:p14="http://schemas.microsoft.com/office/powerpoint/2010/main" xmlns="" val="216890021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1F38EA-B09F-4C97-9264-D1353869D1EA}" type="datetimeFigureOut">
              <a:rPr lang="en-US" smtClean="0"/>
              <a:pPr/>
              <a:t>11/14/2018</a:t>
            </a:fld>
            <a:endParaRPr lang="en-US" dirty="0"/>
          </a:p>
        </p:txBody>
      </p:sp>
      <p:sp>
        <p:nvSpPr>
          <p:cNvPr id="4" name="Footer Placeholder 3"/>
          <p:cNvSpPr>
            <a:spLocks noGrp="1"/>
          </p:cNvSpPr>
          <p:nvPr>
            <p:ph type="ftr" sz="quarter" idx="11"/>
          </p:nvPr>
        </p:nvSpPr>
        <p:spPr/>
        <p:txBody>
          <a:bodyPr/>
          <a:lstStyle/>
          <a:p>
            <a:pPr>
              <a:defRPr/>
            </a:pPr>
            <a:r>
              <a:rPr lang="en-IN"/>
              <a:t>DC Powered Smart-city</a:t>
            </a:r>
          </a:p>
        </p:txBody>
      </p:sp>
      <p:sp>
        <p:nvSpPr>
          <p:cNvPr id="5" name="Slide Number Placeholder 4"/>
          <p:cNvSpPr>
            <a:spLocks noGrp="1"/>
          </p:cNvSpPr>
          <p:nvPr>
            <p:ph type="sldNum" sz="quarter" idx="12"/>
          </p:nvPr>
        </p:nvSpPr>
        <p:spPr/>
        <p:txBody>
          <a:bodyPr/>
          <a:lstStyle/>
          <a:p>
            <a:pPr>
              <a:defRPr/>
            </a:pPr>
            <a:fld id="{207B2771-AA44-4291-A879-4B737987F82A}" type="slidenum">
              <a:rPr lang="en-IN" altLang="en-US" smtClean="0"/>
              <a:pPr>
                <a:defRPr/>
              </a:pPr>
              <a:t>‹#›</a:t>
            </a:fld>
            <a:endParaRPr lang="en-IN" altLang="en-US"/>
          </a:p>
        </p:txBody>
      </p:sp>
    </p:spTree>
    <p:extLst>
      <p:ext uri="{BB962C8B-B14F-4D97-AF65-F5344CB8AC3E}">
        <p14:creationId xmlns:p14="http://schemas.microsoft.com/office/powerpoint/2010/main" xmlns="" val="369623500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51F38EA-B09F-4C97-9264-D1353869D1EA}" type="datetimeFigureOut">
              <a:rPr lang="en-US" smtClean="0"/>
              <a:pPr/>
              <a:t>11/14/2018</a:t>
            </a:fld>
            <a:endParaRPr lang="en-US" dirty="0"/>
          </a:p>
        </p:txBody>
      </p:sp>
      <p:sp>
        <p:nvSpPr>
          <p:cNvPr id="4" name="Footer Placeholder 3"/>
          <p:cNvSpPr>
            <a:spLocks noGrp="1"/>
          </p:cNvSpPr>
          <p:nvPr>
            <p:ph type="ftr" sz="quarter" idx="11"/>
          </p:nvPr>
        </p:nvSpPr>
        <p:spPr/>
        <p:txBody>
          <a:bodyPr/>
          <a:lstStyle/>
          <a:p>
            <a:pPr>
              <a:defRPr/>
            </a:pPr>
            <a:r>
              <a:rPr lang="en-IN"/>
              <a:t>DC Powered Smart-city</a:t>
            </a:r>
          </a:p>
        </p:txBody>
      </p:sp>
      <p:sp>
        <p:nvSpPr>
          <p:cNvPr id="5" name="Slide Number Placeholder 4"/>
          <p:cNvSpPr>
            <a:spLocks noGrp="1"/>
          </p:cNvSpPr>
          <p:nvPr>
            <p:ph type="sldNum" sz="quarter" idx="12"/>
          </p:nvPr>
        </p:nvSpPr>
        <p:spPr/>
        <p:txBody>
          <a:bodyPr/>
          <a:lstStyle/>
          <a:p>
            <a:pPr>
              <a:defRPr/>
            </a:pPr>
            <a:fld id="{207B2771-AA44-4291-A879-4B737987F82A}" type="slidenum">
              <a:rPr lang="en-IN" altLang="en-US" smtClean="0"/>
              <a:pPr>
                <a:defRPr/>
              </a:pPr>
              <a:t>‹#›</a:t>
            </a:fld>
            <a:endParaRPr lang="en-IN" altLang="en-US"/>
          </a:p>
        </p:txBody>
      </p:sp>
    </p:spTree>
    <p:extLst>
      <p:ext uri="{BB962C8B-B14F-4D97-AF65-F5344CB8AC3E}">
        <p14:creationId xmlns:p14="http://schemas.microsoft.com/office/powerpoint/2010/main" xmlns="" val="270749752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IN"/>
          </a:p>
        </p:txBody>
      </p:sp>
      <p:sp>
        <p:nvSpPr>
          <p:cNvPr id="5" name="Footer Placeholder 4"/>
          <p:cNvSpPr>
            <a:spLocks noGrp="1"/>
          </p:cNvSpPr>
          <p:nvPr>
            <p:ph type="ftr" sz="quarter" idx="11"/>
          </p:nvPr>
        </p:nvSpPr>
        <p:spPr/>
        <p:txBody>
          <a:bodyPr/>
          <a:lstStyle/>
          <a:p>
            <a:pPr>
              <a:defRPr/>
            </a:pPr>
            <a:r>
              <a:rPr lang="en-IN"/>
              <a:t>DC Powered Smart-city</a:t>
            </a:r>
          </a:p>
        </p:txBody>
      </p:sp>
      <p:sp>
        <p:nvSpPr>
          <p:cNvPr id="6" name="Slide Number Placeholder 5"/>
          <p:cNvSpPr>
            <a:spLocks noGrp="1"/>
          </p:cNvSpPr>
          <p:nvPr>
            <p:ph type="sldNum" sz="quarter" idx="12"/>
          </p:nvPr>
        </p:nvSpPr>
        <p:spPr/>
        <p:txBody>
          <a:bodyPr/>
          <a:lstStyle/>
          <a:p>
            <a:pPr>
              <a:defRPr/>
            </a:pPr>
            <a:fld id="{F33549CD-26E8-4B01-BA60-CE4676BF5DB2}" type="slidenum">
              <a:rPr lang="en-IN" altLang="en-US" smtClean="0"/>
              <a:pPr>
                <a:defRPr/>
              </a:pPr>
              <a:t>‹#›</a:t>
            </a:fld>
            <a:endParaRPr lang="en-IN" altLang="en-US"/>
          </a:p>
        </p:txBody>
      </p:sp>
    </p:spTree>
    <p:extLst>
      <p:ext uri="{BB962C8B-B14F-4D97-AF65-F5344CB8AC3E}">
        <p14:creationId xmlns:p14="http://schemas.microsoft.com/office/powerpoint/2010/main" xmlns="" val="1598299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IN"/>
          </a:p>
        </p:txBody>
      </p:sp>
      <p:sp>
        <p:nvSpPr>
          <p:cNvPr id="5" name="Footer Placeholder 4"/>
          <p:cNvSpPr>
            <a:spLocks noGrp="1"/>
          </p:cNvSpPr>
          <p:nvPr>
            <p:ph type="ftr" sz="quarter" idx="11"/>
          </p:nvPr>
        </p:nvSpPr>
        <p:spPr>
          <a:xfrm>
            <a:off x="594360" y="381001"/>
            <a:ext cx="4830656" cy="365125"/>
          </a:xfrm>
        </p:spPr>
        <p:txBody>
          <a:bodyPr/>
          <a:lstStyle/>
          <a:p>
            <a:pPr>
              <a:defRPr/>
            </a:pPr>
            <a:r>
              <a:rPr lang="en-IN"/>
              <a:t>DC Powered Smart-city</a:t>
            </a:r>
          </a:p>
        </p:txBody>
      </p:sp>
      <p:sp>
        <p:nvSpPr>
          <p:cNvPr id="6" name="Slide Number Placeholder 5"/>
          <p:cNvSpPr>
            <a:spLocks noGrp="1"/>
          </p:cNvSpPr>
          <p:nvPr>
            <p:ph type="sldNum" sz="quarter" idx="12"/>
          </p:nvPr>
        </p:nvSpPr>
        <p:spPr>
          <a:xfrm>
            <a:off x="7882466" y="381001"/>
            <a:ext cx="667174" cy="365125"/>
          </a:xfrm>
        </p:spPr>
        <p:txBody>
          <a:bodyPr/>
          <a:lstStyle/>
          <a:p>
            <a:pPr>
              <a:defRPr/>
            </a:pPr>
            <a:fld id="{4A4BC52B-4736-4824-985D-7ABD35D1515F}" type="slidenum">
              <a:rPr lang="en-IN" altLang="en-US" smtClean="0"/>
              <a:pPr>
                <a:defRPr/>
              </a:pPr>
              <a:t>‹#›</a:t>
            </a:fld>
            <a:endParaRPr lang="en-IN" altLang="en-US"/>
          </a:p>
        </p:txBody>
      </p:sp>
    </p:spTree>
    <p:extLst>
      <p:ext uri="{BB962C8B-B14F-4D97-AF65-F5344CB8AC3E}">
        <p14:creationId xmlns:p14="http://schemas.microsoft.com/office/powerpoint/2010/main" xmlns="" val="1727430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IN"/>
          </a:p>
        </p:txBody>
      </p:sp>
      <p:sp>
        <p:nvSpPr>
          <p:cNvPr id="5" name="Footer Placeholder 4"/>
          <p:cNvSpPr>
            <a:spLocks noGrp="1"/>
          </p:cNvSpPr>
          <p:nvPr>
            <p:ph type="ftr" sz="quarter" idx="11"/>
          </p:nvPr>
        </p:nvSpPr>
        <p:spPr/>
        <p:txBody>
          <a:bodyPr/>
          <a:lstStyle/>
          <a:p>
            <a:pPr>
              <a:defRPr/>
            </a:pPr>
            <a:r>
              <a:rPr lang="en-IN"/>
              <a:t>DC Powered Smart-city</a:t>
            </a:r>
          </a:p>
        </p:txBody>
      </p:sp>
      <p:sp>
        <p:nvSpPr>
          <p:cNvPr id="6" name="Slide Number Placeholder 5"/>
          <p:cNvSpPr>
            <a:spLocks noGrp="1"/>
          </p:cNvSpPr>
          <p:nvPr>
            <p:ph type="sldNum" sz="quarter" idx="12"/>
          </p:nvPr>
        </p:nvSpPr>
        <p:spPr/>
        <p:txBody>
          <a:bodyPr/>
          <a:lstStyle/>
          <a:p>
            <a:pPr>
              <a:defRPr/>
            </a:pPr>
            <a:fld id="{6ABF2F5B-E517-404D-AE70-6CE6E5FF5921}" type="slidenum">
              <a:rPr lang="en-IN" altLang="en-US" smtClean="0"/>
              <a:pPr>
                <a:defRPr/>
              </a:pPr>
              <a:t>‹#›</a:t>
            </a:fld>
            <a:endParaRPr lang="en-IN" altLang="en-US"/>
          </a:p>
        </p:txBody>
      </p:sp>
    </p:spTree>
    <p:extLst>
      <p:ext uri="{BB962C8B-B14F-4D97-AF65-F5344CB8AC3E}">
        <p14:creationId xmlns:p14="http://schemas.microsoft.com/office/powerpoint/2010/main" xmlns="" val="314416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823D4350-0632-4F67-B357-AFC21C62564D}" type="datetimeFigureOut">
              <a:rPr lang="en-US" smtClean="0"/>
              <a:pPr/>
              <a:t>11/14/2018</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xmlns="" val="239644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pPr/>
              <a:t>11/14/2018</a:t>
            </a:fld>
            <a:endParaRPr lang="en-US"/>
          </a:p>
        </p:txBody>
      </p:sp>
      <p:sp>
        <p:nvSpPr>
          <p:cNvPr id="6" name="Footer Placeholder 5"/>
          <p:cNvSpPr>
            <a:spLocks noGrp="1"/>
          </p:cNvSpPr>
          <p:nvPr>
            <p:ph type="ftr" sz="quarter" idx="11"/>
          </p:nvPr>
        </p:nvSpPr>
        <p:spPr/>
        <p:txBody>
          <a:bodyPr/>
          <a:lstStyle/>
          <a:p>
            <a:pPr>
              <a:defRPr/>
            </a:pPr>
            <a:r>
              <a:rPr lang="en-IN"/>
              <a:t>DC Powered Smart-city</a:t>
            </a:r>
          </a:p>
        </p:txBody>
      </p:sp>
      <p:sp>
        <p:nvSpPr>
          <p:cNvPr id="7" name="Slide Number Placeholder 6"/>
          <p:cNvSpPr>
            <a:spLocks noGrp="1"/>
          </p:cNvSpPr>
          <p:nvPr>
            <p:ph type="sldNum" sz="quarter" idx="12"/>
          </p:nvPr>
        </p:nvSpPr>
        <p:spPr/>
        <p:txBody>
          <a:bodyPr/>
          <a:lstStyle/>
          <a:p>
            <a:pPr>
              <a:defRPr/>
            </a:pPr>
            <a:fld id="{57673A59-13EB-4393-839A-6AACC209AB36}" type="slidenum">
              <a:rPr lang="en-IN" altLang="en-US" smtClean="0"/>
              <a:pPr>
                <a:defRPr/>
              </a:pPr>
              <a:t>‹#›</a:t>
            </a:fld>
            <a:endParaRPr lang="en-IN" altLang="en-US"/>
          </a:p>
        </p:txBody>
      </p:sp>
    </p:spTree>
    <p:extLst>
      <p:ext uri="{BB962C8B-B14F-4D97-AF65-F5344CB8AC3E}">
        <p14:creationId xmlns:p14="http://schemas.microsoft.com/office/powerpoint/2010/main" xmlns="" val="12335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pPr/>
              <a:t>11/14/2018</a:t>
            </a:fld>
            <a:endParaRPr lang="en-US"/>
          </a:p>
        </p:txBody>
      </p:sp>
      <p:sp>
        <p:nvSpPr>
          <p:cNvPr id="8" name="Footer Placeholder 7"/>
          <p:cNvSpPr>
            <a:spLocks noGrp="1"/>
          </p:cNvSpPr>
          <p:nvPr>
            <p:ph type="ftr" sz="quarter" idx="11"/>
          </p:nvPr>
        </p:nvSpPr>
        <p:spPr/>
        <p:txBody>
          <a:bodyPr/>
          <a:lstStyle/>
          <a:p>
            <a:pPr>
              <a:defRPr/>
            </a:pPr>
            <a:r>
              <a:rPr lang="en-IN"/>
              <a:t>DC Powered Smart-city</a:t>
            </a:r>
          </a:p>
        </p:txBody>
      </p:sp>
      <p:sp>
        <p:nvSpPr>
          <p:cNvPr id="9" name="Slide Number Placeholder 8"/>
          <p:cNvSpPr>
            <a:spLocks noGrp="1"/>
          </p:cNvSpPr>
          <p:nvPr>
            <p:ph type="sldNum" sz="quarter" idx="12"/>
          </p:nvPr>
        </p:nvSpPr>
        <p:spPr/>
        <p:txBody>
          <a:bodyPr/>
          <a:lstStyle/>
          <a:p>
            <a:pPr>
              <a:defRPr/>
            </a:pPr>
            <a:fld id="{BBDEAC36-61C6-491F-9667-8C97B5A12AD9}" type="slidenum">
              <a:rPr lang="en-IN" altLang="en-US" smtClean="0"/>
              <a:pPr>
                <a:defRPr/>
              </a:pPr>
              <a:t>‹#›</a:t>
            </a:fld>
            <a:endParaRPr lang="en-IN" altLang="en-US"/>
          </a:p>
        </p:txBody>
      </p:sp>
    </p:spTree>
    <p:extLst>
      <p:ext uri="{BB962C8B-B14F-4D97-AF65-F5344CB8AC3E}">
        <p14:creationId xmlns:p14="http://schemas.microsoft.com/office/powerpoint/2010/main" xmlns="" val="191739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pPr/>
              <a:t>11/14/2018</a:t>
            </a:fld>
            <a:endParaRPr lang="en-US" dirty="0"/>
          </a:p>
        </p:txBody>
      </p:sp>
      <p:sp>
        <p:nvSpPr>
          <p:cNvPr id="4" name="Footer Placeholder 3"/>
          <p:cNvSpPr>
            <a:spLocks noGrp="1"/>
          </p:cNvSpPr>
          <p:nvPr>
            <p:ph type="ftr" sz="quarter" idx="11"/>
          </p:nvPr>
        </p:nvSpPr>
        <p:spPr/>
        <p:txBody>
          <a:bodyPr/>
          <a:lstStyle/>
          <a:p>
            <a:pPr>
              <a:defRPr/>
            </a:pPr>
            <a:r>
              <a:rPr lang="en-IN"/>
              <a:t>DC Powered Smart-city</a:t>
            </a:r>
          </a:p>
        </p:txBody>
      </p:sp>
      <p:sp>
        <p:nvSpPr>
          <p:cNvPr id="5" name="Slide Number Placeholder 4"/>
          <p:cNvSpPr>
            <a:spLocks noGrp="1"/>
          </p:cNvSpPr>
          <p:nvPr>
            <p:ph type="sldNum" sz="quarter" idx="12"/>
          </p:nvPr>
        </p:nvSpPr>
        <p:spPr/>
        <p:txBody>
          <a:bodyPr/>
          <a:lstStyle/>
          <a:p>
            <a:pPr>
              <a:defRPr/>
            </a:pPr>
            <a:fld id="{1088ADA1-B45B-4327-8055-402E29DFAEA1}" type="slidenum">
              <a:rPr lang="en-IN" altLang="en-US" smtClean="0"/>
              <a:pPr>
                <a:defRPr/>
              </a:pPr>
              <a:t>‹#›</a:t>
            </a:fld>
            <a:endParaRPr lang="en-IN" altLang="en-US"/>
          </a:p>
        </p:txBody>
      </p:sp>
    </p:spTree>
    <p:extLst>
      <p:ext uri="{BB962C8B-B14F-4D97-AF65-F5344CB8AC3E}">
        <p14:creationId xmlns:p14="http://schemas.microsoft.com/office/powerpoint/2010/main" xmlns="" val="488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pPr/>
              <a:t>11/14/2018</a:t>
            </a:fld>
            <a:endParaRPr lang="en-US"/>
          </a:p>
        </p:txBody>
      </p:sp>
      <p:sp>
        <p:nvSpPr>
          <p:cNvPr id="3" name="Footer Placeholder 2"/>
          <p:cNvSpPr>
            <a:spLocks noGrp="1"/>
          </p:cNvSpPr>
          <p:nvPr>
            <p:ph type="ftr" sz="quarter" idx="11"/>
          </p:nvPr>
        </p:nvSpPr>
        <p:spPr/>
        <p:txBody>
          <a:bodyPr/>
          <a:lstStyle/>
          <a:p>
            <a:pPr>
              <a:defRPr/>
            </a:pPr>
            <a:r>
              <a:rPr lang="en-IN"/>
              <a:t>DC Powered Smart-city</a:t>
            </a:r>
          </a:p>
        </p:txBody>
      </p:sp>
      <p:sp>
        <p:nvSpPr>
          <p:cNvPr id="4" name="Slide Number Placeholder 3"/>
          <p:cNvSpPr>
            <a:spLocks noGrp="1"/>
          </p:cNvSpPr>
          <p:nvPr>
            <p:ph type="sldNum" sz="quarter" idx="12"/>
          </p:nvPr>
        </p:nvSpPr>
        <p:spPr/>
        <p:txBody>
          <a:bodyPr/>
          <a:lstStyle/>
          <a:p>
            <a:pPr>
              <a:defRPr/>
            </a:pPr>
            <a:fld id="{2D52E682-8379-48E1-AD24-6C75671E376E}" type="slidenum">
              <a:rPr lang="en-IN" altLang="en-US" smtClean="0"/>
              <a:pPr>
                <a:defRPr/>
              </a:pPr>
              <a:t>‹#›</a:t>
            </a:fld>
            <a:endParaRPr lang="en-IN" altLang="en-US"/>
          </a:p>
        </p:txBody>
      </p:sp>
    </p:spTree>
    <p:extLst>
      <p:ext uri="{BB962C8B-B14F-4D97-AF65-F5344CB8AC3E}">
        <p14:creationId xmlns:p14="http://schemas.microsoft.com/office/powerpoint/2010/main" xmlns="" val="240176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IN"/>
          </a:p>
        </p:txBody>
      </p:sp>
      <p:sp>
        <p:nvSpPr>
          <p:cNvPr id="6" name="Footer Placeholder 5"/>
          <p:cNvSpPr>
            <a:spLocks noGrp="1"/>
          </p:cNvSpPr>
          <p:nvPr>
            <p:ph type="ftr" sz="quarter" idx="11"/>
          </p:nvPr>
        </p:nvSpPr>
        <p:spPr/>
        <p:txBody>
          <a:bodyPr/>
          <a:lstStyle/>
          <a:p>
            <a:pPr>
              <a:defRPr/>
            </a:pPr>
            <a:r>
              <a:rPr lang="en-IN"/>
              <a:t>DC Powered Smart-city</a:t>
            </a:r>
          </a:p>
        </p:txBody>
      </p:sp>
      <p:sp>
        <p:nvSpPr>
          <p:cNvPr id="7" name="Slide Number Placeholder 6"/>
          <p:cNvSpPr>
            <a:spLocks noGrp="1"/>
          </p:cNvSpPr>
          <p:nvPr>
            <p:ph type="sldNum" sz="quarter" idx="12"/>
          </p:nvPr>
        </p:nvSpPr>
        <p:spPr/>
        <p:txBody>
          <a:bodyPr/>
          <a:lstStyle/>
          <a:p>
            <a:pPr>
              <a:defRPr/>
            </a:pPr>
            <a:fld id="{ED0919AA-46C6-4018-A669-49DCE78DB585}" type="slidenum">
              <a:rPr lang="en-IN" altLang="en-US" smtClean="0"/>
              <a:pPr>
                <a:defRPr/>
              </a:pPr>
              <a:t>‹#›</a:t>
            </a:fld>
            <a:endParaRPr lang="en-IN" altLang="en-US"/>
          </a:p>
        </p:txBody>
      </p:sp>
    </p:spTree>
    <p:extLst>
      <p:ext uri="{BB962C8B-B14F-4D97-AF65-F5344CB8AC3E}">
        <p14:creationId xmlns:p14="http://schemas.microsoft.com/office/powerpoint/2010/main" xmlns="" val="330883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6AD58E8-7D3D-4FE5-8B4C-8B5FA4CFC64F}" type="slidenum">
              <a:rPr lang="en-IN" altLang="en-US" smtClean="0"/>
              <a:pPr>
                <a:defRPr/>
              </a:pPr>
              <a:t>‹#›</a:t>
            </a:fld>
            <a:endParaRPr lang="en-IN" altLang="en-US"/>
          </a:p>
        </p:txBody>
      </p:sp>
    </p:spTree>
    <p:extLst>
      <p:ext uri="{BB962C8B-B14F-4D97-AF65-F5344CB8AC3E}">
        <p14:creationId xmlns:p14="http://schemas.microsoft.com/office/powerpoint/2010/main" xmlns="" val="236381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1F38EA-B09F-4C97-9264-D1353869D1EA}" type="datetimeFigureOut">
              <a:rPr lang="en-US" smtClean="0"/>
              <a:pPr/>
              <a:t>11/14/2018</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r>
              <a:rPr lang="en-IN"/>
              <a:t>DC Powered Smart-city</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207B2771-AA44-4291-A879-4B737987F82A}" type="slidenum">
              <a:rPr lang="en-IN" altLang="en-US" smtClean="0"/>
              <a:pPr>
                <a:defRPr/>
              </a:pPr>
              <a:t>‹#›</a:t>
            </a:fld>
            <a:endParaRPr lang="en-IN" altLang="en-US"/>
          </a:p>
        </p:txBody>
      </p:sp>
    </p:spTree>
    <p:extLst>
      <p:ext uri="{BB962C8B-B14F-4D97-AF65-F5344CB8AC3E}">
        <p14:creationId xmlns:p14="http://schemas.microsoft.com/office/powerpoint/2010/main" xmlns="" val="4261586956"/>
      </p:ext>
    </p:extLst>
  </p:cSld>
  <p:clrMap bg1="dk1" tx1="lt1" bg2="dk2"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greenmatch.co.uk/blog/2014/08/5-advantages-and-5-disadvantages-of-solar-energ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457200"/>
            <a:ext cx="7315200" cy="5791200"/>
          </a:xfrm>
        </p:spPr>
        <p:txBody>
          <a:bodyPr>
            <a:normAutofit/>
          </a:bodyPr>
          <a:lstStyle/>
          <a:p>
            <a:pPr algn="ctr" eaLnBrk="1" hangingPunct="1"/>
            <a:r>
              <a:rPr lang="en-IN" altLang="en-US" sz="3600" b="1" dirty="0"/>
              <a:t/>
            </a:r>
            <a:br>
              <a:rPr lang="en-IN" altLang="en-US" sz="3600" b="1" dirty="0"/>
            </a:br>
            <a:r>
              <a:rPr lang="en-IN" altLang="en-US" sz="3600" b="1" dirty="0"/>
              <a:t/>
            </a:r>
            <a:br>
              <a:rPr lang="en-IN" altLang="en-US" sz="3600" b="1" dirty="0"/>
            </a:br>
            <a:r>
              <a:rPr lang="en-IN" altLang="en-US" sz="3600" b="1"/>
              <a:t/>
            </a:r>
            <a:br>
              <a:rPr lang="en-IN" altLang="en-US" sz="3600" b="1"/>
            </a:br>
            <a:r>
              <a:rPr lang="en-IN" altLang="en-US" sz="3600" b="1"/>
              <a:t>Micro-grid Smart </a:t>
            </a:r>
            <a:r>
              <a:rPr lang="en-IN" altLang="en-US" sz="3600" b="1" dirty="0"/>
              <a:t>City</a:t>
            </a:r>
            <a:br>
              <a:rPr lang="en-IN" altLang="en-US" sz="3600" b="1" dirty="0"/>
            </a:br>
            <a:r>
              <a:rPr lang="en-IN" altLang="en-US" sz="3600" b="1" dirty="0"/>
              <a:t/>
            </a:r>
            <a:br>
              <a:rPr lang="en-IN" altLang="en-US" sz="3600" b="1" dirty="0"/>
            </a:br>
            <a:r>
              <a:rPr lang="en-IN" altLang="en-US" sz="2200" b="1" dirty="0"/>
              <a:t/>
            </a:r>
            <a:br>
              <a:rPr lang="en-IN" altLang="en-US" sz="2200" b="1" dirty="0"/>
            </a:br>
            <a:r>
              <a:rPr lang="en-IN" altLang="en-US" sz="2200" b="1" dirty="0"/>
              <a:t>your name</a:t>
            </a:r>
            <a:r>
              <a:rPr lang="en-IN" altLang="en-US" sz="3600" b="1" dirty="0"/>
              <a:t/>
            </a:r>
            <a:br>
              <a:rPr lang="en-IN" altLang="en-US" sz="3600" b="1" dirty="0"/>
            </a:br>
            <a:r>
              <a:rPr lang="en-IN" altLang="en-US" sz="3600" b="1" dirty="0"/>
              <a:t/>
            </a:r>
            <a:br>
              <a:rPr lang="en-IN" altLang="en-US" sz="3600" b="1" dirty="0"/>
            </a:br>
            <a:r>
              <a:rPr lang="en-IN" altLang="en-US" sz="1000" b="1" dirty="0"/>
              <a:t/>
            </a:r>
            <a:br>
              <a:rPr lang="en-IN" altLang="en-US" sz="1000" b="1" dirty="0"/>
            </a:br>
            <a:r>
              <a:rPr lang="en-IN" altLang="en-US" sz="3600" b="1" dirty="0"/>
              <a:t/>
            </a:r>
            <a:br>
              <a:rPr lang="en-IN" altLang="en-US" sz="3600" b="1" dirty="0"/>
            </a:br>
            <a:r>
              <a:rPr lang="en-IN" altLang="en-US" sz="3600" b="1" dirty="0"/>
              <a:t/>
            </a:r>
            <a:br>
              <a:rPr lang="en-IN" altLang="en-US" sz="3600" b="1" dirty="0"/>
            </a:br>
            <a:r>
              <a:rPr lang="en-IN" altLang="en-US" sz="3600" b="1" dirty="0"/>
              <a:t/>
            </a:r>
            <a:br>
              <a:rPr lang="en-IN" altLang="en-US" sz="3600" b="1" dirty="0"/>
            </a:br>
            <a:r>
              <a:rPr lang="en-IN" altLang="en-US" sz="3600" b="1" dirty="0"/>
              <a:t> </a:t>
            </a:r>
            <a:endParaRPr lang="en-US" altLang="en-US" sz="3600" dirty="0"/>
          </a:p>
        </p:txBody>
      </p:sp>
      <p:sp>
        <p:nvSpPr>
          <p:cNvPr id="3" name="Subtitle 2"/>
          <p:cNvSpPr>
            <a:spLocks noGrp="1"/>
          </p:cNvSpPr>
          <p:nvPr>
            <p:ph type="subTitle" idx="1"/>
          </p:nvPr>
        </p:nvSpPr>
        <p:spPr>
          <a:xfrm>
            <a:off x="1219200" y="5124450"/>
            <a:ext cx="45719" cy="285750"/>
          </a:xfrm>
        </p:spPr>
        <p:txBody>
          <a:bodyPr>
            <a:normAutofit fontScale="25000" lnSpcReduction="20000"/>
          </a:bodyPr>
          <a:lstStyle/>
          <a:p>
            <a:pPr eaLnBrk="1" fontAlgn="auto" hangingPunct="1">
              <a:spcAft>
                <a:spcPts val="0"/>
              </a:spcAft>
              <a:buFont typeface="Wingdings 3"/>
              <a:buNone/>
              <a:defRPr/>
            </a:pPr>
            <a:r>
              <a:rPr lang="en-IN" dirty="0"/>
              <a:t>Au]</a:t>
            </a:r>
            <a:r>
              <a:rPr lang="en-IN" dirty="0" err="1"/>
              <a:t>hor</a:t>
            </a:r>
            <a:endParaRPr lang="en-IN" dirty="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C0A2A-FEC6-7648-8226-30E47AB0E903}"/>
              </a:ext>
            </a:extLst>
          </p:cNvPr>
          <p:cNvSpPr>
            <a:spLocks noGrp="1"/>
          </p:cNvSpPr>
          <p:nvPr>
            <p:ph type="title"/>
          </p:nvPr>
        </p:nvSpPr>
        <p:spPr>
          <a:xfrm>
            <a:off x="685800" y="764373"/>
            <a:ext cx="7863840" cy="1293028"/>
          </a:xfrm>
        </p:spPr>
        <p:txBody>
          <a:bodyPr/>
          <a:lstStyle/>
          <a:p>
            <a:pPr algn="ctr"/>
            <a:r>
              <a:rPr lang="en-US" dirty="0">
                <a:latin typeface="Times New Roman" panose="02020603050405020304" pitchFamily="18" charset="0"/>
                <a:cs typeface="Times New Roman" panose="02020603050405020304" pitchFamily="18" charset="0"/>
              </a:rPr>
              <a:t>Wind Energy</a:t>
            </a:r>
          </a:p>
        </p:txBody>
      </p:sp>
      <p:sp>
        <p:nvSpPr>
          <p:cNvPr id="3" name="Content Placeholder 2">
            <a:extLst>
              <a:ext uri="{FF2B5EF4-FFF2-40B4-BE49-F238E27FC236}">
                <a16:creationId xmlns:a16="http://schemas.microsoft.com/office/drawing/2014/main" xmlns="" id="{C12F8ADD-BE3B-A848-9709-9E10091CC21A}"/>
              </a:ext>
            </a:extLst>
          </p:cNvPr>
          <p:cNvSpPr>
            <a:spLocks noGrp="1"/>
          </p:cNvSpPr>
          <p:nvPr>
            <p:ph idx="1"/>
          </p:nvPr>
        </p:nvSpPr>
        <p:spPr/>
        <p:txBody>
          <a:bodyPr/>
          <a:lstStyle/>
          <a:p>
            <a:pPr>
              <a:lnSpc>
                <a:spcPct val="150000"/>
              </a:lnSpc>
            </a:pPr>
            <a:r>
              <a:rPr lang="en-US" dirty="0"/>
              <a:t>Wind turns the windmill blades</a:t>
            </a:r>
          </a:p>
          <a:p>
            <a:pPr>
              <a:lnSpc>
                <a:spcPct val="150000"/>
              </a:lnSpc>
            </a:pPr>
            <a:r>
              <a:rPr lang="en-US" dirty="0"/>
              <a:t>Mechanical motion converted to the shaft of a generator,  producing electricity</a:t>
            </a:r>
          </a:p>
          <a:p>
            <a:endParaRPr lang="en-US" dirty="0"/>
          </a:p>
        </p:txBody>
      </p:sp>
      <p:sp>
        <p:nvSpPr>
          <p:cNvPr id="4" name="Footer Placeholder 3">
            <a:extLst>
              <a:ext uri="{FF2B5EF4-FFF2-40B4-BE49-F238E27FC236}">
                <a16:creationId xmlns:a16="http://schemas.microsoft.com/office/drawing/2014/main" xmlns="" id="{81C2E2DD-F25C-F544-824B-925F3D8F57DF}"/>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AF2BFC40-B83D-624C-89F6-56B261EB48D5}"/>
              </a:ext>
            </a:extLst>
          </p:cNvPr>
          <p:cNvSpPr>
            <a:spLocks noGrp="1"/>
          </p:cNvSpPr>
          <p:nvPr>
            <p:ph type="sldNum" sz="quarter" idx="12"/>
          </p:nvPr>
        </p:nvSpPr>
        <p:spPr/>
        <p:txBody>
          <a:bodyPr/>
          <a:lstStyle/>
          <a:p>
            <a:pPr>
              <a:defRPr/>
            </a:pPr>
            <a:fld id="{6ABF2F5B-E517-404D-AE70-6CE6E5FF5921}" type="slidenum">
              <a:rPr lang="en-IN" altLang="en-US" smtClean="0"/>
              <a:pPr>
                <a:defRPr/>
              </a:pPr>
              <a:t>10</a:t>
            </a:fld>
            <a:endParaRPr lang="en-IN" altLang="en-US"/>
          </a:p>
        </p:txBody>
      </p:sp>
      <p:pic>
        <p:nvPicPr>
          <p:cNvPr id="7" name="Picture 6">
            <a:extLst>
              <a:ext uri="{FF2B5EF4-FFF2-40B4-BE49-F238E27FC236}">
                <a16:creationId xmlns:a16="http://schemas.microsoft.com/office/drawing/2014/main" xmlns="" id="{E26A5B1A-E435-1B41-ACEC-6E78BED51C2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1" y="4190999"/>
            <a:ext cx="4051299" cy="2065656"/>
          </a:xfrm>
          <a:prstGeom prst="rect">
            <a:avLst/>
          </a:prstGeom>
        </p:spPr>
      </p:pic>
      <p:pic>
        <p:nvPicPr>
          <p:cNvPr id="9" name="Picture 8">
            <a:extLst>
              <a:ext uri="{FF2B5EF4-FFF2-40B4-BE49-F238E27FC236}">
                <a16:creationId xmlns:a16="http://schemas.microsoft.com/office/drawing/2014/main" xmlns="" id="{53F05463-5E6D-5244-902C-0D32A8443FB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56100" y="4190999"/>
            <a:ext cx="4330700" cy="2042161"/>
          </a:xfrm>
          <a:prstGeom prst="rect">
            <a:avLst/>
          </a:prstGeom>
        </p:spPr>
      </p:pic>
    </p:spTree>
    <p:extLst>
      <p:ext uri="{BB962C8B-B14F-4D97-AF65-F5344CB8AC3E}">
        <p14:creationId xmlns:p14="http://schemas.microsoft.com/office/powerpoint/2010/main" xmlns="" val="280267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EEFC7-B849-FB44-914E-0C0F6EADDA58}"/>
              </a:ext>
            </a:extLst>
          </p:cNvPr>
          <p:cNvSpPr>
            <a:spLocks noGrp="1"/>
          </p:cNvSpPr>
          <p:nvPr>
            <p:ph type="title"/>
          </p:nvPr>
        </p:nvSpPr>
        <p:spPr>
          <a:xfrm>
            <a:off x="684213" y="764373"/>
            <a:ext cx="7865427" cy="1293028"/>
          </a:xfrm>
        </p:spPr>
        <p:txBody>
          <a:bodyPr/>
          <a:lstStyle/>
          <a:p>
            <a:pPr algn="ctr"/>
            <a:r>
              <a:rPr lang="en-US" dirty="0">
                <a:latin typeface="Times New Roman" panose="02020603050405020304" pitchFamily="18" charset="0"/>
                <a:cs typeface="Times New Roman" panose="02020603050405020304" pitchFamily="18" charset="0"/>
              </a:rPr>
              <a:t>Geo Thermal</a:t>
            </a:r>
          </a:p>
        </p:txBody>
      </p:sp>
      <p:sp>
        <p:nvSpPr>
          <p:cNvPr id="3" name="Content Placeholder 2">
            <a:extLst>
              <a:ext uri="{FF2B5EF4-FFF2-40B4-BE49-F238E27FC236}">
                <a16:creationId xmlns:a16="http://schemas.microsoft.com/office/drawing/2014/main" xmlns="" id="{5B5391DC-B9A2-3B41-B286-408E9F6D4379}"/>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Geothermal</a:t>
            </a:r>
            <a:r>
              <a:rPr lang="en-US" dirty="0">
                <a:latin typeface="Times New Roman" panose="02020603050405020304" pitchFamily="18" charset="0"/>
                <a:cs typeface="Times New Roman" panose="02020603050405020304" pitchFamily="18" charset="0"/>
              </a:rPr>
              <a:t> energy is the heat from the Earth.</a:t>
            </a:r>
          </a:p>
          <a:p>
            <a:r>
              <a:rPr lang="en-US" dirty="0">
                <a:latin typeface="Times New Roman" panose="02020603050405020304" pitchFamily="18" charset="0"/>
                <a:cs typeface="Times New Roman" panose="02020603050405020304" pitchFamily="18" charset="0"/>
              </a:rPr>
              <a:t>It's clean and sustainable</a:t>
            </a:r>
          </a:p>
          <a:p>
            <a:r>
              <a:rPr lang="en-US" dirty="0">
                <a:latin typeface="Times New Roman" panose="02020603050405020304" pitchFamily="18" charset="0"/>
                <a:cs typeface="Times New Roman" panose="02020603050405020304" pitchFamily="18" charset="0"/>
              </a:rPr>
              <a:t>Dig a very deep hole and pass the fluid to convert into steam</a:t>
            </a:r>
          </a:p>
          <a:p>
            <a:r>
              <a:rPr lang="en-US" dirty="0">
                <a:latin typeface="Times New Roman" panose="02020603050405020304" pitchFamily="18" charset="0"/>
                <a:cs typeface="Times New Roman" panose="02020603050405020304" pitchFamily="18" charset="0"/>
              </a:rPr>
              <a:t>Use the steam to generate electricity</a:t>
            </a:r>
          </a:p>
          <a:p>
            <a:pPr marL="0" indent="0">
              <a:buNone/>
            </a:pPr>
            <a:endParaRPr lang="en-US" dirty="0"/>
          </a:p>
        </p:txBody>
      </p:sp>
      <p:sp>
        <p:nvSpPr>
          <p:cNvPr id="4" name="Footer Placeholder 3">
            <a:extLst>
              <a:ext uri="{FF2B5EF4-FFF2-40B4-BE49-F238E27FC236}">
                <a16:creationId xmlns:a16="http://schemas.microsoft.com/office/drawing/2014/main" xmlns="" id="{908921C1-1805-0048-A87C-8C24AC5F209E}"/>
              </a:ext>
            </a:extLst>
          </p:cNvPr>
          <p:cNvSpPr>
            <a:spLocks noGrp="1"/>
          </p:cNvSpPr>
          <p:nvPr>
            <p:ph type="ftr" sz="quarter" idx="11"/>
          </p:nvPr>
        </p:nvSpPr>
        <p:spPr>
          <a:xfrm>
            <a:off x="684213" y="6356351"/>
            <a:ext cx="45719" cy="273050"/>
          </a:xfrm>
        </p:spPr>
        <p:txBody>
          <a:bodyPr/>
          <a:lstStyle/>
          <a:p>
            <a:pPr>
              <a:defRPr/>
            </a:pPr>
            <a:endParaRPr lang="en-IN" dirty="0"/>
          </a:p>
        </p:txBody>
      </p:sp>
      <p:sp>
        <p:nvSpPr>
          <p:cNvPr id="5" name="Slide Number Placeholder 4">
            <a:extLst>
              <a:ext uri="{FF2B5EF4-FFF2-40B4-BE49-F238E27FC236}">
                <a16:creationId xmlns:a16="http://schemas.microsoft.com/office/drawing/2014/main" xmlns="" id="{54B54795-1DFE-AD45-BCB8-F33236D8DA13}"/>
              </a:ext>
            </a:extLst>
          </p:cNvPr>
          <p:cNvSpPr>
            <a:spLocks noGrp="1"/>
          </p:cNvSpPr>
          <p:nvPr>
            <p:ph type="sldNum" sz="quarter" idx="12"/>
          </p:nvPr>
        </p:nvSpPr>
        <p:spPr/>
        <p:txBody>
          <a:bodyPr/>
          <a:lstStyle/>
          <a:p>
            <a:pPr>
              <a:defRPr/>
            </a:pPr>
            <a:fld id="{6ABF2F5B-E517-404D-AE70-6CE6E5FF5921}" type="slidenum">
              <a:rPr lang="en-IN" altLang="en-US" smtClean="0"/>
              <a:pPr>
                <a:defRPr/>
              </a:pPr>
              <a:t>11</a:t>
            </a:fld>
            <a:endParaRPr lang="en-IN" altLang="en-US"/>
          </a:p>
        </p:txBody>
      </p:sp>
      <p:pic>
        <p:nvPicPr>
          <p:cNvPr id="9" name="Picture 8">
            <a:extLst>
              <a:ext uri="{FF2B5EF4-FFF2-40B4-BE49-F238E27FC236}">
                <a16:creationId xmlns:a16="http://schemas.microsoft.com/office/drawing/2014/main" xmlns="" id="{69FBFEB1-3210-774B-BB82-1C35ACC644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4191000"/>
            <a:ext cx="4800600" cy="2165350"/>
          </a:xfrm>
          <a:prstGeom prst="rect">
            <a:avLst/>
          </a:prstGeom>
        </p:spPr>
      </p:pic>
      <p:pic>
        <p:nvPicPr>
          <p:cNvPr id="11" name="Picture 10">
            <a:extLst>
              <a:ext uri="{FF2B5EF4-FFF2-40B4-BE49-F238E27FC236}">
                <a16:creationId xmlns:a16="http://schemas.microsoft.com/office/drawing/2014/main" xmlns="" id="{0393674E-8D88-5D49-9984-3E70017BE8B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9200" y="4190999"/>
            <a:ext cx="4114800" cy="2165351"/>
          </a:xfrm>
          <a:prstGeom prst="rect">
            <a:avLst/>
          </a:prstGeom>
        </p:spPr>
      </p:pic>
    </p:spTree>
    <p:extLst>
      <p:ext uri="{BB962C8B-B14F-4D97-AF65-F5344CB8AC3E}">
        <p14:creationId xmlns:p14="http://schemas.microsoft.com/office/powerpoint/2010/main" xmlns="" val="279007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9269"/>
            <a:ext cx="8229600" cy="750423"/>
          </a:xfrm>
        </p:spPr>
        <p:txBody>
          <a:bodyPr>
            <a:noAutofit/>
          </a:bodyPr>
          <a:lstStyle/>
          <a:p>
            <a:pPr algn="ctr" eaLnBrk="1" hangingPunct="1"/>
            <a:r>
              <a:rPr lang="en-US" altLang="en-US" sz="3200" b="1" dirty="0">
                <a:solidFill>
                  <a:srgbClr val="FFC000"/>
                </a:solidFill>
                <a:latin typeface="Times New Roman" panose="02020603050405020304" pitchFamily="18" charset="0"/>
                <a:cs typeface="Times New Roman" panose="02020603050405020304" pitchFamily="18" charset="0"/>
              </a:rPr>
              <a:t>                                                     solution</a:t>
            </a:r>
          </a:p>
        </p:txBody>
      </p:sp>
      <p:sp>
        <p:nvSpPr>
          <p:cNvPr id="18435" name="Content Placeholder 2"/>
          <p:cNvSpPr>
            <a:spLocks noGrp="1"/>
          </p:cNvSpPr>
          <p:nvPr>
            <p:ph idx="1"/>
          </p:nvPr>
        </p:nvSpPr>
        <p:spPr>
          <a:xfrm>
            <a:off x="228600" y="1143000"/>
            <a:ext cx="8458200" cy="4937125"/>
          </a:xfrm>
        </p:spPr>
        <p:txBody>
          <a:bodyPr>
            <a:normAutofit/>
          </a:bodyPr>
          <a:lstStyle/>
          <a:p>
            <a:pPr eaLnBrk="1" hangingPunct="1"/>
            <a:r>
              <a:rPr lang="en-IN" altLang="en-US" sz="2800" dirty="0">
                <a:solidFill>
                  <a:srgbClr val="FF0000"/>
                </a:solidFill>
              </a:rPr>
              <a:t>Energy Communication Interface Unit</a:t>
            </a:r>
          </a:p>
          <a:p>
            <a:pPr eaLnBrk="1" hangingPunct="1"/>
            <a:endParaRPr lang="en-IN" altLang="en-US" sz="2800" dirty="0">
              <a:solidFill>
                <a:srgbClr val="FF0000"/>
              </a:solidFill>
            </a:endParaRPr>
          </a:p>
          <a:p>
            <a:pPr eaLnBrk="1" hangingPunct="1"/>
            <a:endParaRPr lang="en-IN" altLang="en-US" sz="2800" dirty="0">
              <a:solidFill>
                <a:srgbClr val="FF0000"/>
              </a:solidFill>
            </a:endParaRPr>
          </a:p>
          <a:p>
            <a:pPr eaLnBrk="1" hangingPunct="1"/>
            <a:endParaRPr lang="en-IN" altLang="en-US" sz="2800" dirty="0">
              <a:solidFill>
                <a:srgbClr val="FF0000"/>
              </a:solidFill>
            </a:endParaRPr>
          </a:p>
          <a:p>
            <a:pPr eaLnBrk="1" hangingPunct="1"/>
            <a:endParaRPr lang="en-IN" altLang="en-US" sz="2800" dirty="0">
              <a:solidFill>
                <a:srgbClr val="FF0000"/>
              </a:solidFill>
            </a:endParaRPr>
          </a:p>
          <a:p>
            <a:pPr eaLnBrk="1" hangingPunct="1"/>
            <a:endParaRPr lang="en-IN" altLang="en-US" sz="2800" dirty="0">
              <a:solidFill>
                <a:srgbClr val="FF0000"/>
              </a:solidFill>
            </a:endParaRPr>
          </a:p>
          <a:p>
            <a:pPr lvl="2" eaLnBrk="1" hangingPunct="1"/>
            <a:r>
              <a:rPr lang="en-IN" altLang="en-US" dirty="0"/>
              <a:t>Electricity usage, costs and control   </a:t>
            </a:r>
          </a:p>
          <a:p>
            <a:pPr lvl="2" eaLnBrk="1" hangingPunct="1"/>
            <a:r>
              <a:rPr lang="en-IN" altLang="en-US" dirty="0"/>
              <a:t>Manage huge volume of data</a:t>
            </a:r>
          </a:p>
          <a:p>
            <a:pPr lvl="2" eaLnBrk="1" hangingPunct="1"/>
            <a:r>
              <a:rPr lang="en-IN" altLang="en-US" dirty="0"/>
              <a:t>Tools to help the consumers control their usage so they can lower their bills</a:t>
            </a:r>
          </a:p>
          <a:p>
            <a:pPr lvl="2" eaLnBrk="1" hangingPunct="1"/>
            <a:r>
              <a:rPr lang="en-IN" altLang="en-US" dirty="0"/>
              <a:t>Management of the peak loads by reducing the demand</a:t>
            </a:r>
          </a:p>
          <a:p>
            <a:pPr lvl="2" eaLnBrk="1" hangingPunct="1"/>
            <a:r>
              <a:rPr lang="en-IN" altLang="en-US" dirty="0"/>
              <a:t>Help consumers to manage their usage and power bills</a:t>
            </a:r>
            <a:endParaRPr lang="en-US" altLang="en-US" dirty="0"/>
          </a:p>
          <a:p>
            <a:pPr lvl="1" eaLnBrk="1" hangingPunct="1">
              <a:buFont typeface="Wingdings 3" panose="05040102010807070707" pitchFamily="18" charset="2"/>
              <a:buNone/>
            </a:pPr>
            <a:endParaRPr lang="en-IN" altLang="en-US" sz="2000" dirty="0"/>
          </a:p>
          <a:p>
            <a:pPr lvl="1" eaLnBrk="1" hangingPunct="1">
              <a:buFont typeface="Wingdings 3" panose="05040102010807070707" pitchFamily="18" charset="2"/>
              <a:buNone/>
            </a:pPr>
            <a:endParaRPr lang="en-IN" altLang="en-US" sz="2000" dirty="0"/>
          </a:p>
        </p:txBody>
      </p:sp>
      <p:sp>
        <p:nvSpPr>
          <p:cNvPr id="6" name="Rounded Rectangle 5"/>
          <p:cNvSpPr/>
          <p:nvPr/>
        </p:nvSpPr>
        <p:spPr>
          <a:xfrm>
            <a:off x="2827421" y="2232819"/>
            <a:ext cx="2895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9" name="TextBox 6"/>
          <p:cNvSpPr txBox="1">
            <a:spLocks noChangeArrowheads="1"/>
          </p:cNvSpPr>
          <p:nvPr/>
        </p:nvSpPr>
        <p:spPr bwMode="auto">
          <a:xfrm>
            <a:off x="2941721" y="2539870"/>
            <a:ext cx="2667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IN" altLang="en-US" sz="1800" b="1" dirty="0">
                <a:solidFill>
                  <a:srgbClr val="002060"/>
                </a:solidFill>
                <a:latin typeface="Arial" panose="020B0604020202020204" pitchFamily="34" charset="0"/>
              </a:rPr>
              <a:t>Single Communication System handling power in the smart cities</a:t>
            </a:r>
            <a:endParaRPr lang="en-US" altLang="en-US" sz="1800" dirty="0">
              <a:solidFill>
                <a:srgbClr val="002060"/>
              </a:solidFill>
              <a:latin typeface="Arial" panose="020B0604020202020204" pitchFamily="34" charset="0"/>
            </a:endParaRPr>
          </a:p>
        </p:txBody>
      </p:sp>
      <p:grpSp>
        <p:nvGrpSpPr>
          <p:cNvPr id="18440" name="Group 9"/>
          <p:cNvGrpSpPr>
            <a:grpSpLocks/>
          </p:cNvGrpSpPr>
          <p:nvPr/>
        </p:nvGrpSpPr>
        <p:grpSpPr bwMode="auto">
          <a:xfrm>
            <a:off x="685800" y="2590800"/>
            <a:ext cx="1905000" cy="1036638"/>
            <a:chOff x="838200" y="4267200"/>
            <a:chExt cx="1905000" cy="837409"/>
          </a:xfrm>
        </p:grpSpPr>
        <p:sp>
          <p:nvSpPr>
            <p:cNvPr id="8" name="Rounded Rectangle 7"/>
            <p:cNvSpPr/>
            <p:nvPr/>
          </p:nvSpPr>
          <p:spPr>
            <a:xfrm>
              <a:off x="838200" y="4267200"/>
              <a:ext cx="1905000" cy="837409"/>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45" name="TextBox 8"/>
            <p:cNvSpPr txBox="1">
              <a:spLocks noChangeArrowheads="1"/>
            </p:cNvSpPr>
            <p:nvPr/>
          </p:nvSpPr>
          <p:spPr bwMode="auto">
            <a:xfrm>
              <a:off x="990600" y="4267200"/>
              <a:ext cx="1447800" cy="745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IN" altLang="en-US" sz="1800" b="1">
                  <a:solidFill>
                    <a:srgbClr val="002060"/>
                  </a:solidFill>
                  <a:latin typeface="Arial" panose="020B0604020202020204" pitchFamily="34" charset="0"/>
                </a:rPr>
                <a:t>In-Home Display Units</a:t>
              </a:r>
              <a:endParaRPr lang="en-US" altLang="en-US" sz="1800">
                <a:solidFill>
                  <a:srgbClr val="002060"/>
                </a:solidFill>
                <a:latin typeface="Arial" panose="020B0604020202020204" pitchFamily="34" charset="0"/>
              </a:endParaRPr>
            </a:p>
          </p:txBody>
        </p:sp>
      </p:grpSp>
      <p:sp>
        <p:nvSpPr>
          <p:cNvPr id="11" name="Rounded Rectangle 10"/>
          <p:cNvSpPr/>
          <p:nvPr/>
        </p:nvSpPr>
        <p:spPr>
          <a:xfrm>
            <a:off x="5943600" y="2514600"/>
            <a:ext cx="19050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42" name="TextBox 11"/>
          <p:cNvSpPr txBox="1">
            <a:spLocks noChangeArrowheads="1"/>
          </p:cNvSpPr>
          <p:nvPr/>
        </p:nvSpPr>
        <p:spPr bwMode="auto">
          <a:xfrm>
            <a:off x="6248400" y="2514600"/>
            <a:ext cx="1447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IN" altLang="en-US" sz="1800" b="1">
                <a:solidFill>
                  <a:srgbClr val="002060"/>
                </a:solidFill>
                <a:latin typeface="Arial" panose="020B0604020202020204" pitchFamily="34" charset="0"/>
              </a:rPr>
              <a:t>Power Theft Detection</a:t>
            </a:r>
            <a:endParaRPr lang="en-US" altLang="en-US" sz="1800">
              <a:solidFill>
                <a:srgbClr val="002060"/>
              </a:solidFill>
              <a:latin typeface="Arial" panose="020B0604020202020204" pitchFamily="34" charset="0"/>
            </a:endParaRPr>
          </a:p>
        </p:txBody>
      </p:sp>
      <p:sp>
        <p:nvSpPr>
          <p:cNvPr id="18443" name="TextBox 13"/>
          <p:cNvSpPr txBox="1">
            <a:spLocks noChangeArrowheads="1"/>
          </p:cNvSpPr>
          <p:nvPr/>
        </p:nvSpPr>
        <p:spPr bwMode="auto">
          <a:xfrm>
            <a:off x="2895600" y="1676400"/>
            <a:ext cx="2667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lgn="ctr" eaLnBrk="1" hangingPunct="1">
              <a:spcBef>
                <a:spcPct val="0"/>
              </a:spcBef>
              <a:buClrTx/>
              <a:buSzTx/>
              <a:buFontTx/>
              <a:buNone/>
            </a:pPr>
            <a:r>
              <a:rPr lang="en-IN" altLang="en-US" sz="3200" b="1">
                <a:solidFill>
                  <a:srgbClr val="FF0000"/>
                </a:solidFill>
                <a:latin typeface="Arial" panose="020B0604020202020204" pitchFamily="34" charset="0"/>
              </a:rPr>
              <a:t>ECI</a:t>
            </a:r>
            <a:endParaRPr lang="en-US" altLang="en-US" sz="3200">
              <a:solidFill>
                <a:srgbClr val="FF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8600" y="782221"/>
            <a:ext cx="8321040" cy="741779"/>
          </a:xfrm>
        </p:spPr>
        <p:txBody>
          <a:bodyPr>
            <a:normAutofit fontScale="90000"/>
          </a:bodyPr>
          <a:lstStyle/>
          <a:p>
            <a:pPr algn="ctr"/>
            <a:r>
              <a:rPr lang="en-IN" altLang="en-US" sz="3600" dirty="0">
                <a:latin typeface="Times New Roman" panose="02020603050405020304" pitchFamily="18" charset="0"/>
                <a:cs typeface="Times New Roman" panose="02020603050405020304" pitchFamily="18" charset="0"/>
              </a:rPr>
              <a:t>Energy on </a:t>
            </a:r>
            <a:r>
              <a:rPr lang="en-IN" altLang="en-US" sz="3600" b="1" dirty="0">
                <a:solidFill>
                  <a:srgbClr val="FFC000"/>
                </a:solidFill>
                <a:latin typeface="Times New Roman" panose="02020603050405020304" pitchFamily="18" charset="0"/>
                <a:cs typeface="Times New Roman" panose="02020603050405020304" pitchFamily="18" charset="0"/>
              </a:rPr>
              <a:t>Smart Grid Technology</a:t>
            </a:r>
            <a:endParaRPr lang="en-US" altLang="en-US" sz="3600" b="1" dirty="0">
              <a:solidFill>
                <a:srgbClr val="FFC000"/>
              </a:solidFill>
              <a:latin typeface="Times New Roman" panose="02020603050405020304" pitchFamily="18" charset="0"/>
              <a:cs typeface="Times New Roman" panose="02020603050405020304" pitchFamily="18" charset="0"/>
            </a:endParaRPr>
          </a:p>
        </p:txBody>
      </p:sp>
      <p:sp>
        <p:nvSpPr>
          <p:cNvPr id="19459" name="Content Placeholder 2"/>
          <p:cNvSpPr>
            <a:spLocks noGrp="1"/>
          </p:cNvSpPr>
          <p:nvPr>
            <p:ph idx="1"/>
          </p:nvPr>
        </p:nvSpPr>
        <p:spPr>
          <a:xfrm>
            <a:off x="228600" y="2362200"/>
            <a:ext cx="8686800" cy="4038600"/>
          </a:xfrm>
        </p:spPr>
        <p:txBody>
          <a:bodyPr>
            <a:normAutofit fontScale="47500" lnSpcReduction="20000"/>
          </a:bodyPr>
          <a:lstStyle/>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Electricity usage, costs and control   </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Manage huge volume of data</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Tools to help the consumers control their usage so they can lower their bills</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Management of the peak loads by reducing the demand</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Help consumers to manage their usage and power bills</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How much energy is needed and helps utility to lower the purchased power cost.</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Financial incentives to companies that reduce their load in response to a request.</a:t>
            </a:r>
          </a:p>
          <a:p>
            <a:pPr lvl="1" algn="just">
              <a:buFont typeface="Wingdings" panose="05000000000000000000" pitchFamily="2" charset="2"/>
              <a:buChar char="Ø"/>
            </a:pPr>
            <a:r>
              <a:rPr lang="en-IN" altLang="en-US" sz="3600" dirty="0">
                <a:latin typeface="Times New Roman" panose="02020603050405020304" pitchFamily="18" charset="0"/>
                <a:cs typeface="Times New Roman" panose="02020603050405020304" pitchFamily="18" charset="0"/>
              </a:rPr>
              <a:t>A smart city having a smart technology based grid should be provided with Ultra high speed internet, voice and video access to all the consumers, City wide Wi-Fi network for city and utility, Street light controls, Surveillance cameras. This will help to manage automatic outage and faults in an elegant manner.</a:t>
            </a:r>
            <a:endParaRPr lang="en-IN" altLang="en-US" sz="3600" dirty="0">
              <a:solidFill>
                <a:srgbClr val="FF0000"/>
              </a:solidFill>
              <a:latin typeface="Times New Roman" panose="02020603050405020304" pitchFamily="18" charset="0"/>
              <a:cs typeface="Times New Roman" panose="02020603050405020304" pitchFamily="18" charset="0"/>
            </a:endParaRPr>
          </a:p>
          <a:p>
            <a:endParaRPr lang="en-IN" altLang="en-US" sz="3600" dirty="0">
              <a:solidFill>
                <a:srgbClr val="FF0000"/>
              </a:solidFill>
              <a:latin typeface="Times New Roman" panose="02020603050405020304" pitchFamily="18" charset="0"/>
              <a:cs typeface="Times New Roman" panose="02020603050405020304" pitchFamily="18" charset="0"/>
            </a:endParaRPr>
          </a:p>
          <a:p>
            <a:endParaRPr lang="en-IN" altLang="en-US" sz="2800" dirty="0">
              <a:solidFill>
                <a:srgbClr val="FF0000"/>
              </a:solidFill>
            </a:endParaRPr>
          </a:p>
          <a:p>
            <a:endParaRPr lang="en-IN" altLang="en-US" sz="2800" dirty="0">
              <a:solidFill>
                <a:srgbClr val="FF0000"/>
              </a:solidFill>
            </a:endParaRPr>
          </a:p>
          <a:p>
            <a:endParaRPr lang="en-IN" altLang="en-US" sz="2800" dirty="0">
              <a:solidFill>
                <a:srgbClr val="FF0000"/>
              </a:solidFill>
            </a:endParaRPr>
          </a:p>
          <a:p>
            <a:pPr lvl="1">
              <a:buFont typeface="Wingdings 3" panose="05040102010807070707" pitchFamily="18" charset="2"/>
              <a:buNone/>
            </a:pPr>
            <a:r>
              <a:rPr lang="en-IN" altLang="en-US" sz="2000" dirty="0"/>
              <a:t>.</a:t>
            </a:r>
          </a:p>
          <a:p>
            <a:pPr lvl="1">
              <a:buFont typeface="Wingdings 3" panose="05040102010807070707" pitchFamily="18" charset="2"/>
              <a:buNone/>
            </a:pPr>
            <a:endParaRPr lang="en-IN" altLang="en-US" sz="2000" dirty="0"/>
          </a:p>
        </p:txBody>
      </p:sp>
      <p:sp>
        <p:nvSpPr>
          <p:cNvPr id="19461"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spcBef>
                <a:spcPct val="0"/>
              </a:spcBef>
              <a:buClrTx/>
              <a:buSzTx/>
              <a:buFontTx/>
              <a:buNone/>
            </a:pPr>
            <a:fld id="{C3440F3C-00E3-463C-91F0-DC9AB83E749E}" type="slidenum">
              <a:rPr lang="en-IN" altLang="en-US" sz="1400">
                <a:solidFill>
                  <a:schemeClr val="tx2"/>
                </a:solidFill>
              </a:rPr>
              <a:pPr>
                <a:spcBef>
                  <a:spcPct val="0"/>
                </a:spcBef>
                <a:buClrTx/>
                <a:buSzTx/>
                <a:buFontTx/>
                <a:buNone/>
              </a:pPr>
              <a:t>13</a:t>
            </a:fld>
            <a:endParaRPr lang="en-IN" altLang="en-US" sz="140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65FF5C-9302-3C44-BDF8-68D4F471A687}"/>
              </a:ext>
            </a:extLst>
          </p:cNvPr>
          <p:cNvSpPr>
            <a:spLocks noGrp="1"/>
          </p:cNvSpPr>
          <p:nvPr>
            <p:ph type="title"/>
          </p:nvPr>
        </p:nvSpPr>
        <p:spPr/>
        <p:txBody>
          <a:bodyPr/>
          <a:lstStyle/>
          <a:p>
            <a:r>
              <a:rPr lang="en-US" dirty="0"/>
              <a:t>Power Usage in smart city  </a:t>
            </a:r>
          </a:p>
        </p:txBody>
      </p:sp>
      <p:sp>
        <p:nvSpPr>
          <p:cNvPr id="3" name="Content Placeholder 2">
            <a:extLst>
              <a:ext uri="{FF2B5EF4-FFF2-40B4-BE49-F238E27FC236}">
                <a16:creationId xmlns:a16="http://schemas.microsoft.com/office/drawing/2014/main" xmlns="" id="{2847C05D-13C6-2A43-AA70-833DA1D88B1C}"/>
              </a:ext>
            </a:extLst>
          </p:cNvPr>
          <p:cNvSpPr>
            <a:spLocks noGrp="1"/>
          </p:cNvSpPr>
          <p:nvPr>
            <p:ph idx="1"/>
          </p:nvPr>
        </p:nvSpPr>
        <p:spPr/>
        <p:txBody>
          <a:bodyPr/>
          <a:lstStyle/>
          <a:p>
            <a:r>
              <a:rPr lang="en-US" dirty="0"/>
              <a:t>For a 29 days month = 802.565 KWh</a:t>
            </a:r>
          </a:p>
          <a:p>
            <a:r>
              <a:rPr lang="en-US" dirty="0"/>
              <a:t>For a 30 days month =  810.757Kwh </a:t>
            </a:r>
          </a:p>
          <a:p>
            <a:r>
              <a:rPr lang="en-US" dirty="0"/>
              <a:t>For a 31 days month = 819 .632KWh </a:t>
            </a:r>
          </a:p>
          <a:p>
            <a:endParaRPr lang="en-US" dirty="0"/>
          </a:p>
        </p:txBody>
      </p:sp>
      <p:sp>
        <p:nvSpPr>
          <p:cNvPr id="4" name="Footer Placeholder 3">
            <a:extLst>
              <a:ext uri="{FF2B5EF4-FFF2-40B4-BE49-F238E27FC236}">
                <a16:creationId xmlns:a16="http://schemas.microsoft.com/office/drawing/2014/main" xmlns="" id="{E44DA035-4D4A-E045-9392-87FA43077099}"/>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269CB3C8-98AB-324E-8BA1-3F99CC63520D}"/>
              </a:ext>
            </a:extLst>
          </p:cNvPr>
          <p:cNvSpPr>
            <a:spLocks noGrp="1"/>
          </p:cNvSpPr>
          <p:nvPr>
            <p:ph type="sldNum" sz="quarter" idx="12"/>
          </p:nvPr>
        </p:nvSpPr>
        <p:spPr/>
        <p:txBody>
          <a:bodyPr/>
          <a:lstStyle/>
          <a:p>
            <a:pPr>
              <a:defRPr/>
            </a:pPr>
            <a:fld id="{6ABF2F5B-E517-404D-AE70-6CE6E5FF5921}" type="slidenum">
              <a:rPr lang="en-IN" altLang="en-US" smtClean="0"/>
              <a:pPr>
                <a:defRPr/>
              </a:pPr>
              <a:t>14</a:t>
            </a:fld>
            <a:endParaRPr lang="en-IN" altLang="en-US"/>
          </a:p>
        </p:txBody>
      </p:sp>
    </p:spTree>
    <p:extLst>
      <p:ext uri="{BB962C8B-B14F-4D97-AF65-F5344CB8AC3E}">
        <p14:creationId xmlns:p14="http://schemas.microsoft.com/office/powerpoint/2010/main" xmlns="" val="362097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63544-CF91-5146-9AB7-260483874616}"/>
              </a:ext>
            </a:extLst>
          </p:cNvPr>
          <p:cNvSpPr>
            <a:spLocks noGrp="1"/>
          </p:cNvSpPr>
          <p:nvPr>
            <p:ph type="title"/>
          </p:nvPr>
        </p:nvSpPr>
        <p:spPr>
          <a:xfrm>
            <a:off x="304800" y="764373"/>
            <a:ext cx="8244840" cy="1293028"/>
          </a:xfrm>
        </p:spPr>
        <p:txBody>
          <a:bodyPr/>
          <a:lstStyle/>
          <a:p>
            <a:pPr algn="ctr"/>
            <a:r>
              <a:rPr lang="en-US" dirty="0">
                <a:latin typeface="Times New Roman" panose="02020603050405020304" pitchFamily="18" charset="0"/>
                <a:cs typeface="Times New Roman" panose="02020603050405020304" pitchFamily="18" charset="0"/>
              </a:rPr>
              <a:t>Conclusion </a:t>
            </a:r>
          </a:p>
        </p:txBody>
      </p:sp>
      <p:pic>
        <p:nvPicPr>
          <p:cNvPr id="7" name="Content Placeholder 6">
            <a:extLst>
              <a:ext uri="{FF2B5EF4-FFF2-40B4-BE49-F238E27FC236}">
                <a16:creationId xmlns:a16="http://schemas.microsoft.com/office/drawing/2014/main" xmlns="" id="{C091BCE0-7A78-A440-923E-F357A22435F8}"/>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36825" y="2193925"/>
            <a:ext cx="4070350" cy="4070350"/>
          </a:xfrm>
        </p:spPr>
      </p:pic>
      <p:sp>
        <p:nvSpPr>
          <p:cNvPr id="4" name="Footer Placeholder 3">
            <a:extLst>
              <a:ext uri="{FF2B5EF4-FFF2-40B4-BE49-F238E27FC236}">
                <a16:creationId xmlns:a16="http://schemas.microsoft.com/office/drawing/2014/main" xmlns="" id="{BB10FC3C-5AAF-2D40-84EE-2C84C8ECD23F}"/>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C14EEBF5-E029-AC40-AE06-0996656CB303}"/>
              </a:ext>
            </a:extLst>
          </p:cNvPr>
          <p:cNvSpPr>
            <a:spLocks noGrp="1"/>
          </p:cNvSpPr>
          <p:nvPr>
            <p:ph type="sldNum" sz="quarter" idx="12"/>
          </p:nvPr>
        </p:nvSpPr>
        <p:spPr/>
        <p:txBody>
          <a:bodyPr/>
          <a:lstStyle/>
          <a:p>
            <a:pPr>
              <a:defRPr/>
            </a:pPr>
            <a:fld id="{6ABF2F5B-E517-404D-AE70-6CE6E5FF5921}" type="slidenum">
              <a:rPr lang="en-IN" altLang="en-US" smtClean="0"/>
              <a:pPr>
                <a:defRPr/>
              </a:pPr>
              <a:t>15</a:t>
            </a:fld>
            <a:endParaRPr lang="en-IN" altLang="en-US"/>
          </a:p>
        </p:txBody>
      </p:sp>
    </p:spTree>
    <p:extLst>
      <p:ext uri="{BB962C8B-B14F-4D97-AF65-F5344CB8AC3E}">
        <p14:creationId xmlns:p14="http://schemas.microsoft.com/office/powerpoint/2010/main" xmlns="" val="342635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a:xfrm>
            <a:off x="533400" y="2819400"/>
            <a:ext cx="8229600" cy="914400"/>
          </a:xfrm>
        </p:spPr>
        <p:txBody>
          <a:bodyPr/>
          <a:lstStyle/>
          <a:p>
            <a:r>
              <a:rPr lang="en-US" altLang="en-US"/>
              <a:t>Thank You</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spcBef>
                <a:spcPct val="0"/>
              </a:spcBef>
              <a:buClrTx/>
              <a:buSzTx/>
              <a:buFontTx/>
              <a:buNone/>
            </a:pPr>
            <a:fld id="{10AF195A-0443-4B22-9337-740572510139}" type="slidenum">
              <a:rPr lang="en-IN" altLang="en-US" sz="1400">
                <a:solidFill>
                  <a:schemeClr val="tx2"/>
                </a:solidFill>
              </a:rPr>
              <a:pPr>
                <a:spcBef>
                  <a:spcPct val="0"/>
                </a:spcBef>
                <a:buClrTx/>
                <a:buSzTx/>
                <a:buFontTx/>
                <a:buNone/>
              </a:pPr>
              <a:t>16</a:t>
            </a:fld>
            <a:endParaRPr lang="en-IN" altLang="en-US" sz="140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3F56C-30E4-4444-87EB-DE180A4121FB}"/>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Agenda </a:t>
            </a:r>
          </a:p>
        </p:txBody>
      </p:sp>
      <p:sp>
        <p:nvSpPr>
          <p:cNvPr id="3" name="Content Placeholder 2">
            <a:extLst>
              <a:ext uri="{FF2B5EF4-FFF2-40B4-BE49-F238E27FC236}">
                <a16:creationId xmlns:a16="http://schemas.microsoft.com/office/drawing/2014/main" xmlns="" id="{AA63B8B2-78B3-5A4F-BB26-5B79B6D652BE}"/>
              </a:ext>
            </a:extLst>
          </p:cNvPr>
          <p:cNvSpPr>
            <a:spLocks noGrp="1"/>
          </p:cNvSpPr>
          <p:nvPr>
            <p:ph idx="1"/>
          </p:nvPr>
        </p:nvSpPr>
        <p:spPr>
          <a:xfrm>
            <a:off x="381000" y="1600200"/>
            <a:ext cx="8162420" cy="4938208"/>
          </a:xfrm>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Background</a:t>
            </a:r>
          </a:p>
          <a:p>
            <a:pPr>
              <a:lnSpc>
                <a:spcPct val="150000"/>
              </a:lnSpc>
            </a:pPr>
            <a:r>
              <a:rPr lang="en-US" sz="2800" dirty="0">
                <a:latin typeface="Times New Roman" panose="02020603050405020304" pitchFamily="18" charset="0"/>
                <a:cs typeface="Times New Roman" panose="02020603050405020304" pitchFamily="18" charset="0"/>
              </a:rPr>
              <a:t>Problem</a:t>
            </a:r>
          </a:p>
          <a:p>
            <a:pPr>
              <a:lnSpc>
                <a:spcPct val="150000"/>
              </a:lnSpc>
            </a:pPr>
            <a:r>
              <a:rPr lang="en-US" sz="2800" dirty="0">
                <a:latin typeface="Times New Roman" panose="02020603050405020304" pitchFamily="18" charset="0"/>
                <a:cs typeface="Times New Roman" panose="02020603050405020304" pitchFamily="18" charset="0"/>
              </a:rPr>
              <a:t>gap</a:t>
            </a:r>
          </a:p>
          <a:p>
            <a:pPr>
              <a:lnSpc>
                <a:spcPct val="150000"/>
              </a:lnSpc>
            </a:pPr>
            <a:r>
              <a:rPr lang="en-US" sz="2800" dirty="0">
                <a:latin typeface="Times New Roman" panose="02020603050405020304" pitchFamily="18" charset="0"/>
                <a:cs typeface="Times New Roman" panose="02020603050405020304" pitchFamily="18" charset="0"/>
              </a:rPr>
              <a:t>Objective</a:t>
            </a:r>
          </a:p>
          <a:p>
            <a:pPr>
              <a:lnSpc>
                <a:spcPct val="150000"/>
              </a:lnSpc>
            </a:pPr>
            <a:r>
              <a:rPr lang="en-US" sz="2800" dirty="0">
                <a:latin typeface="Times New Roman" panose="02020603050405020304" pitchFamily="18" charset="0"/>
                <a:cs typeface="Times New Roman" panose="02020603050405020304" pitchFamily="18" charset="0"/>
              </a:rPr>
              <a:t>solution</a:t>
            </a:r>
          </a:p>
          <a:p>
            <a:pPr>
              <a:lnSpc>
                <a:spcPct val="150000"/>
              </a:lnSpc>
            </a:pPr>
            <a:r>
              <a:rPr lang="en-US" sz="2800" dirty="0">
                <a:latin typeface="Times New Roman" panose="02020603050405020304" pitchFamily="18" charset="0"/>
                <a:cs typeface="Times New Roman" panose="02020603050405020304" pitchFamily="18" charset="0"/>
              </a:rPr>
              <a:t>Conclusion</a:t>
            </a:r>
          </a:p>
        </p:txBody>
      </p:sp>
      <p:sp>
        <p:nvSpPr>
          <p:cNvPr id="4" name="Footer Placeholder 3">
            <a:extLst>
              <a:ext uri="{FF2B5EF4-FFF2-40B4-BE49-F238E27FC236}">
                <a16:creationId xmlns:a16="http://schemas.microsoft.com/office/drawing/2014/main" xmlns="" id="{2418AAF7-2741-1A47-8441-1550D9827927}"/>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957762E2-49DB-7446-AA22-11ED885BEB38}"/>
              </a:ext>
            </a:extLst>
          </p:cNvPr>
          <p:cNvSpPr>
            <a:spLocks noGrp="1"/>
          </p:cNvSpPr>
          <p:nvPr>
            <p:ph type="sldNum" sz="quarter" idx="12"/>
          </p:nvPr>
        </p:nvSpPr>
        <p:spPr/>
        <p:txBody>
          <a:bodyPr/>
          <a:lstStyle/>
          <a:p>
            <a:pPr>
              <a:defRPr/>
            </a:pPr>
            <a:fld id="{6ABF2F5B-E517-404D-AE70-6CE6E5FF5921}" type="slidenum">
              <a:rPr lang="en-IN" altLang="en-US" smtClean="0"/>
              <a:pPr>
                <a:defRPr/>
              </a:pPr>
              <a:t>2</a:t>
            </a:fld>
            <a:endParaRPr lang="en-IN" altLang="en-US"/>
          </a:p>
        </p:txBody>
      </p:sp>
    </p:spTree>
    <p:extLst>
      <p:ext uri="{BB962C8B-B14F-4D97-AF65-F5344CB8AC3E}">
        <p14:creationId xmlns:p14="http://schemas.microsoft.com/office/powerpoint/2010/main" xmlns="" val="92109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EDA3C2-214A-A942-B1F5-31A7BEB8CBA4}"/>
              </a:ext>
            </a:extLst>
          </p:cNvPr>
          <p:cNvSpPr>
            <a:spLocks noGrp="1"/>
          </p:cNvSpPr>
          <p:nvPr>
            <p:ph type="title"/>
          </p:nvPr>
        </p:nvSpPr>
        <p:spPr>
          <a:xfrm>
            <a:off x="594360" y="764373"/>
            <a:ext cx="7955280" cy="1293028"/>
          </a:xfrm>
        </p:spPr>
        <p:txBody>
          <a:bodyPr/>
          <a:lstStyle/>
          <a:p>
            <a:pPr algn="ctr"/>
            <a:r>
              <a:rPr lang="en-US" dirty="0"/>
              <a:t>Background </a:t>
            </a:r>
          </a:p>
        </p:txBody>
      </p:sp>
      <p:sp>
        <p:nvSpPr>
          <p:cNvPr id="3" name="Content Placeholder 2">
            <a:extLst>
              <a:ext uri="{FF2B5EF4-FFF2-40B4-BE49-F238E27FC236}">
                <a16:creationId xmlns:a16="http://schemas.microsoft.com/office/drawing/2014/main" xmlns="" id="{7F23677C-F55E-024C-987A-EC449F099889}"/>
              </a:ext>
            </a:extLst>
          </p:cNvPr>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A smart city is an urban area that uses different types of electronic data collection sensors to supply information which is used to manage assets and resources efficiently.</a:t>
            </a:r>
          </a:p>
        </p:txBody>
      </p:sp>
      <p:sp>
        <p:nvSpPr>
          <p:cNvPr id="5" name="Slide Number Placeholder 4">
            <a:extLst>
              <a:ext uri="{FF2B5EF4-FFF2-40B4-BE49-F238E27FC236}">
                <a16:creationId xmlns:a16="http://schemas.microsoft.com/office/drawing/2014/main" xmlns="" id="{EB528065-A8F9-B04F-A413-66B2585A8677}"/>
              </a:ext>
            </a:extLst>
          </p:cNvPr>
          <p:cNvSpPr>
            <a:spLocks noGrp="1"/>
          </p:cNvSpPr>
          <p:nvPr>
            <p:ph type="sldNum" sz="quarter" idx="12"/>
          </p:nvPr>
        </p:nvSpPr>
        <p:spPr/>
        <p:txBody>
          <a:bodyPr/>
          <a:lstStyle/>
          <a:p>
            <a:pPr>
              <a:defRPr/>
            </a:pPr>
            <a:fld id="{6ABF2F5B-E517-404D-AE70-6CE6E5FF5921}" type="slidenum">
              <a:rPr lang="en-IN" altLang="en-US" smtClean="0"/>
              <a:pPr>
                <a:defRPr/>
              </a:pPr>
              <a:t>3</a:t>
            </a:fld>
            <a:endParaRPr lang="en-IN" altLang="en-US"/>
          </a:p>
        </p:txBody>
      </p:sp>
    </p:spTree>
    <p:extLst>
      <p:ext uri="{BB962C8B-B14F-4D97-AF65-F5344CB8AC3E}">
        <p14:creationId xmlns:p14="http://schemas.microsoft.com/office/powerpoint/2010/main" xmlns="" val="270228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4D909-A9D3-104F-9553-DA529D42FF41}"/>
              </a:ext>
            </a:extLst>
          </p:cNvPr>
          <p:cNvSpPr>
            <a:spLocks noGrp="1"/>
          </p:cNvSpPr>
          <p:nvPr>
            <p:ph type="title"/>
          </p:nvPr>
        </p:nvSpPr>
        <p:spPr/>
        <p:txBody>
          <a:bodyPr/>
          <a:lstStyle/>
          <a:p>
            <a:pPr algn="ctr"/>
            <a:r>
              <a:rPr lang="en-US" dirty="0"/>
              <a:t> Problem</a:t>
            </a:r>
          </a:p>
        </p:txBody>
      </p:sp>
      <p:sp>
        <p:nvSpPr>
          <p:cNvPr id="3" name="Content Placeholder 2">
            <a:extLst>
              <a:ext uri="{FF2B5EF4-FFF2-40B4-BE49-F238E27FC236}">
                <a16:creationId xmlns:a16="http://schemas.microsoft.com/office/drawing/2014/main" xmlns="" id="{505A3BF1-9C24-0F49-9F35-CFB19379FFEC}"/>
              </a:ext>
            </a:extLst>
          </p:cNvPr>
          <p:cNvSpPr>
            <a:spLocks noGrp="1"/>
          </p:cNvSpPr>
          <p:nvPr>
            <p:ph idx="1"/>
          </p:nvPr>
        </p:nvSpPr>
        <p:spPr/>
        <p:txBody>
          <a:bodyPr>
            <a:normAutofit fontScale="92500"/>
          </a:bodyPr>
          <a:lstStyle/>
          <a:p>
            <a:r>
              <a:rPr lang="en-US" dirty="0"/>
              <a:t>1-The result of our centuries-old model of city growth is increase rapidly inequality. We’re now in a situation wherein the political, economic and social environment is fractured, many citizens distrust elected officials to act on their behalf, and government bureaucracy is seemingly unable to provide efficient and effective services. Needless to say, that’s undesirable on many levels.</a:t>
            </a:r>
          </a:p>
          <a:p>
            <a:r>
              <a:rPr lang="en-US" dirty="0"/>
              <a:t>We continue to build cities that are net contributors to the very problems we seek to solve. Our cities get bigger, commute times get longer, and the impact on our environment gets worse. What do we do? We build bigger roads and provide services further away from where people live and don’t take rational environmental action.</a:t>
            </a:r>
          </a:p>
          <a:p>
            <a:endParaRPr lang="en-US" dirty="0"/>
          </a:p>
        </p:txBody>
      </p:sp>
      <p:sp>
        <p:nvSpPr>
          <p:cNvPr id="4" name="Footer Placeholder 3">
            <a:extLst>
              <a:ext uri="{FF2B5EF4-FFF2-40B4-BE49-F238E27FC236}">
                <a16:creationId xmlns:a16="http://schemas.microsoft.com/office/drawing/2014/main" xmlns="" id="{42BE7782-E96E-3344-B63A-FBA1B4C4E912}"/>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7B94B8BF-364A-A94C-8B62-F44C77C3367F}"/>
              </a:ext>
            </a:extLst>
          </p:cNvPr>
          <p:cNvSpPr>
            <a:spLocks noGrp="1"/>
          </p:cNvSpPr>
          <p:nvPr>
            <p:ph type="sldNum" sz="quarter" idx="12"/>
          </p:nvPr>
        </p:nvSpPr>
        <p:spPr/>
        <p:txBody>
          <a:bodyPr/>
          <a:lstStyle/>
          <a:p>
            <a:pPr>
              <a:defRPr/>
            </a:pPr>
            <a:fld id="{6ABF2F5B-E517-404D-AE70-6CE6E5FF5921}" type="slidenum">
              <a:rPr lang="en-IN" altLang="en-US" smtClean="0"/>
              <a:pPr>
                <a:defRPr/>
              </a:pPr>
              <a:t>4</a:t>
            </a:fld>
            <a:endParaRPr lang="en-IN" altLang="en-US"/>
          </a:p>
        </p:txBody>
      </p:sp>
    </p:spTree>
    <p:extLst>
      <p:ext uri="{BB962C8B-B14F-4D97-AF65-F5344CB8AC3E}">
        <p14:creationId xmlns:p14="http://schemas.microsoft.com/office/powerpoint/2010/main" xmlns="" val="53342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F73EA-889F-DE4F-B5B6-CAAC094ED891}"/>
              </a:ext>
            </a:extLst>
          </p:cNvPr>
          <p:cNvSpPr>
            <a:spLocks noGrp="1"/>
          </p:cNvSpPr>
          <p:nvPr>
            <p:ph type="title"/>
          </p:nvPr>
        </p:nvSpPr>
        <p:spPr/>
        <p:txBody>
          <a:bodyPr/>
          <a:lstStyle/>
          <a:p>
            <a:pPr algn="ctr"/>
            <a:r>
              <a:rPr lang="en-US" dirty="0"/>
              <a:t>Gap</a:t>
            </a:r>
          </a:p>
        </p:txBody>
      </p:sp>
      <p:sp>
        <p:nvSpPr>
          <p:cNvPr id="3" name="Content Placeholder 2">
            <a:extLst>
              <a:ext uri="{FF2B5EF4-FFF2-40B4-BE49-F238E27FC236}">
                <a16:creationId xmlns:a16="http://schemas.microsoft.com/office/drawing/2014/main" xmlns="" id="{994A19F8-433C-B84E-BBFB-6A4E2C97C754}"/>
              </a:ext>
            </a:extLst>
          </p:cNvPr>
          <p:cNvSpPr>
            <a:spLocks noGrp="1"/>
          </p:cNvSpPr>
          <p:nvPr>
            <p:ph idx="1"/>
          </p:nvPr>
        </p:nvSpPr>
        <p:spPr/>
        <p:txBody>
          <a:bodyPr>
            <a:normAutofit fontScale="92500" lnSpcReduction="10000"/>
          </a:bodyPr>
          <a:lstStyle/>
          <a:p>
            <a:r>
              <a:rPr lang="en-US" dirty="0"/>
              <a:t>When people use electricity in their homes, the electrical power is probably generated by burning coal or natural gas, by a nuclear reaction, or by a hydroelectric plant on a river, to name just a few sources. When people fill up a car’s gasoline tank, the energy source is petroleum (gasoline) refined from crude oil and may include fuel ethanol made by growing and processing corn. Coal, natural gas, nuclear, hydro power, petroleum, and ethanol are called energy sour.</a:t>
            </a:r>
          </a:p>
          <a:p>
            <a:r>
              <a:rPr lang="en-US" dirty="0"/>
              <a:t> nonrenewable energy sources can be used as primary energy sources to produce useful energy such as heat or used to produce secondary energy sources such as electricity    </a:t>
            </a:r>
            <a:br>
              <a:rPr lang="en-US" dirty="0"/>
            </a:br>
            <a:r>
              <a:rPr lang="en-US" dirty="0"/>
              <a:t/>
            </a:r>
            <a:br>
              <a:rPr lang="en-US" dirty="0"/>
            </a:br>
            <a:endParaRPr lang="en-US" dirty="0"/>
          </a:p>
        </p:txBody>
      </p:sp>
      <p:sp>
        <p:nvSpPr>
          <p:cNvPr id="4" name="Footer Placeholder 3">
            <a:extLst>
              <a:ext uri="{FF2B5EF4-FFF2-40B4-BE49-F238E27FC236}">
                <a16:creationId xmlns:a16="http://schemas.microsoft.com/office/drawing/2014/main" xmlns="" id="{5DE3139A-7158-DA44-AA8C-23B39BBC6908}"/>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FBC204C7-2D60-264D-A89A-46827C90DA4A}"/>
              </a:ext>
            </a:extLst>
          </p:cNvPr>
          <p:cNvSpPr>
            <a:spLocks noGrp="1"/>
          </p:cNvSpPr>
          <p:nvPr>
            <p:ph type="sldNum" sz="quarter" idx="12"/>
          </p:nvPr>
        </p:nvSpPr>
        <p:spPr/>
        <p:txBody>
          <a:bodyPr/>
          <a:lstStyle/>
          <a:p>
            <a:pPr>
              <a:defRPr/>
            </a:pPr>
            <a:fld id="{6ABF2F5B-E517-404D-AE70-6CE6E5FF5921}" type="slidenum">
              <a:rPr lang="en-IN" altLang="en-US" smtClean="0"/>
              <a:pPr>
                <a:defRPr/>
              </a:pPr>
              <a:t>5</a:t>
            </a:fld>
            <a:endParaRPr lang="en-IN" altLang="en-US"/>
          </a:p>
        </p:txBody>
      </p:sp>
    </p:spTree>
    <p:extLst>
      <p:ext uri="{BB962C8B-B14F-4D97-AF65-F5344CB8AC3E}">
        <p14:creationId xmlns:p14="http://schemas.microsoft.com/office/powerpoint/2010/main" xmlns="" val="88740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609600"/>
            <a:ext cx="7711440" cy="1447801"/>
          </a:xfrm>
        </p:spPr>
        <p:txBody>
          <a:bodyPr>
            <a:normAutofit fontScale="90000"/>
          </a:bodyPr>
          <a:lstStyle/>
          <a:p>
            <a:pPr algn="ctr" eaLnBrk="1" hangingPunct="1"/>
            <a:r>
              <a:rPr lang="en-US" altLang="en-US" b="1" dirty="0">
                <a:solidFill>
                  <a:srgbClr val="FFC000"/>
                </a:solidFill>
                <a:latin typeface="Times New Roman" panose="02020603050405020304" pitchFamily="18" charset="0"/>
                <a:cs typeface="Times New Roman" panose="02020603050405020304" pitchFamily="18" charset="0"/>
              </a:rPr>
              <a:t>                           objective</a:t>
            </a:r>
            <a:br>
              <a:rPr lang="en-US" altLang="en-US" b="1" dirty="0">
                <a:solidFill>
                  <a:srgbClr val="FFC000"/>
                </a:solidFill>
                <a:latin typeface="Times New Roman" panose="02020603050405020304" pitchFamily="18" charset="0"/>
                <a:cs typeface="Times New Roman" panose="02020603050405020304" pitchFamily="18" charset="0"/>
              </a:rPr>
            </a:br>
            <a:r>
              <a:rPr lang="en-US" altLang="en-US" b="1" dirty="0">
                <a:solidFill>
                  <a:srgbClr val="FFC000"/>
                </a:solidFill>
                <a:latin typeface="Times New Roman" panose="02020603050405020304" pitchFamily="18" charset="0"/>
                <a:cs typeface="Times New Roman" panose="02020603050405020304" pitchFamily="18" charset="0"/>
              </a:rPr>
              <a:t/>
            </a:r>
            <a:br>
              <a:rPr lang="en-US" altLang="en-US" b="1" dirty="0">
                <a:solidFill>
                  <a:srgbClr val="FFC000"/>
                </a:solidFill>
                <a:latin typeface="Times New Roman" panose="02020603050405020304" pitchFamily="18" charset="0"/>
                <a:cs typeface="Times New Roman" panose="02020603050405020304" pitchFamily="18" charset="0"/>
              </a:rPr>
            </a:br>
            <a:r>
              <a:rPr lang="en-US" altLang="en-US" b="1" dirty="0">
                <a:solidFill>
                  <a:srgbClr val="FFC000"/>
                </a:solidFill>
                <a:latin typeface="Times New Roman" panose="02020603050405020304" pitchFamily="18" charset="0"/>
                <a:cs typeface="Times New Roman" panose="02020603050405020304" pitchFamily="18" charset="0"/>
              </a:rPr>
              <a:t>Energy</a:t>
            </a:r>
            <a:r>
              <a:rPr lang="en-US" altLang="en-US" dirty="0">
                <a:latin typeface="Times New Roman" panose="02020603050405020304" pitchFamily="18" charset="0"/>
                <a:cs typeface="Times New Roman" panose="02020603050405020304" pitchFamily="18" charset="0"/>
              </a:rPr>
              <a:t> in Smart Cities</a:t>
            </a:r>
          </a:p>
        </p:txBody>
      </p:sp>
      <p:sp>
        <p:nvSpPr>
          <p:cNvPr id="13315" name="Content Placeholder 2"/>
          <p:cNvSpPr>
            <a:spLocks noGrp="1"/>
          </p:cNvSpPr>
          <p:nvPr>
            <p:ph idx="1"/>
          </p:nvPr>
        </p:nvSpPr>
        <p:spPr/>
        <p:txBody>
          <a:bodyPr>
            <a:normAutofit fontScale="92500"/>
          </a:bodyPr>
          <a:lstStyle/>
          <a:p>
            <a:pPr eaLnBrk="1" hangingPunct="1">
              <a:defRPr/>
            </a:pPr>
            <a:endParaRPr lang="en-IN" dirty="0"/>
          </a:p>
          <a:p>
            <a:pPr eaLnBrk="1" hangingPunct="1">
              <a:defRPr/>
            </a:pPr>
            <a:r>
              <a:rPr lang="en-IN" sz="3200" dirty="0"/>
              <a:t>Energy powers the Technologies which are the foundations of Smart City. </a:t>
            </a:r>
          </a:p>
          <a:p>
            <a:pPr eaLnBrk="1" hangingPunct="1">
              <a:defRPr/>
            </a:pPr>
            <a:endParaRPr lang="en-IN" sz="3200" dirty="0"/>
          </a:p>
          <a:p>
            <a:pPr eaLnBrk="1" hangingPunct="1">
              <a:defRPr/>
            </a:pPr>
            <a:r>
              <a:rPr lang="en-IN" sz="3200" dirty="0"/>
              <a:t>Assuring </a:t>
            </a:r>
            <a:r>
              <a:rPr lang="en-IN" sz="3200" b="1" dirty="0">
                <a:solidFill>
                  <a:srgbClr val="FFC000"/>
                </a:solidFill>
              </a:rPr>
              <a:t>24X7 Power </a:t>
            </a:r>
            <a:r>
              <a:rPr lang="en-IN" sz="3200" dirty="0"/>
              <a:t>to all Smart Cities</a:t>
            </a:r>
            <a:endParaRPr lang="en-US" sz="3200" dirty="0"/>
          </a:p>
          <a:p>
            <a:pPr eaLnBrk="1" hangingPunct="1">
              <a:defRPr/>
            </a:pPr>
            <a:endParaRPr lang="en-IN" sz="3200" dirty="0"/>
          </a:p>
          <a:p>
            <a:pPr eaLnBrk="1" hangingPunct="1">
              <a:defRPr/>
            </a:pPr>
            <a:r>
              <a:rPr lang="en-IN" sz="3200" dirty="0"/>
              <a:t>Energy should be operated with completely </a:t>
            </a:r>
            <a:r>
              <a:rPr lang="en-IN" sz="3200" dirty="0">
                <a:solidFill>
                  <a:schemeClr val="accent2">
                    <a:lumMod val="75000"/>
                  </a:schemeClr>
                </a:solidFill>
              </a:rPr>
              <a:t>Smart Grid Technology</a:t>
            </a:r>
            <a:r>
              <a:rPr lang="en-IN" sz="3200" dirty="0"/>
              <a:t>. </a:t>
            </a:r>
          </a:p>
          <a:p>
            <a:pPr eaLnBrk="1" hangingPunct="1">
              <a:defRPr/>
            </a:pPr>
            <a:endParaRPr lang="en-IN" dirty="0"/>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spcBef>
                <a:spcPct val="0"/>
              </a:spcBef>
              <a:buClrTx/>
              <a:buSzTx/>
              <a:buFontTx/>
              <a:buNone/>
            </a:pPr>
            <a:fld id="{0AC673AD-F19A-471F-8393-82EC3328BE84}" type="slidenum">
              <a:rPr lang="en-IN" altLang="en-US" sz="1400">
                <a:solidFill>
                  <a:schemeClr val="tx2"/>
                </a:solidFill>
              </a:rPr>
              <a:pPr>
                <a:spcBef>
                  <a:spcPct val="0"/>
                </a:spcBef>
                <a:buClrTx/>
                <a:buSzTx/>
                <a:buFontTx/>
                <a:buNone/>
              </a:pPr>
              <a:t>6</a:t>
            </a:fld>
            <a:endParaRPr lang="en-IN" altLang="en-US" sz="14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4373"/>
            <a:ext cx="8092440" cy="1293028"/>
          </a:xfrm>
        </p:spPr>
        <p:txBody>
          <a:bodyPr/>
          <a:lstStyle/>
          <a:p>
            <a:pPr algn="ctr" eaLnBrk="1" hangingPunct="1"/>
            <a:r>
              <a:rPr lang="en-US" dirty="0">
                <a:latin typeface="Times New Roman" panose="02020603050405020304" pitchFamily="18" charset="0"/>
                <a:cs typeface="Times New Roman" panose="02020603050405020304" pitchFamily="18" charset="0"/>
              </a:rPr>
              <a:t>Renewable Energy Source</a:t>
            </a:r>
            <a:endParaRPr lang="en-IN" alt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a:bodyPr>
          <a:lstStyle/>
          <a:p>
            <a:pPr>
              <a:lnSpc>
                <a:spcPct val="150000"/>
              </a:lnSpc>
            </a:pPr>
            <a:r>
              <a:rPr lang="en-US" dirty="0"/>
              <a:t>Renewable Energy source are the sources that naturally renew, or replenish themselves.</a:t>
            </a:r>
          </a:p>
          <a:p>
            <a:pPr>
              <a:lnSpc>
                <a:spcPct val="150000"/>
              </a:lnSpc>
            </a:pPr>
            <a:r>
              <a:rPr lang="en-US" dirty="0"/>
              <a:t>The Following energy sources are considered renewable energy sources</a:t>
            </a:r>
          </a:p>
          <a:p>
            <a:pPr lvl="1"/>
            <a:r>
              <a:rPr lang="en-US" dirty="0"/>
              <a:t>Solar Energy</a:t>
            </a:r>
          </a:p>
          <a:p>
            <a:pPr lvl="1"/>
            <a:r>
              <a:rPr lang="en-US" dirty="0"/>
              <a:t>Wind Energy</a:t>
            </a:r>
          </a:p>
          <a:p>
            <a:pPr lvl="1"/>
            <a:r>
              <a:rPr lang="en-US" dirty="0"/>
              <a:t>Geo Thermal</a:t>
            </a:r>
          </a:p>
          <a:p>
            <a:pPr lvl="1"/>
            <a:r>
              <a:rPr lang="en-US" dirty="0"/>
              <a:t>Bio Mass</a:t>
            </a:r>
          </a:p>
          <a:p>
            <a:pPr lvl="1"/>
            <a:r>
              <a:rPr lang="en-US" dirty="0"/>
              <a:t>Hydro Power</a:t>
            </a:r>
            <a:endParaRPr lang="en-IN" altLang="en-US" dirty="0"/>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spcBef>
                <a:spcPct val="0"/>
              </a:spcBef>
              <a:buClrTx/>
              <a:buSzTx/>
              <a:buFontTx/>
              <a:buNone/>
            </a:pPr>
            <a:fld id="{4D2564E5-2E9D-4063-9A22-D2EFD2F9AAD8}" type="slidenum">
              <a:rPr lang="en-IN" altLang="en-US" sz="1400">
                <a:solidFill>
                  <a:schemeClr val="tx2"/>
                </a:solidFill>
              </a:rPr>
              <a:pPr>
                <a:spcBef>
                  <a:spcPct val="0"/>
                </a:spcBef>
                <a:buClrTx/>
                <a:buSzTx/>
                <a:buFontTx/>
                <a:buNone/>
              </a:pPr>
              <a:t>7</a:t>
            </a:fld>
            <a:endParaRPr lang="en-IN" altLang="en-US" sz="140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228600"/>
            <a:ext cx="7940040" cy="1293028"/>
          </a:xfrm>
        </p:spPr>
        <p:txBody>
          <a:bodyPr/>
          <a:lstStyle/>
          <a:p>
            <a:pPr algn="ctr" eaLnBrk="1" hangingPunct="1"/>
            <a:r>
              <a:rPr lang="en-IN" altLang="en-US" dirty="0">
                <a:solidFill>
                  <a:srgbClr val="FFC000"/>
                </a:solidFill>
                <a:latin typeface="Times New Roman" panose="02020603050405020304" pitchFamily="18" charset="0"/>
                <a:cs typeface="Times New Roman" panose="02020603050405020304" pitchFamily="18" charset="0"/>
              </a:rPr>
              <a:t>Solar Power </a:t>
            </a:r>
            <a:endParaRPr lang="en-US" altLang="en-US" dirty="0">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idx="1"/>
          </p:nvPr>
        </p:nvSpPr>
        <p:spPr>
          <a:xfrm>
            <a:off x="457200" y="1219200"/>
            <a:ext cx="8458200" cy="4937125"/>
          </a:xfrm>
        </p:spPr>
        <p:txBody>
          <a:bodyPr/>
          <a:lstStyle/>
          <a:p>
            <a:pPr eaLnBrk="1" hangingPunct="1">
              <a:lnSpc>
                <a:spcPct val="200000"/>
              </a:lnSpc>
              <a:defRPr/>
            </a:pPr>
            <a:r>
              <a:rPr lang="en-US" dirty="0"/>
              <a:t>Using the power of sun to generate electricity.</a:t>
            </a:r>
          </a:p>
          <a:p>
            <a:pPr eaLnBrk="1" hangingPunct="1">
              <a:lnSpc>
                <a:spcPct val="200000"/>
              </a:lnSpc>
              <a:defRPr/>
            </a:pPr>
            <a:r>
              <a:rPr lang="en-US" dirty="0"/>
              <a:t>Solar Cell convert the photo energy into electricity.</a:t>
            </a:r>
          </a:p>
          <a:p>
            <a:pPr eaLnBrk="1" hangingPunct="1">
              <a:defRPr/>
            </a:pPr>
            <a:endParaRPr lang="en-IN" b="1" dirty="0">
              <a:solidFill>
                <a:srgbClr val="FFC000"/>
              </a:solidFill>
            </a:endParaRPr>
          </a:p>
          <a:p>
            <a:pPr marL="0" indent="0" eaLnBrk="1" hangingPunct="1">
              <a:buNone/>
              <a:defRPr/>
            </a:pPr>
            <a:endParaRPr lang="en-IN" b="1" dirty="0">
              <a:solidFill>
                <a:srgbClr val="FFC000"/>
              </a:solidFill>
            </a:endParaRPr>
          </a:p>
          <a:p>
            <a:pPr lvl="1" eaLnBrk="1" hangingPunct="1">
              <a:defRPr/>
            </a:pPr>
            <a:endParaRPr lang="en-IN" i="1" dirty="0"/>
          </a:p>
          <a:p>
            <a:pPr lvl="2" eaLnBrk="1" hangingPunct="1">
              <a:defRPr/>
            </a:pPr>
            <a:endParaRPr lang="en-IN" sz="2800" b="1" i="1" dirty="0">
              <a:solidFill>
                <a:srgbClr val="FFC000"/>
              </a:solidFill>
            </a:endParaRPr>
          </a:p>
          <a:p>
            <a:pPr marL="593725" lvl="2" indent="0" eaLnBrk="1" hangingPunct="1">
              <a:buNone/>
              <a:defRPr/>
            </a:pPr>
            <a:endParaRPr lang="en-IN" sz="2800" b="1" i="1" dirty="0">
              <a:solidFill>
                <a:schemeClr val="accent2">
                  <a:lumMod val="75000"/>
                </a:schemeClr>
              </a:solidFill>
            </a:endParaRPr>
          </a:p>
          <a:p>
            <a:pPr lvl="2" eaLnBrk="1" hangingPunct="1">
              <a:defRPr/>
            </a:pPr>
            <a:endParaRPr lang="en-IN" sz="2800" i="1" dirty="0"/>
          </a:p>
          <a:p>
            <a:pPr lvl="2" eaLnBrk="1" hangingPunct="1">
              <a:buFont typeface="Wingdings 3" panose="05040102010807070707" pitchFamily="18" charset="2"/>
              <a:buNone/>
              <a:defRPr/>
            </a:pPr>
            <a:endParaRPr lang="en-US" sz="2800" dirty="0"/>
          </a:p>
        </p:txBody>
      </p:sp>
      <p:sp>
        <p:nvSpPr>
          <p:cNvPr id="17413"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itchFamily="34" charset="0"/>
              </a:defRPr>
            </a:lvl3pPr>
            <a:lvl4pPr marL="1600200" indent="-228600">
              <a:spcBef>
                <a:spcPts val="400"/>
              </a:spcBef>
              <a:buClr>
                <a:srgbClr val="DB5C16"/>
              </a:buClr>
              <a:buSzPct val="70000"/>
              <a:buFont typeface="Wingdings" panose="05000000000000000000" pitchFamily="2" charset="2"/>
              <a:buChar char=""/>
              <a:defRPr sz="2000">
                <a:solidFill>
                  <a:schemeClr val="tx1"/>
                </a:solidFill>
                <a:latin typeface="Gill Sans MT"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itchFamily="34" charset="0"/>
              </a:defRPr>
            </a:lvl9pPr>
          </a:lstStyle>
          <a:p>
            <a:pPr>
              <a:spcBef>
                <a:spcPct val="0"/>
              </a:spcBef>
              <a:buClrTx/>
              <a:buSzTx/>
              <a:buFontTx/>
              <a:buNone/>
            </a:pPr>
            <a:fld id="{D4CD1747-A277-48FC-9EC8-93169FFCACE4}" type="slidenum">
              <a:rPr lang="en-IN" altLang="en-US" sz="1400">
                <a:solidFill>
                  <a:schemeClr val="tx2"/>
                </a:solidFill>
              </a:rPr>
              <a:pPr>
                <a:spcBef>
                  <a:spcPct val="0"/>
                </a:spcBef>
                <a:buClrTx/>
                <a:buSzTx/>
                <a:buFontTx/>
                <a:buNone/>
              </a:pPr>
              <a:t>8</a:t>
            </a:fld>
            <a:endParaRPr lang="en-IN" altLang="en-US" sz="1400">
              <a:solidFill>
                <a:schemeClr val="tx2"/>
              </a:solidFill>
            </a:endParaRPr>
          </a:p>
        </p:txBody>
      </p:sp>
      <p:pic>
        <p:nvPicPr>
          <p:cNvPr id="3" name="Picture 2">
            <a:extLst>
              <a:ext uri="{FF2B5EF4-FFF2-40B4-BE49-F238E27FC236}">
                <a16:creationId xmlns:a16="http://schemas.microsoft.com/office/drawing/2014/main" xmlns="" id="{B0ED92D0-1E06-D74C-908F-9AAF800B3C7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 y="2895600"/>
            <a:ext cx="3657600" cy="3260725"/>
          </a:xfrm>
          <a:prstGeom prst="rect">
            <a:avLst/>
          </a:prstGeom>
        </p:spPr>
      </p:pic>
      <p:pic>
        <p:nvPicPr>
          <p:cNvPr id="5" name="Picture 4">
            <a:extLst>
              <a:ext uri="{FF2B5EF4-FFF2-40B4-BE49-F238E27FC236}">
                <a16:creationId xmlns:a16="http://schemas.microsoft.com/office/drawing/2014/main" xmlns="" id="{39CD5E2B-036F-174E-9759-FB1B427C376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14801" y="2895600"/>
            <a:ext cx="4999074" cy="33607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4228E-05AF-0B4F-B77B-2320D8DAEA5C}"/>
              </a:ext>
            </a:extLst>
          </p:cNvPr>
          <p:cNvSpPr>
            <a:spLocks noGrp="1"/>
          </p:cNvSpPr>
          <p:nvPr>
            <p:ph type="title"/>
          </p:nvPr>
        </p:nvSpPr>
        <p:spPr>
          <a:xfrm>
            <a:off x="381000" y="764373"/>
            <a:ext cx="8168640" cy="1293028"/>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Solar Energy </a:t>
            </a:r>
            <a:r>
              <a:rPr lang="en-US" b="1" dirty="0">
                <a:latin typeface="Times New Roman" panose="02020603050405020304" pitchFamily="18" charset="0"/>
                <a:cs typeface="Times New Roman" panose="02020603050405020304" pitchFamily="18" charset="0"/>
              </a:rPr>
              <a:t>Advantages and Disadvantages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B33AC9C1-1696-854F-BA4F-EB83695668AE}"/>
              </a:ext>
            </a:extLst>
          </p:cNvPr>
          <p:cNvSpPr>
            <a:spLocks noGrp="1"/>
          </p:cNvSpPr>
          <p:nvPr>
            <p:ph idx="1"/>
          </p:nvPr>
        </p:nvSpPr>
        <p:spPr/>
        <p:txBody>
          <a:bodyPr>
            <a:normAutofit/>
          </a:bodyPr>
          <a:lstStyle/>
          <a:p>
            <a:r>
              <a:rPr lang="en-US" b="1" dirty="0"/>
              <a:t>Advantages: </a:t>
            </a:r>
          </a:p>
          <a:p>
            <a:r>
              <a:rPr lang="en-US" dirty="0">
                <a:hlinkClick r:id="rId2"/>
              </a:rPr>
              <a:t>Renewable Energy Source</a:t>
            </a:r>
            <a:endParaRPr lang="en-US" dirty="0"/>
          </a:p>
          <a:p>
            <a:r>
              <a:rPr lang="en-US" dirty="0">
                <a:hlinkClick r:id="rId2"/>
              </a:rPr>
              <a:t>Low Maintenance Costs</a:t>
            </a:r>
            <a:endParaRPr lang="en-US" dirty="0"/>
          </a:p>
          <a:p>
            <a:r>
              <a:rPr lang="en-US" dirty="0">
                <a:hlinkClick r:id="rId2"/>
              </a:rPr>
              <a:t>Reduces Electricity Bills</a:t>
            </a:r>
            <a:endParaRPr lang="en-US" dirty="0"/>
          </a:p>
          <a:p>
            <a:endParaRPr lang="en-US" dirty="0"/>
          </a:p>
          <a:p>
            <a:r>
              <a:rPr lang="en-US" b="1" dirty="0"/>
              <a:t>Disadvantages:</a:t>
            </a:r>
          </a:p>
          <a:p>
            <a:r>
              <a:rPr lang="en-US" dirty="0">
                <a:hlinkClick r:id="rId2"/>
              </a:rPr>
              <a:t>Cost</a:t>
            </a:r>
            <a:endParaRPr lang="en-US" dirty="0"/>
          </a:p>
          <a:p>
            <a:r>
              <a:rPr lang="en-US" dirty="0">
                <a:hlinkClick r:id="rId2"/>
              </a:rPr>
              <a:t>Weather Dependent</a:t>
            </a:r>
            <a:endParaRPr lang="en-US" dirty="0"/>
          </a:p>
          <a:p>
            <a:r>
              <a:rPr lang="en-US" dirty="0">
                <a:hlinkClick r:id="rId2"/>
              </a:rPr>
              <a:t>Uses a Lot of Space</a:t>
            </a:r>
            <a:endParaRPr lang="en-US" dirty="0"/>
          </a:p>
        </p:txBody>
      </p:sp>
      <p:sp>
        <p:nvSpPr>
          <p:cNvPr id="4" name="Footer Placeholder 3">
            <a:extLst>
              <a:ext uri="{FF2B5EF4-FFF2-40B4-BE49-F238E27FC236}">
                <a16:creationId xmlns:a16="http://schemas.microsoft.com/office/drawing/2014/main" xmlns="" id="{4ABED366-8DE9-C349-96EC-7BA854648436}"/>
              </a:ext>
            </a:extLst>
          </p:cNvPr>
          <p:cNvSpPr>
            <a:spLocks noGrp="1"/>
          </p:cNvSpPr>
          <p:nvPr>
            <p:ph type="ftr" sz="quarter" idx="11"/>
          </p:nvPr>
        </p:nvSpPr>
        <p:spPr/>
        <p:txBody>
          <a:bodyPr/>
          <a:lstStyle/>
          <a:p>
            <a:pPr>
              <a:defRPr/>
            </a:pPr>
            <a:r>
              <a:rPr lang="en-IN"/>
              <a:t>DC Powered Smart-city</a:t>
            </a:r>
          </a:p>
        </p:txBody>
      </p:sp>
      <p:sp>
        <p:nvSpPr>
          <p:cNvPr id="5" name="Slide Number Placeholder 4">
            <a:extLst>
              <a:ext uri="{FF2B5EF4-FFF2-40B4-BE49-F238E27FC236}">
                <a16:creationId xmlns:a16="http://schemas.microsoft.com/office/drawing/2014/main" xmlns="" id="{5C1C90C1-3E1B-AF42-81A4-172AC919165C}"/>
              </a:ext>
            </a:extLst>
          </p:cNvPr>
          <p:cNvSpPr>
            <a:spLocks noGrp="1"/>
          </p:cNvSpPr>
          <p:nvPr>
            <p:ph type="sldNum" sz="quarter" idx="12"/>
          </p:nvPr>
        </p:nvSpPr>
        <p:spPr/>
        <p:txBody>
          <a:bodyPr/>
          <a:lstStyle/>
          <a:p>
            <a:pPr>
              <a:defRPr/>
            </a:pPr>
            <a:fld id="{6ABF2F5B-E517-404D-AE70-6CE6E5FF5921}" type="slidenum">
              <a:rPr lang="en-IN" altLang="en-US" smtClean="0"/>
              <a:pPr>
                <a:defRPr/>
              </a:pPr>
              <a:t>9</a:t>
            </a:fld>
            <a:endParaRPr lang="en-IN" altLang="en-US"/>
          </a:p>
        </p:txBody>
      </p:sp>
    </p:spTree>
    <p:extLst>
      <p:ext uri="{BB962C8B-B14F-4D97-AF65-F5344CB8AC3E}">
        <p14:creationId xmlns:p14="http://schemas.microsoft.com/office/powerpoint/2010/main" xmlns="" val="160939843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095FB4E2AFA84A97367FED889F65D1" ma:contentTypeVersion="1" ma:contentTypeDescription="Create a new document." ma:contentTypeScope="" ma:versionID="59d0eadc03a9aa34cf3e4354f1d92718">
  <xsd:schema xmlns:xsd="http://www.w3.org/2001/XMLSchema" xmlns:xs="http://www.w3.org/2001/XMLSchema" xmlns:p="http://schemas.microsoft.com/office/2006/metadata/properties" xmlns:ns2="c246330c-92da-4231-99eb-f8a7730cf021" targetNamespace="http://schemas.microsoft.com/office/2006/metadata/properties" ma:root="true" ma:fieldsID="dd3bf9a83055e6120a5e6b8f89b94e71" ns2:_="">
    <xsd:import namespace="c246330c-92da-4231-99eb-f8a7730cf02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46330c-92da-4231-99eb-f8a7730cf02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38EB9876-08BD-4C84-9CFC-88FC90823DB1}">
  <ds:schemaRefs>
    <ds:schemaRef ds:uri="http://schemas.microsoft.com/sharepoint/v3/contenttype/forms"/>
  </ds:schemaRefs>
</ds:datastoreItem>
</file>

<file path=customXml/itemProps2.xml><?xml version="1.0" encoding="utf-8"?>
<ds:datastoreItem xmlns:ds="http://schemas.openxmlformats.org/officeDocument/2006/customXml" ds:itemID="{B3B3C1BE-0EB0-4197-86C9-6213489CF938}">
  <ds:schemaRefs>
    <ds:schemaRef ds:uri="http://purl.org/dc/dcmitype/"/>
    <ds:schemaRef ds:uri="http://schemas.openxmlformats.org/package/2006/metadata/core-properties"/>
    <ds:schemaRef ds:uri="c246330c-92da-4231-99eb-f8a7730cf021"/>
    <ds:schemaRef ds:uri="http://schemas.microsoft.com/office/infopath/2007/PartnerControls"/>
    <ds:schemaRef ds:uri="http://purl.org/dc/elements/1.1/"/>
    <ds:schemaRef ds:uri="http://purl.org/dc/terms/"/>
    <ds:schemaRef ds:uri="http://schemas.microsoft.com/office/2006/documentManagement/typ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F8454BC-9699-4F63-A489-9E47971A57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46330c-92da-4231-99eb-f8a7730c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3186863-D008-4DE7-8E90-B4888950B314}">
  <ds:schemaRefs>
    <ds:schemaRef ds:uri="http://schemas.microsoft.com/sharepoint/events"/>
  </ds:schemaRefs>
</ds:datastoreItem>
</file>

<file path=customXml/itemProps5.xml><?xml version="1.0" encoding="utf-8"?>
<ds:datastoreItem xmlns:ds="http://schemas.openxmlformats.org/officeDocument/2006/customXml" ds:itemID="{73DA683E-AE60-4D5C-9CC0-05D8F6CB55D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{B203C10A-AD27-0444-8BB5-6CA4A3066F7B}tf10001079</Template>
  <TotalTime>7190</TotalTime>
  <Words>662</Words>
  <Application>Microsoft Macintosh PowerPoint</Application>
  <PresentationFormat>On-screen Show (4:3)</PresentationFormat>
  <Paragraphs>116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Vapor Trail</vt:lpstr>
      <vt:lpstr>   Micro-grid Smart City   your name       </vt:lpstr>
      <vt:lpstr>Agenda </vt:lpstr>
      <vt:lpstr>Background </vt:lpstr>
      <vt:lpstr> Problem</vt:lpstr>
      <vt:lpstr>Gap</vt:lpstr>
      <vt:lpstr>                           objective  Energy in Smart Cities</vt:lpstr>
      <vt:lpstr>Renewable Energy Source</vt:lpstr>
      <vt:lpstr>Solar Power </vt:lpstr>
      <vt:lpstr>Solar Energy Advantages and Disadvantages</vt:lpstr>
      <vt:lpstr>Wind Energy</vt:lpstr>
      <vt:lpstr>Geo Thermal</vt:lpstr>
      <vt:lpstr>                                                     solution</vt:lpstr>
      <vt:lpstr>Energy on Smart Grid Technology</vt:lpstr>
      <vt:lpstr>Power Usage in smart city  </vt:lpstr>
      <vt:lpstr>Conclusion </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helping in making it possible</dc:title>
  <dc:creator>Ashok Jhunjhunwala</dc:creator>
  <cp:lastModifiedBy>Hellen</cp:lastModifiedBy>
  <cp:revision>281</cp:revision>
  <dcterms:created xsi:type="dcterms:W3CDTF">2014-02-07T01:29:11Z</dcterms:created>
  <dcterms:modified xsi:type="dcterms:W3CDTF">2018-11-14T04:48:42Z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W4YMSC6EF7HP-4-11</vt:lpwstr>
  </property>
  <property fmtid="{D5CDD505-2E9C-101B-9397-08002B2CF9AE}" pid="3" name="_dlc_DocIdItemGuid">
    <vt:lpwstr>d127e23d-46bf-487a-9c65-0ef407cfca0f</vt:lpwstr>
  </property>
  <property fmtid="{D5CDD505-2E9C-101B-9397-08002B2CF9AE}" pid="4" name="_dlc_DocIdUrl">
    <vt:lpwstr>http://indiasmartgrid.org/en/_layouts/15/DocIdRedir.aspx?ID=W4YMSC6EF7HP-4-11, W4YMSC6EF7HP-4-11</vt:lpwstr>
  </property>
</Properties>
</file>