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4" r:id="rId2"/>
    <p:sldId id="434" r:id="rId3"/>
    <p:sldId id="560" r:id="rId4"/>
    <p:sldId id="563" r:id="rId5"/>
    <p:sldId id="571" r:id="rId6"/>
    <p:sldId id="577" r:id="rId7"/>
    <p:sldId id="572" r:id="rId8"/>
    <p:sldId id="573" r:id="rId9"/>
    <p:sldId id="574" r:id="rId10"/>
    <p:sldId id="575" r:id="rId11"/>
    <p:sldId id="585" r:id="rId12"/>
    <p:sldId id="586" r:id="rId13"/>
    <p:sldId id="436" r:id="rId14"/>
    <p:sldId id="587" r:id="rId15"/>
    <p:sldId id="306" r:id="rId16"/>
    <p:sldId id="321" r:id="rId17"/>
    <p:sldId id="402" r:id="rId18"/>
    <p:sldId id="314" r:id="rId19"/>
    <p:sldId id="315" r:id="rId20"/>
    <p:sldId id="316" r:id="rId21"/>
    <p:sldId id="322" r:id="rId22"/>
    <p:sldId id="415" r:id="rId23"/>
    <p:sldId id="416" r:id="rId24"/>
    <p:sldId id="420" r:id="rId25"/>
    <p:sldId id="421" r:id="rId26"/>
    <p:sldId id="58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83964" autoAdjust="0"/>
  </p:normalViewPr>
  <p:slideViewPr>
    <p:cSldViewPr snapToGrid="0" snapToObjects="1">
      <p:cViewPr varScale="1">
        <p:scale>
          <a:sx n="82" d="100"/>
          <a:sy n="82" d="100"/>
        </p:scale>
        <p:origin x="176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FC492-9264-224B-9766-F845B2941F2B}" type="datetime1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B1136-1B0D-054C-A7E2-4DB47A59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37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F3035-9B84-EF41-86A1-F9F3EE58C203}" type="datetime1">
              <a:rPr lang="en-US" smtClean="0"/>
              <a:t>10/3/18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7698C-967E-5442-808B-DEAAC45F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48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698C-967E-5442-808B-DEAAC45FA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26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24F4A-3B86-43E8-A44E-578E3E4F25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F132C5-CFD4-49DD-BCA8-039D1A3F4FBC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46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79DEB7F-0E2A-1C4F-953A-7C76C9F30951}" type="slidenum">
              <a:rPr lang="en-CA" altLang="en-US">
                <a:latin typeface="Tahoma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CA" altLang="en-US">
              <a:latin typeface="Tahoma" charset="0"/>
            </a:endParaRPr>
          </a:p>
        </p:txBody>
      </p:sp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571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D16E79E-E4CF-CA4B-B9F5-584CA0FE3B09}" type="slidenum">
              <a:rPr lang="en-CA" altLang="en-US">
                <a:latin typeface="Tahoma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CA" altLang="en-US">
              <a:latin typeface="Tahoma" charset="0"/>
            </a:endParaRPr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418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CA5AB7-0E69-4753-B97C-61D0584DEC93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404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A5638-299B-45F7-914A-141C87F757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3836A72-1E9D-4423-B8CD-BDBD92398363}" type="slidenum">
              <a:rPr lang="en-US" sz="1200">
                <a:cs typeface="Arial" charset="0"/>
              </a:rPr>
              <a:pPr algn="r"/>
              <a:t>14</a:t>
            </a:fld>
            <a:endParaRPr lang="en-US" sz="1200">
              <a:cs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60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7F0F43-7E90-40E1-8FB7-4E58F46BD5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A6DA64-7D21-4D92-B6C3-0FD68CA45539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73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698C-967E-5442-808B-DEAAC45FAA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45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1CCA3-2125-45E2-A60F-A1832D57B3D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BF40A3-9C37-4194-AD4E-69DE674DFA8E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38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EDBE9-AB5B-4EE1-9D12-BFADB57EBC1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6AFE85-A1B3-4780-B089-39119475828A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4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52784-87CF-45E4-8D1A-1962556D976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72DB4D-C06A-4C43-A1F4-17FE347685B8}" type="slidenum">
              <a:rPr lang="en-US" sz="1200">
                <a:cs typeface="Arial" charset="0"/>
              </a:rPr>
              <a:pPr algn="r"/>
              <a:t>20</a:t>
            </a:fld>
            <a:endParaRPr lang="en-US" sz="1200">
              <a:cs typeface="Arial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5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698C-967E-5442-808B-DEAAC45FA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941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698C-967E-5442-808B-DEAAC45FAA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35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408C1-FC16-4913-A6D0-84ADFB809AE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88AFDDD-C8F5-487B-9AC9-41712D3B245A}" type="slidenum">
              <a:rPr lang="en-US" sz="1200">
                <a:cs typeface="Arial" charset="0"/>
              </a:rPr>
              <a:pPr algn="r"/>
              <a:t>22</a:t>
            </a:fld>
            <a:endParaRPr lang="en-US" sz="1200">
              <a:cs typeface="Arial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11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CA76C-602C-4D0C-95E6-EC8000DE20C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2B6F13-2DAD-414C-9AB4-B6DEFAAFF4E0}" type="slidenum">
              <a:rPr lang="en-US" sz="1200">
                <a:cs typeface="Arial" charset="0"/>
              </a:rPr>
              <a:pPr algn="r"/>
              <a:t>23</a:t>
            </a:fld>
            <a:endParaRPr lang="en-US" sz="1200">
              <a:cs typeface="Arial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960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698C-967E-5442-808B-DEAAC45FAA0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749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698C-967E-5442-808B-DEAAC45FAA0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872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698C-967E-5442-808B-DEAAC45FAA0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88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0D47234-5A91-7740-A888-0F3C15E5FA9C}" type="slidenum">
              <a:rPr lang="en-CA">
                <a:latin typeface="Tahoma" charset="0"/>
              </a:rPr>
              <a:pPr/>
              <a:t>3</a:t>
            </a:fld>
            <a:endParaRPr lang="en-CA">
              <a:latin typeface="Tahoma" charset="0"/>
            </a:endParaRPr>
          </a:p>
        </p:txBody>
      </p:sp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6952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A31D4-D229-45CC-8D75-722C6452C1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58958F-877C-4CD2-A0A9-32F13CE00594}" type="slidenum">
              <a:rPr lang="en-US" sz="1200">
                <a:cs typeface="Arial" charset="0"/>
              </a:rPr>
              <a:pPr algn="r"/>
              <a:t>4</a:t>
            </a:fld>
            <a:endParaRPr lang="en-US" sz="1200">
              <a:cs typeface="Arial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4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029215-F983-E748-9764-F967A027C49A}" type="slidenum">
              <a:rPr lang="en-CA">
                <a:latin typeface="Tahoma" charset="0"/>
              </a:rPr>
              <a:pPr/>
              <a:t>5</a:t>
            </a:fld>
            <a:endParaRPr lang="en-CA">
              <a:latin typeface="Tahoma" charset="0"/>
            </a:endParaRPr>
          </a:p>
        </p:txBody>
      </p:sp>
      <p:sp>
        <p:nvSpPr>
          <p:cNvPr id="82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493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12D766-3162-074C-AF4B-26880CC688C0}" type="slidenum">
              <a:rPr lang="en-CA">
                <a:latin typeface="Tahoma" charset="0"/>
              </a:rPr>
              <a:pPr/>
              <a:t>6</a:t>
            </a:fld>
            <a:endParaRPr lang="en-CA">
              <a:latin typeface="Tahoma" charset="0"/>
            </a:endParaRPr>
          </a:p>
        </p:txBody>
      </p:sp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763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02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71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6BCE9-FF8B-4D28-A8DE-6ED8DDD0E73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8D2D53-F0D8-4D3E-9A0C-7BE43529D3DE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9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E2BF-069E-B841-A8B5-6CC48A6C4D3B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267F-8A97-C54F-9095-CFFD2868E633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1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AB77-CD89-B243-B488-BABCC0564D65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706F-FF04-3E4D-9317-841E3DB9CCF3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8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6B021-B29B-E344-BF6A-172DDBE1D482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F3E8-116C-454F-883A-D33A4A189D04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4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641E-18ED-8840-B074-E60C88010A40}" type="datetime1">
              <a:rPr lang="en-US" smtClean="0"/>
              <a:t>10/3/18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6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138C-BED2-634A-B3F6-D1A12563680F}" type="datetime1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4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30CF-2023-2B4A-BF41-19F2FB73D9FF}" type="datetime1">
              <a:rPr lang="en-US" smtClean="0"/>
              <a:t>10/3/18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FF8D-46F4-FF4B-BEFC-B8D2976410DC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FE4-25C7-1343-A2FC-7AA3EFF91A5F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0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E475-3835-0C40-A4FB-680B83451B13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1(30)</a:t>
            </a:r>
          </a:p>
        </p:txBody>
      </p:sp>
    </p:spTree>
    <p:extLst>
      <p:ext uri="{BB962C8B-B14F-4D97-AF65-F5344CB8AC3E}">
        <p14:creationId xmlns:p14="http://schemas.microsoft.com/office/powerpoint/2010/main" val="71746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544" y="1316180"/>
            <a:ext cx="82203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2800" b="1" dirty="0"/>
          </a:p>
          <a:p>
            <a:pPr algn="ctr"/>
            <a:r>
              <a:rPr lang="en-CA" sz="2800" b="1" dirty="0"/>
              <a:t>Ch6: Market Structure</a:t>
            </a:r>
          </a:p>
          <a:p>
            <a:pPr algn="ctr"/>
            <a:r>
              <a:rPr lang="en-US" sz="2800" b="1" dirty="0"/>
              <a:t>Lecture 11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Hassan Almahmood </a:t>
            </a:r>
          </a:p>
          <a:p>
            <a:pPr algn="ctr"/>
            <a:r>
              <a:rPr lang="en-US" sz="2400" dirty="0"/>
              <a:t>California State University- Northridge </a:t>
            </a:r>
            <a:endParaRPr lang="en-US" sz="2800" dirty="0"/>
          </a:p>
          <a:p>
            <a:pPr algn="ctr"/>
            <a:r>
              <a:rPr lang="en-US" sz="2800" dirty="0"/>
              <a:t>Thursday, Oct 3,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2355303" y="127121"/>
            <a:ext cx="184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5FF800-973D-5A46-928C-A977A8DC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13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/>
              <a:t>Understanding the Monopolist’s </a:t>
            </a:r>
            <a:r>
              <a:rPr lang="en-US" b="1" dirty="0" err="1"/>
              <a:t>MR</a:t>
            </a:r>
            <a:endParaRPr lang="en-US" b="1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Increasing </a:t>
            </a:r>
            <a:r>
              <a:rPr lang="en-US" b="1" i="1" dirty="0"/>
              <a:t>Q</a:t>
            </a:r>
            <a:r>
              <a:rPr lang="en-US" dirty="0"/>
              <a:t> has two effects on revenue: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b="1" i="1" dirty="0"/>
              <a:t>Output effect</a:t>
            </a:r>
            <a:r>
              <a:rPr lang="en-US" dirty="0"/>
              <a:t>:  higher output raises revenue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b="1" i="1" dirty="0"/>
              <a:t>Price effect</a:t>
            </a:r>
            <a:r>
              <a:rPr lang="en-US" dirty="0"/>
              <a:t>:  lower price reduces revenue</a:t>
            </a:r>
          </a:p>
          <a:p>
            <a:pPr eaLnBrk="1" hangingPunct="1"/>
            <a:r>
              <a:rPr lang="en-US" dirty="0"/>
              <a:t>To sell a larger </a:t>
            </a:r>
            <a:r>
              <a:rPr lang="en-US" b="1" i="1" dirty="0"/>
              <a:t>Q</a:t>
            </a:r>
            <a:r>
              <a:rPr lang="en-US" dirty="0"/>
              <a:t>, the monopolist must reduce the price on all the units it sells.  </a:t>
            </a:r>
          </a:p>
          <a:p>
            <a:pPr eaLnBrk="1" hangingPunct="1"/>
            <a:r>
              <a:rPr lang="en-US" dirty="0"/>
              <a:t>Hence, </a:t>
            </a:r>
            <a:r>
              <a:rPr lang="en-US" i="1" dirty="0"/>
              <a:t>MR</a:t>
            </a:r>
            <a:r>
              <a:rPr lang="en-US" dirty="0"/>
              <a:t> &lt; </a:t>
            </a:r>
            <a:r>
              <a:rPr lang="en-US" b="1" i="1" dirty="0"/>
              <a:t>P</a:t>
            </a:r>
          </a:p>
          <a:p>
            <a:pPr eaLnBrk="1" hangingPunct="1"/>
            <a:r>
              <a:rPr lang="en-US" i="1" dirty="0"/>
              <a:t>MR</a:t>
            </a:r>
            <a:r>
              <a:rPr lang="en-US" dirty="0"/>
              <a:t> could even be negative if the price effect exceeds the output effect  </a:t>
            </a:r>
            <a:r>
              <a:rPr lang="en-US" sz="2600" b="1" dirty="0"/>
              <a:t>(e.g., when Common Grounds increases </a:t>
            </a:r>
            <a:r>
              <a:rPr lang="en-US" sz="2600" b="1" i="1" dirty="0"/>
              <a:t>Q</a:t>
            </a:r>
            <a:r>
              <a:rPr lang="en-US" sz="2600" b="1" dirty="0"/>
              <a:t> from 5 to 6).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F4238C-2733-ED46-8043-45C2E469F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35914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lnSpc>
                <a:spcPct val="95000"/>
              </a:lnSpc>
              <a:buNone/>
              <a:tabLst>
                <a:tab pos="796925" algn="l"/>
              </a:tabLst>
              <a:defRPr/>
            </a:pPr>
            <a:r>
              <a:rPr lang="en-US" dirty="0"/>
              <a:t>Recall the total revenue test, which determines whether demand is elastic or inelastic. </a:t>
            </a:r>
          </a:p>
          <a:p>
            <a:pPr marL="457200" lvl="1" indent="0" eaLnBrk="1" hangingPunct="1">
              <a:lnSpc>
                <a:spcPct val="95000"/>
              </a:lnSpc>
              <a:buNone/>
              <a:tabLst>
                <a:tab pos="796925" algn="l"/>
              </a:tabLst>
              <a:defRPr/>
            </a:pPr>
            <a:r>
              <a:rPr lang="en-US" dirty="0"/>
              <a:t>1. If a price fall increases total revenue, demand is 	elastic. </a:t>
            </a:r>
          </a:p>
          <a:p>
            <a:pPr marL="457200" lvl="1" indent="0" eaLnBrk="1" hangingPunct="1">
              <a:lnSpc>
                <a:spcPct val="95000"/>
              </a:lnSpc>
              <a:buNone/>
              <a:tabLst>
                <a:tab pos="796925" algn="l"/>
              </a:tabLst>
              <a:defRPr/>
            </a:pPr>
            <a:r>
              <a:rPr lang="en-US" dirty="0"/>
              <a:t>2. If a price fall decreases total revenue, demand is 	inelastic.</a:t>
            </a:r>
          </a:p>
          <a:p>
            <a:pPr marL="457200" lvl="1" indent="0" eaLnBrk="1" hangingPunct="1">
              <a:lnSpc>
                <a:spcPct val="95000"/>
              </a:lnSpc>
              <a:buNone/>
              <a:tabLst>
                <a:tab pos="796925" algn="l"/>
              </a:tabLst>
              <a:defRPr/>
            </a:pPr>
            <a:r>
              <a:rPr lang="en-US" dirty="0"/>
              <a:t>Use the total revenue test to see the relationship between marginal revenue and elasticity.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Marginal Revenue and Elasticity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018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3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b="1" dirty="0"/>
              <a:t>Conclusion</a:t>
            </a:r>
            <a:endParaRPr lang="en-CA" dirty="0">
              <a:cs typeface="+mj-cs"/>
            </a:endParaRP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spcBef>
                <a:spcPts val="1272"/>
              </a:spcBef>
              <a:buNone/>
              <a:defRPr/>
            </a:pPr>
            <a:r>
              <a:rPr lang="en-US" altLang="en-US" dirty="0"/>
              <a:t>The relationship between marginal revenue and elasticity implies that …</a:t>
            </a:r>
          </a:p>
          <a:p>
            <a:pPr marL="457200" lvl="1" indent="0" eaLnBrk="1" hangingPunct="1">
              <a:spcBef>
                <a:spcPts val="1272"/>
              </a:spcBef>
              <a:buNone/>
              <a:defRPr/>
            </a:pPr>
            <a:r>
              <a:rPr lang="en-US" altLang="en-US" dirty="0"/>
              <a:t>A monopoly never profitably produces an output in the inelastic range of its demand curve.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968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Monopoly’s </a:t>
            </a:r>
            <a:r>
              <a:rPr lang="en-US" sz="4000" b="1" dirty="0"/>
              <a:t>Profit-Maximization</a:t>
            </a:r>
            <a:endParaRPr lang="en-US" alt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25146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2514600" y="5562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2514600" y="5105400"/>
            <a:ext cx="403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2514600" y="2209800"/>
            <a:ext cx="3657600" cy="3352800"/>
          </a:xfrm>
          <a:prstGeom prst="line">
            <a:avLst/>
          </a:prstGeom>
          <a:noFill/>
          <a:ln w="317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2514600" y="2209800"/>
            <a:ext cx="1981200" cy="38100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4038600" y="3581400"/>
            <a:ext cx="0" cy="198120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 rot="-5400000">
            <a:off x="485775" y="3629025"/>
            <a:ext cx="2686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5F5F5F"/>
                </a:solidFill>
              </a:rPr>
              <a:t>Price and cost per unit of output</a:t>
            </a:r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4327525" y="6030913"/>
            <a:ext cx="844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5F5F5F"/>
                </a:solidFill>
              </a:rPr>
              <a:t>Quantity</a:t>
            </a:r>
          </a:p>
        </p:txBody>
      </p:sp>
      <p:sp>
        <p:nvSpPr>
          <p:cNvPr id="13323" name="Text Box 20"/>
          <p:cNvSpPr txBox="1">
            <a:spLocks noChangeArrowheads="1"/>
          </p:cNvSpPr>
          <p:nvPr/>
        </p:nvSpPr>
        <p:spPr bwMode="auto">
          <a:xfrm>
            <a:off x="2362200" y="15351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5F5F5F"/>
                </a:solidFill>
              </a:rPr>
              <a:t>$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4441825" y="5715000"/>
            <a:ext cx="460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5F5F5F"/>
                </a:solidFill>
              </a:rPr>
              <a:t>MR</a:t>
            </a: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6580188" y="4953000"/>
            <a:ext cx="909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5F5F5F"/>
                </a:solidFill>
              </a:rPr>
              <a:t>MC = AC</a:t>
            </a:r>
          </a:p>
        </p:txBody>
      </p:sp>
      <p:sp>
        <p:nvSpPr>
          <p:cNvPr id="13326" name="Text Box 23"/>
          <p:cNvSpPr txBox="1">
            <a:spLocks noChangeArrowheads="1"/>
          </p:cNvSpPr>
          <p:nvPr/>
        </p:nvSpPr>
        <p:spPr bwMode="auto">
          <a:xfrm>
            <a:off x="6934200" y="5410200"/>
            <a:ext cx="322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5F5F5F"/>
                </a:solidFill>
              </a:rPr>
              <a:t>Q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657600" y="5562600"/>
            <a:ext cx="692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5F5F5F"/>
                </a:solidFill>
              </a:rPr>
              <a:t>Q*=95</a:t>
            </a: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2057400" y="3352800"/>
            <a:ext cx="479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5F5F5F"/>
                </a:solidFill>
              </a:rPr>
              <a:t>P*=</a:t>
            </a:r>
          </a:p>
          <a:p>
            <a:pPr eaLnBrk="1" hangingPunct="1"/>
            <a:r>
              <a:rPr lang="en-US" altLang="en-US" sz="1400" i="1">
                <a:solidFill>
                  <a:srgbClr val="5F5F5F"/>
                </a:solidFill>
              </a:rPr>
              <a:t>105</a:t>
            </a:r>
          </a:p>
        </p:txBody>
      </p:sp>
      <p:sp>
        <p:nvSpPr>
          <p:cNvPr id="13329" name="Text Box 27"/>
          <p:cNvSpPr txBox="1">
            <a:spLocks noChangeArrowheads="1"/>
          </p:cNvSpPr>
          <p:nvPr/>
        </p:nvSpPr>
        <p:spPr bwMode="auto">
          <a:xfrm>
            <a:off x="6016625" y="5257800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5F5F5F"/>
                </a:solidFill>
              </a:rPr>
              <a:t>D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3962400" y="2819400"/>
            <a:ext cx="687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5F5F5F"/>
                </a:solidFill>
              </a:rPr>
              <a:t>Profits</a:t>
            </a:r>
          </a:p>
        </p:txBody>
      </p:sp>
      <p:sp>
        <p:nvSpPr>
          <p:cNvPr id="81949" name="Line 29"/>
          <p:cNvSpPr>
            <a:spLocks noChangeShapeType="1"/>
          </p:cNvSpPr>
          <p:nvPr/>
        </p:nvSpPr>
        <p:spPr bwMode="auto">
          <a:xfrm flipH="1">
            <a:off x="3657600" y="3048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4646613" y="3581400"/>
            <a:ext cx="9921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5F5F5F"/>
                </a:solidFill>
              </a:rPr>
              <a:t>Lost gains</a:t>
            </a:r>
          </a:p>
          <a:p>
            <a:pPr eaLnBrk="1" hangingPunct="1"/>
            <a:r>
              <a:rPr lang="en-US" altLang="en-US" sz="1400">
                <a:solidFill>
                  <a:srgbClr val="5F5F5F"/>
                </a:solidFill>
              </a:rPr>
              <a:t>from trade</a:t>
            </a:r>
          </a:p>
        </p:txBody>
      </p:sp>
      <p:sp>
        <p:nvSpPr>
          <p:cNvPr id="81951" name="Line 31"/>
          <p:cNvSpPr>
            <a:spLocks noChangeShapeType="1"/>
          </p:cNvSpPr>
          <p:nvPr/>
        </p:nvSpPr>
        <p:spPr bwMode="auto">
          <a:xfrm flipH="1">
            <a:off x="45720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2514600" y="3581400"/>
            <a:ext cx="1524000" cy="1524000"/>
          </a:xfrm>
          <a:prstGeom prst="rect">
            <a:avLst/>
          </a:prstGeom>
          <a:solidFill>
            <a:srgbClr val="99CC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3" name="AutoShape 33"/>
          <p:cNvSpPr>
            <a:spLocks noChangeArrowheads="1"/>
          </p:cNvSpPr>
          <p:nvPr/>
        </p:nvSpPr>
        <p:spPr bwMode="auto">
          <a:xfrm>
            <a:off x="4038600" y="3581400"/>
            <a:ext cx="1600200" cy="1524000"/>
          </a:xfrm>
          <a:prstGeom prst="rtTriangle">
            <a:avLst/>
          </a:prstGeom>
          <a:solidFill>
            <a:schemeClr val="tx1">
              <a:lumMod val="85000"/>
              <a:lumOff val="15000"/>
              <a:alpha val="22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4" name="Line 34"/>
          <p:cNvSpPr>
            <a:spLocks noChangeShapeType="1"/>
          </p:cNvSpPr>
          <p:nvPr/>
        </p:nvSpPr>
        <p:spPr bwMode="auto">
          <a:xfrm flipH="1">
            <a:off x="2514600" y="3581400"/>
            <a:ext cx="15240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3E62D7-AA64-0948-BFB4-83FEDF6B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0" grpId="0" animBg="1"/>
      <p:bldP spid="81932" grpId="0" animBg="1"/>
      <p:bldP spid="81933" grpId="0" animBg="1"/>
      <p:bldP spid="81941" grpId="0"/>
      <p:bldP spid="81942" grpId="0"/>
      <p:bldP spid="81945" grpId="0"/>
      <p:bldP spid="81946" grpId="0"/>
      <p:bldP spid="81949" grpId="0" animBg="1"/>
      <p:bldP spid="81950" grpId="0"/>
      <p:bldP spid="81951" grpId="0" animBg="1"/>
      <p:bldP spid="81952" grpId="0" animBg="1"/>
      <p:bldP spid="81953" grpId="0" animBg="1"/>
      <p:bldP spid="819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/>
              <a:t>Monopoly’s </a:t>
            </a:r>
            <a:r>
              <a:rPr lang="en-US" sz="4000" b="1" dirty="0"/>
              <a:t>Profit-Maximization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17595"/>
            <a:ext cx="8229600" cy="480118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ea typeface="ＭＳ Ｐゴシック" charset="0"/>
              </a:rPr>
              <a:t>Output and Price Decision</a:t>
            </a:r>
            <a:endParaRPr lang="en-US" b="1" dirty="0">
              <a:solidFill>
                <a:srgbClr val="1566B0"/>
              </a:solidFill>
              <a:ea typeface="ＭＳ Ｐゴシック" charset="0"/>
            </a:endParaRPr>
          </a:p>
          <a:p>
            <a:pPr marL="0" indent="0" eaLnBrk="1" hangingPunct="1">
              <a:buNone/>
            </a:pPr>
            <a:r>
              <a:rPr lang="en-US" dirty="0"/>
              <a:t>	Like a competitive firm, a monopolist  				maximizes profit by producing the quantity 		where </a:t>
            </a:r>
            <a:r>
              <a:rPr lang="en-US" b="1" i="1" dirty="0"/>
              <a:t>MR</a:t>
            </a:r>
            <a:r>
              <a:rPr lang="en-US" dirty="0"/>
              <a:t> = </a:t>
            </a:r>
            <a:r>
              <a:rPr lang="en-US" b="1" i="1" dirty="0"/>
              <a:t>MC</a:t>
            </a:r>
            <a:r>
              <a:rPr lang="en-US" dirty="0"/>
              <a:t>. </a:t>
            </a:r>
          </a:p>
          <a:p>
            <a:pPr eaLnBrk="1" hangingPunct="1"/>
            <a:r>
              <a:rPr lang="en-US" dirty="0"/>
              <a:t>Once the monopolist identifies this quantity, </a:t>
            </a:r>
            <a:br>
              <a:rPr lang="en-US" dirty="0"/>
            </a:br>
            <a:r>
              <a:rPr lang="en-US" dirty="0"/>
              <a:t>it sets the highest price consumers are willing to pay for that quantity. </a:t>
            </a:r>
          </a:p>
          <a:p>
            <a:r>
              <a:rPr lang="en-US" altLang="en-US" dirty="0"/>
              <a:t>Since it faces market demand,  i</a:t>
            </a:r>
            <a:r>
              <a:rPr lang="en-US" dirty="0"/>
              <a:t>t finds this price from the </a:t>
            </a:r>
            <a:r>
              <a:rPr lang="en-US" b="1" i="1" dirty="0"/>
              <a:t>D</a:t>
            </a:r>
            <a:r>
              <a:rPr lang="en-US" dirty="0"/>
              <a:t> curve.  </a:t>
            </a:r>
          </a:p>
          <a:p>
            <a:r>
              <a:rPr lang="en-US" altLang="en-US" b="1" dirty="0"/>
              <a:t>Unexploited gains from trade (deadweight loss)</a:t>
            </a:r>
          </a:p>
          <a:p>
            <a:pPr eaLnBrk="1" hangingPunct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4134E6-D22A-1248-9D6C-746A8922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739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b="1" dirty="0"/>
              <a:t>Introduction:  </a:t>
            </a:r>
            <a:br>
              <a:rPr lang="en-US" sz="3600" b="1" dirty="0"/>
            </a:br>
            <a:r>
              <a:rPr lang="en-US" sz="3600" b="1" dirty="0"/>
              <a:t>Between Monopoly and Competition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227880" y="1554621"/>
            <a:ext cx="8686800" cy="4979581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i="1" dirty="0"/>
              <a:t>Two extremes</a:t>
            </a:r>
          </a:p>
          <a:p>
            <a:pPr marL="688975" lvl="1" indent="-45720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/>
              <a:t>Perfect competition</a:t>
            </a:r>
            <a:r>
              <a:rPr lang="en-US" dirty="0"/>
              <a:t>:  many firms, identical products</a:t>
            </a:r>
          </a:p>
          <a:p>
            <a:pPr marL="688975" lvl="1" indent="-45720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/>
              <a:t>Monopoly</a:t>
            </a:r>
            <a:r>
              <a:rPr lang="en-US" dirty="0"/>
              <a:t>:  one firm, product with no close substitutes.</a:t>
            </a:r>
          </a:p>
          <a:p>
            <a:pPr marL="0" indent="0" eaLnBrk="1" hangingPunct="1">
              <a:spcBef>
                <a:spcPct val="65000"/>
              </a:spcBef>
              <a:buFont typeface="Wingdings" pitchFamily="2" charset="2"/>
              <a:buNone/>
            </a:pPr>
            <a:r>
              <a:rPr lang="en-US" i="1" dirty="0"/>
              <a:t>In between these extremes:  imperfect competition</a:t>
            </a:r>
          </a:p>
          <a:p>
            <a:pPr marL="688975" lvl="1" indent="-457200">
              <a:lnSpc>
                <a:spcPct val="105000"/>
              </a:lnSpc>
              <a:spcBef>
                <a:spcPct val="25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/>
              <a:t>Monopolistic competition</a:t>
            </a:r>
            <a:r>
              <a:rPr lang="en-US" dirty="0"/>
              <a:t>:  many firms sell similar but not identical products.  </a:t>
            </a:r>
          </a:p>
          <a:p>
            <a:pPr marL="688975" lvl="1" indent="-457200" eaLnBrk="1" hangingPunct="1">
              <a:lnSpc>
                <a:spcPct val="105000"/>
              </a:lnSpc>
              <a:spcBef>
                <a:spcPct val="25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/>
              <a:t>Oligopoly</a:t>
            </a:r>
            <a:r>
              <a:rPr lang="en-US" dirty="0"/>
              <a:t>:  only a few sellers offer similar or identical products. </a:t>
            </a:r>
          </a:p>
        </p:txBody>
      </p:sp>
      <p:sp>
        <p:nvSpPr>
          <p:cNvPr id="61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089B16-EA4B-ED49-BA6E-1AAF235E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296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bldLvl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Monopolistic Competition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069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Assumptions/Characteristics:</a:t>
            </a:r>
          </a:p>
          <a:p>
            <a:pPr marL="457200" lvl="1" indent="0">
              <a:buNone/>
              <a:defRPr/>
            </a:pPr>
            <a:r>
              <a:rPr lang="en-US" sz="2400" b="1" noProof="1"/>
              <a:t>Monopolistic competition </a:t>
            </a:r>
            <a:r>
              <a:rPr lang="en-US" sz="2400" noProof="1"/>
              <a:t>is a market structure in which</a:t>
            </a:r>
          </a:p>
          <a:p>
            <a:pPr marL="457200" lvl="1" indent="0">
              <a:buNone/>
              <a:defRPr/>
            </a:pPr>
            <a:r>
              <a:rPr lang="en-US" sz="2400" noProof="1"/>
              <a:t>1. </a:t>
            </a:r>
            <a:r>
              <a:rPr lang="en-US" altLang="en-US" sz="2400" dirty="0"/>
              <a:t>Multiple/</a:t>
            </a:r>
            <a:r>
              <a:rPr lang="en-US" sz="2400" noProof="1"/>
              <a:t> large number of firms compete. </a:t>
            </a:r>
          </a:p>
          <a:p>
            <a:pPr marL="457200" lvl="1" indent="0">
              <a:buNone/>
              <a:defRPr/>
            </a:pPr>
            <a:r>
              <a:rPr lang="en-US" sz="2400" noProof="1"/>
              <a:t>2. Each firm produces a differentiated product.</a:t>
            </a:r>
          </a:p>
          <a:p>
            <a:pPr marL="457200" lvl="1" indent="0">
              <a:buNone/>
              <a:defRPr/>
            </a:pPr>
            <a:r>
              <a:rPr lang="en-US" sz="2400" noProof="1"/>
              <a:t>3. Firms compete on </a:t>
            </a:r>
            <a:r>
              <a:rPr lang="en-US" sz="2400" dirty="0"/>
              <a:t>price, </a:t>
            </a:r>
            <a:r>
              <a:rPr lang="en-US" sz="2400" noProof="1"/>
              <a:t>product quality, and marketing.</a:t>
            </a:r>
          </a:p>
          <a:p>
            <a:pPr marL="457200" lvl="1" indent="0">
              <a:buNone/>
              <a:defRPr/>
            </a:pPr>
            <a:r>
              <a:rPr lang="en-US" sz="2400" noProof="1"/>
              <a:t>4. </a:t>
            </a:r>
            <a:r>
              <a:rPr lang="en-US" altLang="en-US" sz="2400" dirty="0"/>
              <a:t>With free entry and exit, firms compete away economic profits</a:t>
            </a:r>
          </a:p>
          <a:p>
            <a:pPr>
              <a:spcBef>
                <a:spcPts val="1200"/>
              </a:spcBef>
              <a:buNone/>
            </a:pPr>
            <a:r>
              <a:rPr lang="en-US" sz="2400" b="1" dirty="0"/>
              <a:t>Examples: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altLang="en-US" sz="2400" dirty="0"/>
              <a:t>toothpaste, shampoo, restaurants, banks, a</a:t>
            </a:r>
            <a:r>
              <a:rPr lang="en-US" sz="2400" dirty="0"/>
              <a:t>partments, books, clothing, fast food, night clubs, restaurant </a:t>
            </a:r>
            <a:r>
              <a:rPr lang="en-US" sz="2400" dirty="0" err="1"/>
              <a:t>etc</a:t>
            </a:r>
            <a:endParaRPr lang="en-US" sz="2400" noProof="1"/>
          </a:p>
          <a:p>
            <a:pPr marL="457200" lvl="1" indent="0">
              <a:buNone/>
              <a:defRPr/>
            </a:pP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D9DAFE-D265-6D47-8CA1-C9F07E90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8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Monopolistic Competition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06926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000" noProof="1"/>
              <a:t>Like monopoly, f</a:t>
            </a:r>
            <a:r>
              <a:rPr lang="en-US" altLang="en-US" sz="3000" dirty="0" err="1"/>
              <a:t>irms</a:t>
            </a:r>
            <a:r>
              <a:rPr lang="en-US" altLang="en-US" sz="3000" dirty="0"/>
              <a:t> face downward sloping demand curves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000" dirty="0"/>
              <a:t>Profit maximization occurs where </a:t>
            </a:r>
            <a:r>
              <a:rPr lang="en-US" altLang="en-US" sz="3000" i="1" dirty="0"/>
              <a:t>MC</a:t>
            </a:r>
            <a:r>
              <a:rPr lang="en-US" altLang="en-US" sz="3000" dirty="0"/>
              <a:t>=</a:t>
            </a:r>
            <a:r>
              <a:rPr lang="en-US" altLang="en-US" sz="3000" i="1" dirty="0"/>
              <a:t>MR</a:t>
            </a:r>
          </a:p>
          <a:p>
            <a:pPr marL="457200" lvl="1" indent="0">
              <a:spcBef>
                <a:spcPts val="1200"/>
              </a:spcBef>
              <a:buNone/>
              <a:defRPr/>
            </a:pPr>
            <a:endParaRPr lang="en-US" sz="3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D9DAFE-D265-6D47-8CA1-C9F07E90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4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4791075" y="2465388"/>
            <a:ext cx="2066925" cy="1409700"/>
            <a:chOff x="3018" y="1553"/>
            <a:chExt cx="1302" cy="888"/>
          </a:xfrm>
        </p:grpSpPr>
        <p:sp>
          <p:nvSpPr>
            <p:cNvPr id="10278" name="Rectangle 2"/>
            <p:cNvSpPr>
              <a:spLocks noChangeArrowheads="1"/>
            </p:cNvSpPr>
            <p:nvPr/>
          </p:nvSpPr>
          <p:spPr bwMode="auto">
            <a:xfrm>
              <a:off x="3018" y="2053"/>
              <a:ext cx="928" cy="3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3709" y="1553"/>
              <a:ext cx="611" cy="582"/>
              <a:chOff x="3730" y="1567"/>
              <a:chExt cx="611" cy="582"/>
            </a:xfrm>
          </p:grpSpPr>
          <p:sp>
            <p:nvSpPr>
              <p:cNvPr id="10280" name="Text Box 53"/>
              <p:cNvSpPr txBox="1">
                <a:spLocks noChangeArrowheads="1"/>
              </p:cNvSpPr>
              <p:nvPr/>
            </p:nvSpPr>
            <p:spPr bwMode="auto">
              <a:xfrm>
                <a:off x="3730" y="1567"/>
                <a:ext cx="61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cs typeface="Arial" charset="0"/>
                  </a:rPr>
                  <a:t>profit</a:t>
                </a:r>
              </a:p>
            </p:txBody>
          </p:sp>
          <p:sp>
            <p:nvSpPr>
              <p:cNvPr id="10281" name="Line 54"/>
              <p:cNvSpPr>
                <a:spLocks noChangeShapeType="1"/>
              </p:cNvSpPr>
              <p:nvPr/>
            </p:nvSpPr>
            <p:spPr bwMode="auto">
              <a:xfrm flipV="1">
                <a:off x="3737" y="1833"/>
                <a:ext cx="288" cy="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835400" y="3689355"/>
            <a:ext cx="2433638" cy="369888"/>
            <a:chOff x="2416" y="2324"/>
            <a:chExt cx="1533" cy="233"/>
          </a:xfrm>
        </p:grpSpPr>
        <p:sp>
          <p:nvSpPr>
            <p:cNvPr id="10276" name="Line 44"/>
            <p:cNvSpPr>
              <a:spLocks noChangeShapeType="1"/>
            </p:cNvSpPr>
            <p:nvPr/>
          </p:nvSpPr>
          <p:spPr bwMode="auto">
            <a:xfrm flipH="1">
              <a:off x="3017" y="2443"/>
              <a:ext cx="932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Rectangle 46"/>
            <p:cNvSpPr>
              <a:spLocks noChangeArrowheads="1"/>
            </p:cNvSpPr>
            <p:nvPr/>
          </p:nvSpPr>
          <p:spPr bwMode="auto">
            <a:xfrm>
              <a:off x="2416" y="2324"/>
              <a:ext cx="5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2400" i="1" dirty="0">
                  <a:cs typeface="Arial" charset="0"/>
                </a:rPr>
                <a:t>STATC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197351" y="3065463"/>
            <a:ext cx="2071689" cy="1393825"/>
            <a:chOff x="2644" y="1931"/>
            <a:chExt cx="1305" cy="878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3017" y="2052"/>
              <a:ext cx="932" cy="757"/>
              <a:chOff x="357" y="2450"/>
              <a:chExt cx="795" cy="646"/>
            </a:xfrm>
          </p:grpSpPr>
          <p:sp>
            <p:nvSpPr>
              <p:cNvPr id="10274" name="Line 4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Line 5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3" name="Rectangle 45"/>
            <p:cNvSpPr>
              <a:spLocks noChangeArrowheads="1"/>
            </p:cNvSpPr>
            <p:nvPr/>
          </p:nvSpPr>
          <p:spPr bwMode="auto">
            <a:xfrm>
              <a:off x="2644" y="1931"/>
              <a:ext cx="3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b="1" i="1" dirty="0">
                  <a:cs typeface="Arial" charset="0"/>
                </a:rPr>
                <a:t>P</a:t>
              </a:r>
              <a:r>
                <a:rPr lang="en-US" sz="2400" b="1" i="1" baseline="30000" dirty="0">
                  <a:cs typeface="Arial" charset="0"/>
                </a:rPr>
                <a:t>MC</a:t>
              </a:r>
              <a:endParaRPr lang="en-US" sz="2400" b="1" i="1" dirty="0">
                <a:cs typeface="Arial" charset="0"/>
              </a:endParaRPr>
            </a:p>
          </p:txBody>
        </p:sp>
      </p:grpSp>
      <p:sp>
        <p:nvSpPr>
          <p:cNvPr id="1024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3524"/>
            <a:ext cx="8229600" cy="1201739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600" b="1" dirty="0"/>
              <a:t>A Monopolistically Competitive Firm Earning Profits in the Short Run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54013" y="1762935"/>
            <a:ext cx="3392487" cy="4648200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/>
              <a:t>The firm faces a downward-sloping </a:t>
            </a:r>
            <a:br>
              <a:rPr lang="en-US" sz="2600" dirty="0"/>
            </a:br>
            <a:r>
              <a:rPr lang="en-US" sz="2600" i="1" dirty="0"/>
              <a:t>D</a:t>
            </a:r>
            <a:r>
              <a:rPr lang="en-US" sz="2600" dirty="0"/>
              <a:t> curve.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/>
              <a:t>At each </a:t>
            </a:r>
            <a:r>
              <a:rPr lang="en-US" sz="2600" b="1" i="1" dirty="0"/>
              <a:t>Q</a:t>
            </a:r>
            <a:r>
              <a:rPr lang="en-US" sz="2600" dirty="0"/>
              <a:t>, SR</a:t>
            </a:r>
            <a:r>
              <a:rPr lang="en-US" sz="2600" i="1" dirty="0"/>
              <a:t>MR</a:t>
            </a:r>
            <a:r>
              <a:rPr lang="en-US" sz="2600" dirty="0"/>
              <a:t> &lt; </a:t>
            </a:r>
            <a:r>
              <a:rPr lang="en-US" sz="2600" i="1" dirty="0"/>
              <a:t>P</a:t>
            </a:r>
            <a:r>
              <a:rPr lang="en-US" sz="2600" i="1" baseline="30000" dirty="0"/>
              <a:t>MC</a:t>
            </a:r>
            <a:r>
              <a:rPr lang="en-US" sz="2600" dirty="0"/>
              <a:t>.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/>
              <a:t>To maximize profit, firm produces </a:t>
            </a:r>
            <a:r>
              <a:rPr lang="en-US" sz="2600" b="1" i="1" dirty="0"/>
              <a:t>Q</a:t>
            </a:r>
            <a:r>
              <a:rPr lang="en-US" sz="2600" dirty="0"/>
              <a:t> where </a:t>
            </a:r>
            <a:r>
              <a:rPr lang="en-US" sz="2600" i="1" dirty="0"/>
              <a:t>MR</a:t>
            </a:r>
            <a:r>
              <a:rPr lang="en-US" sz="2600" dirty="0"/>
              <a:t> = SR</a:t>
            </a:r>
            <a:r>
              <a:rPr lang="en-US" sz="2600" i="1" dirty="0"/>
              <a:t>MC.</a:t>
            </a:r>
            <a:endParaRPr lang="en-US" sz="2600" dirty="0"/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/>
              <a:t>The firm uses the </a:t>
            </a:r>
            <a:br>
              <a:rPr lang="en-US" sz="2600" dirty="0"/>
            </a:br>
            <a:r>
              <a:rPr lang="en-US" sz="2600" i="1" dirty="0"/>
              <a:t>D</a:t>
            </a:r>
            <a:r>
              <a:rPr lang="en-US" sz="2600" dirty="0"/>
              <a:t> curve to set </a:t>
            </a:r>
            <a:r>
              <a:rPr lang="en-US" sz="2600" i="1" dirty="0"/>
              <a:t>P</a:t>
            </a:r>
            <a:r>
              <a:rPr lang="en-US" sz="2600" i="1" baseline="30000" dirty="0"/>
              <a:t>MC</a:t>
            </a:r>
            <a:r>
              <a:rPr lang="en-US" sz="2600" dirty="0"/>
              <a:t>.  </a:t>
            </a:r>
            <a:endParaRPr lang="en-US" sz="2600" b="1" i="1" dirty="0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206750" y="2116138"/>
            <a:ext cx="5376863" cy="3889375"/>
            <a:chOff x="1579" y="1014"/>
            <a:chExt cx="3434" cy="2651"/>
          </a:xfrm>
        </p:grpSpPr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591" y="1080"/>
              <a:ext cx="2262" cy="2284"/>
              <a:chOff x="1489" y="785"/>
              <a:chExt cx="3650" cy="2492"/>
            </a:xfrm>
          </p:grpSpPr>
          <p:sp>
            <p:nvSpPr>
              <p:cNvPr id="10270" name="Line 10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Line 11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8" name="Text Box 12"/>
            <p:cNvSpPr txBox="1">
              <a:spLocks noChangeArrowheads="1"/>
            </p:cNvSpPr>
            <p:nvPr/>
          </p:nvSpPr>
          <p:spPr bwMode="auto">
            <a:xfrm>
              <a:off x="4232" y="3416"/>
              <a:ext cx="78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Quantity</a:t>
              </a:r>
            </a:p>
          </p:txBody>
        </p:sp>
        <p:sp>
          <p:nvSpPr>
            <p:cNvPr id="10269" name="Text Box 13"/>
            <p:cNvSpPr txBox="1">
              <a:spLocks noChangeArrowheads="1"/>
            </p:cNvSpPr>
            <p:nvPr/>
          </p:nvSpPr>
          <p:spPr bwMode="auto">
            <a:xfrm>
              <a:off x="1579" y="1014"/>
              <a:ext cx="10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Price</a:t>
              </a:r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5160963" y="1811338"/>
            <a:ext cx="3346450" cy="2127250"/>
            <a:chOff x="2859" y="931"/>
            <a:chExt cx="2108" cy="1340"/>
          </a:xfrm>
        </p:grpSpPr>
        <p:sp>
          <p:nvSpPr>
            <p:cNvPr id="10265" name="Arc 15"/>
            <p:cNvSpPr>
              <a:spLocks/>
            </p:cNvSpPr>
            <p:nvPr/>
          </p:nvSpPr>
          <p:spPr bwMode="auto">
            <a:xfrm flipH="1" flipV="1">
              <a:off x="2859" y="931"/>
              <a:ext cx="1759" cy="1340"/>
            </a:xfrm>
            <a:custGeom>
              <a:avLst/>
              <a:gdLst>
                <a:gd name="T0" fmla="*/ 0 w 33610"/>
                <a:gd name="T1" fmla="*/ 0 h 21600"/>
                <a:gd name="T2" fmla="*/ 0 w 33610"/>
                <a:gd name="T3" fmla="*/ 0 h 21600"/>
                <a:gd name="T4" fmla="*/ 0 w 33610"/>
                <a:gd name="T5" fmla="*/ 0 h 21600"/>
                <a:gd name="T6" fmla="*/ 0 60000 65536"/>
                <a:gd name="T7" fmla="*/ 0 60000 65536"/>
                <a:gd name="T8" fmla="*/ 0 60000 65536"/>
                <a:gd name="T9" fmla="*/ 0 w 33610"/>
                <a:gd name="T10" fmla="*/ 0 h 21600"/>
                <a:gd name="T11" fmla="*/ 33610 w 336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10" h="21600" fill="none" extrusionOk="0">
                  <a:moveTo>
                    <a:pt x="0" y="6309"/>
                  </a:moveTo>
                  <a:cubicBezTo>
                    <a:pt x="4049" y="2268"/>
                    <a:pt x="9535" y="-1"/>
                    <a:pt x="15256" y="0"/>
                  </a:cubicBezTo>
                  <a:cubicBezTo>
                    <a:pt x="22728" y="0"/>
                    <a:pt x="29669" y="3861"/>
                    <a:pt x="33609" y="10211"/>
                  </a:cubicBezTo>
                </a:path>
                <a:path w="33610" h="21600" stroke="0" extrusionOk="0">
                  <a:moveTo>
                    <a:pt x="0" y="6309"/>
                  </a:moveTo>
                  <a:cubicBezTo>
                    <a:pt x="4049" y="2268"/>
                    <a:pt x="9535" y="-1"/>
                    <a:pt x="15256" y="0"/>
                  </a:cubicBezTo>
                  <a:cubicBezTo>
                    <a:pt x="22728" y="0"/>
                    <a:pt x="29669" y="3861"/>
                    <a:pt x="33609" y="10211"/>
                  </a:cubicBezTo>
                  <a:lnTo>
                    <a:pt x="15256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Text Box 16"/>
            <p:cNvSpPr txBox="1">
              <a:spLocks noChangeArrowheads="1"/>
            </p:cNvSpPr>
            <p:nvPr/>
          </p:nvSpPr>
          <p:spPr bwMode="auto">
            <a:xfrm>
              <a:off x="4444" y="1659"/>
              <a:ext cx="5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>
                  <a:cs typeface="Arial" charset="0"/>
                </a:rPr>
                <a:t>SRATC</a:t>
              </a:r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5165725" y="2692400"/>
            <a:ext cx="3117850" cy="1660525"/>
            <a:chOff x="3254" y="1696"/>
            <a:chExt cx="1964" cy="1046"/>
          </a:xfrm>
        </p:grpSpPr>
        <p:sp>
          <p:nvSpPr>
            <p:cNvPr id="10263" name="Line 18"/>
            <p:cNvSpPr>
              <a:spLocks noChangeShapeType="1"/>
            </p:cNvSpPr>
            <p:nvPr/>
          </p:nvSpPr>
          <p:spPr bwMode="auto">
            <a:xfrm>
              <a:off x="3254" y="1696"/>
              <a:ext cx="1736" cy="895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Text Box 19"/>
            <p:cNvSpPr txBox="1">
              <a:spLocks noChangeArrowheads="1"/>
            </p:cNvSpPr>
            <p:nvPr/>
          </p:nvSpPr>
          <p:spPr bwMode="auto">
            <a:xfrm>
              <a:off x="4944" y="2512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cs typeface="Arial" charset="0"/>
                </a:rPr>
                <a:t>D</a:t>
              </a:r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5083175" y="3375025"/>
            <a:ext cx="2268538" cy="1893888"/>
            <a:chOff x="3202" y="2126"/>
            <a:chExt cx="1429" cy="1193"/>
          </a:xfrm>
        </p:grpSpPr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3202" y="2126"/>
              <a:ext cx="1098" cy="100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4257" y="3089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cs typeface="Arial" charset="0"/>
                </a:rPr>
                <a:t>MR</a:t>
              </a:r>
            </a:p>
          </p:txBody>
        </p:sp>
      </p:grp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3109913" y="1430338"/>
            <a:ext cx="4832354" cy="3687762"/>
            <a:chOff x="1591" y="691"/>
            <a:chExt cx="3044" cy="2323"/>
          </a:xfrm>
        </p:grpSpPr>
        <p:sp>
          <p:nvSpPr>
            <p:cNvPr id="10259" name="Text Box 25"/>
            <p:cNvSpPr txBox="1">
              <a:spLocks noChangeArrowheads="1"/>
            </p:cNvSpPr>
            <p:nvPr/>
          </p:nvSpPr>
          <p:spPr bwMode="auto">
            <a:xfrm>
              <a:off x="3874" y="1329"/>
              <a:ext cx="7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>
                  <a:cs typeface="Arial" charset="0"/>
                </a:rPr>
                <a:t>SRMC</a:t>
              </a:r>
            </a:p>
          </p:txBody>
        </p:sp>
        <p:sp>
          <p:nvSpPr>
            <p:cNvPr id="10260" name="Arc 37"/>
            <p:cNvSpPr>
              <a:spLocks/>
            </p:cNvSpPr>
            <p:nvPr/>
          </p:nvSpPr>
          <p:spPr bwMode="auto">
            <a:xfrm flipV="1">
              <a:off x="1591" y="691"/>
              <a:ext cx="2653" cy="2323"/>
            </a:xfrm>
            <a:custGeom>
              <a:avLst/>
              <a:gdLst>
                <a:gd name="T0" fmla="*/ 0 w 20469"/>
                <a:gd name="T1" fmla="*/ 0 h 18502"/>
                <a:gd name="T2" fmla="*/ 0 w 20469"/>
                <a:gd name="T3" fmla="*/ 0 h 18502"/>
                <a:gd name="T4" fmla="*/ 0 w 20469"/>
                <a:gd name="T5" fmla="*/ 0 h 18502"/>
                <a:gd name="T6" fmla="*/ 0 60000 65536"/>
                <a:gd name="T7" fmla="*/ 0 60000 65536"/>
                <a:gd name="T8" fmla="*/ 0 60000 65536"/>
                <a:gd name="T9" fmla="*/ 0 w 20469"/>
                <a:gd name="T10" fmla="*/ 0 h 18502"/>
                <a:gd name="T11" fmla="*/ 20469 w 20469"/>
                <a:gd name="T12" fmla="*/ 18502 h 185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69" h="18502" fill="none" extrusionOk="0">
                  <a:moveTo>
                    <a:pt x="11146" y="-1"/>
                  </a:moveTo>
                  <a:cubicBezTo>
                    <a:pt x="15530" y="2641"/>
                    <a:pt x="18834" y="6753"/>
                    <a:pt x="20468" y="11604"/>
                  </a:cubicBezTo>
                </a:path>
                <a:path w="20469" h="18502" stroke="0" extrusionOk="0">
                  <a:moveTo>
                    <a:pt x="11146" y="-1"/>
                  </a:moveTo>
                  <a:cubicBezTo>
                    <a:pt x="15530" y="2641"/>
                    <a:pt x="18834" y="6753"/>
                    <a:pt x="20468" y="11604"/>
                  </a:cubicBezTo>
                  <a:lnTo>
                    <a:pt x="0" y="18502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5989638" y="4398964"/>
            <a:ext cx="768350" cy="1598613"/>
            <a:chOff x="3773" y="2771"/>
            <a:chExt cx="484" cy="1007"/>
          </a:xfrm>
        </p:grpSpPr>
        <p:sp>
          <p:nvSpPr>
            <p:cNvPr id="10256" name="Line 49"/>
            <p:cNvSpPr>
              <a:spLocks noChangeShapeType="1"/>
            </p:cNvSpPr>
            <p:nvPr/>
          </p:nvSpPr>
          <p:spPr bwMode="auto">
            <a:xfrm>
              <a:off x="3948" y="2812"/>
              <a:ext cx="0" cy="692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28"/>
            <p:cNvSpPr txBox="1">
              <a:spLocks noChangeArrowheads="1"/>
            </p:cNvSpPr>
            <p:nvPr/>
          </p:nvSpPr>
          <p:spPr bwMode="auto">
            <a:xfrm>
              <a:off x="3773" y="3487"/>
              <a:ext cx="4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Q</a:t>
              </a:r>
              <a:r>
                <a:rPr lang="en-US" sz="2400" b="1" i="1" baseline="30000" dirty="0">
                  <a:cs typeface="Arial" charset="0"/>
                </a:rPr>
                <a:t>MC</a:t>
              </a:r>
              <a:endParaRPr lang="en-US" sz="2400" b="1" i="1" dirty="0">
                <a:cs typeface="Arial" charset="0"/>
              </a:endParaRPr>
            </a:p>
          </p:txBody>
        </p:sp>
        <p:sp>
          <p:nvSpPr>
            <p:cNvPr id="10258" name="Oval 41"/>
            <p:cNvSpPr>
              <a:spLocks noChangeAspect="1" noChangeArrowheads="1"/>
            </p:cNvSpPr>
            <p:nvPr/>
          </p:nvSpPr>
          <p:spPr bwMode="auto">
            <a:xfrm>
              <a:off x="3910" y="2771"/>
              <a:ext cx="75" cy="74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sp>
        <p:nvSpPr>
          <p:cNvPr id="1025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ACE66D5-4393-6341-98C1-999CCE4B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35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3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3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795838" y="2911475"/>
            <a:ext cx="1960562" cy="1314450"/>
            <a:chOff x="3021" y="1834"/>
            <a:chExt cx="1235" cy="828"/>
          </a:xfrm>
        </p:grpSpPr>
        <p:sp>
          <p:nvSpPr>
            <p:cNvPr id="11298" name="Rectangle 3"/>
            <p:cNvSpPr>
              <a:spLocks noChangeArrowheads="1"/>
            </p:cNvSpPr>
            <p:nvPr/>
          </p:nvSpPr>
          <p:spPr bwMode="auto">
            <a:xfrm>
              <a:off x="3021" y="2353"/>
              <a:ext cx="712" cy="30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3526" y="1834"/>
              <a:ext cx="730" cy="582"/>
              <a:chOff x="3730" y="1567"/>
              <a:chExt cx="611" cy="582"/>
            </a:xfrm>
          </p:grpSpPr>
          <p:sp>
            <p:nvSpPr>
              <p:cNvPr id="11300" name="Text Box 37"/>
              <p:cNvSpPr txBox="1">
                <a:spLocks noChangeArrowheads="1"/>
              </p:cNvSpPr>
              <p:nvPr/>
            </p:nvSpPr>
            <p:spPr bwMode="auto">
              <a:xfrm>
                <a:off x="3730" y="1567"/>
                <a:ext cx="61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cs typeface="Arial" charset="0"/>
                  </a:rPr>
                  <a:t>losses</a:t>
                </a:r>
              </a:p>
            </p:txBody>
          </p:sp>
          <p:sp>
            <p:nvSpPr>
              <p:cNvPr id="11301" name="Line 38"/>
              <p:cNvSpPr>
                <a:spLocks noChangeShapeType="1"/>
              </p:cNvSpPr>
              <p:nvPr/>
            </p:nvSpPr>
            <p:spPr bwMode="auto">
              <a:xfrm flipV="1">
                <a:off x="3737" y="1833"/>
                <a:ext cx="288" cy="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794250" y="3732213"/>
            <a:ext cx="1133475" cy="1833562"/>
            <a:chOff x="357" y="2450"/>
            <a:chExt cx="795" cy="646"/>
          </a:xfrm>
        </p:grpSpPr>
        <p:sp>
          <p:nvSpPr>
            <p:cNvPr id="11296" name="Line 5"/>
            <p:cNvSpPr>
              <a:spLocks noChangeShapeType="1"/>
            </p:cNvSpPr>
            <p:nvPr/>
          </p:nvSpPr>
          <p:spPr bwMode="auto">
            <a:xfrm>
              <a:off x="357" y="2450"/>
              <a:ext cx="795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6"/>
            <p:cNvSpPr>
              <a:spLocks noChangeShapeType="1"/>
            </p:cNvSpPr>
            <p:nvPr/>
          </p:nvSpPr>
          <p:spPr bwMode="auto">
            <a:xfrm>
              <a:off x="1152" y="2451"/>
              <a:ext cx="0" cy="645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2413"/>
            <a:ext cx="8229600" cy="1284287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600" b="1" dirty="0"/>
              <a:t>A Monopolistically Competitive Firm </a:t>
            </a:r>
            <a:br>
              <a:rPr lang="en-US" sz="3600" b="1" dirty="0"/>
            </a:br>
            <a:r>
              <a:rPr lang="en-US" sz="3600" b="1" dirty="0"/>
              <a:t>With Losses in the Short Run</a:t>
            </a:r>
          </a:p>
        </p:txBody>
      </p:sp>
      <p:sp>
        <p:nvSpPr>
          <p:cNvPr id="13005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63550" y="1441450"/>
            <a:ext cx="3114675" cy="4541838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/>
              <a:t>For this firm, </a:t>
            </a:r>
            <a:br>
              <a:rPr lang="en-US" sz="2600" dirty="0"/>
            </a:br>
            <a:r>
              <a:rPr lang="en-US" sz="2600" i="1" dirty="0"/>
              <a:t>P</a:t>
            </a:r>
            <a:r>
              <a:rPr lang="en-US" sz="2600" dirty="0"/>
              <a:t> &lt; SR</a:t>
            </a:r>
            <a:r>
              <a:rPr lang="en-US" sz="2600" i="1" dirty="0"/>
              <a:t>ATC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/>
              <a:t>at the output where </a:t>
            </a:r>
            <a:r>
              <a:rPr lang="en-US" sz="2600" i="1" dirty="0"/>
              <a:t>MR</a:t>
            </a:r>
            <a:r>
              <a:rPr lang="en-US" sz="2600" dirty="0"/>
              <a:t> = SR</a:t>
            </a:r>
            <a:r>
              <a:rPr lang="en-US" sz="2600" i="1" dirty="0"/>
              <a:t>MC</a:t>
            </a:r>
            <a:r>
              <a:rPr lang="en-US" sz="2600" dirty="0"/>
              <a:t>. 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/>
              <a:t>The best this firm can do is to minimize its losses.  </a:t>
            </a: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206750" y="2116138"/>
            <a:ext cx="5376863" cy="3889375"/>
            <a:chOff x="1579" y="1014"/>
            <a:chExt cx="3434" cy="2651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91" y="1080"/>
              <a:ext cx="2262" cy="2284"/>
              <a:chOff x="1489" y="785"/>
              <a:chExt cx="3650" cy="2492"/>
            </a:xfrm>
          </p:grpSpPr>
          <p:sp>
            <p:nvSpPr>
              <p:cNvPr id="11294" name="Line 11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5" name="Line 12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2" name="Text Box 13"/>
            <p:cNvSpPr txBox="1">
              <a:spLocks noChangeArrowheads="1"/>
            </p:cNvSpPr>
            <p:nvPr/>
          </p:nvSpPr>
          <p:spPr bwMode="auto">
            <a:xfrm>
              <a:off x="4232" y="3416"/>
              <a:ext cx="78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Quantity</a:t>
              </a:r>
            </a:p>
          </p:txBody>
        </p:sp>
        <p:sp>
          <p:nvSpPr>
            <p:cNvPr id="11293" name="Text Box 14"/>
            <p:cNvSpPr txBox="1">
              <a:spLocks noChangeArrowheads="1"/>
            </p:cNvSpPr>
            <p:nvPr/>
          </p:nvSpPr>
          <p:spPr bwMode="auto">
            <a:xfrm>
              <a:off x="1579" y="1014"/>
              <a:ext cx="10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Price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5160963" y="1811338"/>
            <a:ext cx="3346450" cy="2127250"/>
            <a:chOff x="2859" y="931"/>
            <a:chExt cx="2108" cy="1340"/>
          </a:xfrm>
        </p:grpSpPr>
        <p:sp>
          <p:nvSpPr>
            <p:cNvPr id="11289" name="Arc 16"/>
            <p:cNvSpPr>
              <a:spLocks/>
            </p:cNvSpPr>
            <p:nvPr/>
          </p:nvSpPr>
          <p:spPr bwMode="auto">
            <a:xfrm flipH="1" flipV="1">
              <a:off x="2859" y="931"/>
              <a:ext cx="1759" cy="1340"/>
            </a:xfrm>
            <a:custGeom>
              <a:avLst/>
              <a:gdLst>
                <a:gd name="T0" fmla="*/ 0 w 33610"/>
                <a:gd name="T1" fmla="*/ 0 h 21600"/>
                <a:gd name="T2" fmla="*/ 0 w 33610"/>
                <a:gd name="T3" fmla="*/ 0 h 21600"/>
                <a:gd name="T4" fmla="*/ 0 w 33610"/>
                <a:gd name="T5" fmla="*/ 0 h 21600"/>
                <a:gd name="T6" fmla="*/ 0 60000 65536"/>
                <a:gd name="T7" fmla="*/ 0 60000 65536"/>
                <a:gd name="T8" fmla="*/ 0 60000 65536"/>
                <a:gd name="T9" fmla="*/ 0 w 33610"/>
                <a:gd name="T10" fmla="*/ 0 h 21600"/>
                <a:gd name="T11" fmla="*/ 33610 w 336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10" h="21600" fill="none" extrusionOk="0">
                  <a:moveTo>
                    <a:pt x="0" y="6309"/>
                  </a:moveTo>
                  <a:cubicBezTo>
                    <a:pt x="4049" y="2268"/>
                    <a:pt x="9535" y="-1"/>
                    <a:pt x="15256" y="0"/>
                  </a:cubicBezTo>
                  <a:cubicBezTo>
                    <a:pt x="22728" y="0"/>
                    <a:pt x="29669" y="3861"/>
                    <a:pt x="33609" y="10211"/>
                  </a:cubicBezTo>
                </a:path>
                <a:path w="33610" h="21600" stroke="0" extrusionOk="0">
                  <a:moveTo>
                    <a:pt x="0" y="6309"/>
                  </a:moveTo>
                  <a:cubicBezTo>
                    <a:pt x="4049" y="2268"/>
                    <a:pt x="9535" y="-1"/>
                    <a:pt x="15256" y="0"/>
                  </a:cubicBezTo>
                  <a:cubicBezTo>
                    <a:pt x="22728" y="0"/>
                    <a:pt x="29669" y="3861"/>
                    <a:pt x="33609" y="10211"/>
                  </a:cubicBezTo>
                  <a:lnTo>
                    <a:pt x="15256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Text Box 17"/>
            <p:cNvSpPr txBox="1">
              <a:spLocks noChangeArrowheads="1"/>
            </p:cNvSpPr>
            <p:nvPr/>
          </p:nvSpPr>
          <p:spPr bwMode="auto">
            <a:xfrm>
              <a:off x="4444" y="1659"/>
              <a:ext cx="5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>
                  <a:cs typeface="Arial" charset="0"/>
                </a:rPr>
                <a:t>SRATC</a:t>
              </a:r>
            </a:p>
          </p:txBody>
        </p:sp>
      </p:grpSp>
      <p:sp>
        <p:nvSpPr>
          <p:cNvPr id="11274" name="Text Box 22"/>
          <p:cNvSpPr txBox="1">
            <a:spLocks noChangeArrowheads="1"/>
          </p:cNvSpPr>
          <p:nvPr/>
        </p:nvSpPr>
        <p:spPr bwMode="auto">
          <a:xfrm>
            <a:off x="5686425" y="55292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cs typeface="Arial" charset="0"/>
              </a:rPr>
              <a:t>Q</a:t>
            </a:r>
          </a:p>
        </p:txBody>
      </p:sp>
      <p:sp>
        <p:nvSpPr>
          <p:cNvPr id="11275" name="Rectangle 23"/>
          <p:cNvSpPr>
            <a:spLocks noChangeArrowheads="1"/>
          </p:cNvSpPr>
          <p:nvPr/>
        </p:nvSpPr>
        <p:spPr bwMode="auto">
          <a:xfrm>
            <a:off x="4498975" y="4049713"/>
            <a:ext cx="20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b="1" i="1">
                <a:cs typeface="Arial" charset="0"/>
              </a:rPr>
              <a:t>P</a:t>
            </a:r>
          </a:p>
        </p:txBody>
      </p:sp>
      <p:sp>
        <p:nvSpPr>
          <p:cNvPr id="11276" name="Rectangle 24"/>
          <p:cNvSpPr>
            <a:spLocks noChangeArrowheads="1"/>
          </p:cNvSpPr>
          <p:nvPr/>
        </p:nvSpPr>
        <p:spPr bwMode="auto">
          <a:xfrm>
            <a:off x="3765550" y="3549650"/>
            <a:ext cx="944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2400" i="1" dirty="0">
                <a:cs typeface="Arial" charset="0"/>
              </a:rPr>
              <a:t>SRATC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109913" y="1430338"/>
            <a:ext cx="4600575" cy="3687762"/>
            <a:chOff x="1591" y="691"/>
            <a:chExt cx="2898" cy="2323"/>
          </a:xfrm>
        </p:grpSpPr>
        <p:sp>
          <p:nvSpPr>
            <p:cNvPr id="11287" name="Text Box 26"/>
            <p:cNvSpPr txBox="1">
              <a:spLocks noChangeArrowheads="1"/>
            </p:cNvSpPr>
            <p:nvPr/>
          </p:nvSpPr>
          <p:spPr bwMode="auto">
            <a:xfrm>
              <a:off x="3744" y="1342"/>
              <a:ext cx="74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>
                  <a:cs typeface="Arial" charset="0"/>
                </a:rPr>
                <a:t>SRMC</a:t>
              </a:r>
            </a:p>
          </p:txBody>
        </p:sp>
        <p:sp>
          <p:nvSpPr>
            <p:cNvPr id="11288" name="Arc 27"/>
            <p:cNvSpPr>
              <a:spLocks/>
            </p:cNvSpPr>
            <p:nvPr/>
          </p:nvSpPr>
          <p:spPr bwMode="auto">
            <a:xfrm flipV="1">
              <a:off x="1591" y="691"/>
              <a:ext cx="2653" cy="2323"/>
            </a:xfrm>
            <a:custGeom>
              <a:avLst/>
              <a:gdLst>
                <a:gd name="T0" fmla="*/ 0 w 20469"/>
                <a:gd name="T1" fmla="*/ 0 h 18502"/>
                <a:gd name="T2" fmla="*/ 0 w 20469"/>
                <a:gd name="T3" fmla="*/ 0 h 18502"/>
                <a:gd name="T4" fmla="*/ 0 w 20469"/>
                <a:gd name="T5" fmla="*/ 0 h 18502"/>
                <a:gd name="T6" fmla="*/ 0 60000 65536"/>
                <a:gd name="T7" fmla="*/ 0 60000 65536"/>
                <a:gd name="T8" fmla="*/ 0 60000 65536"/>
                <a:gd name="T9" fmla="*/ 0 w 20469"/>
                <a:gd name="T10" fmla="*/ 0 h 18502"/>
                <a:gd name="T11" fmla="*/ 20469 w 20469"/>
                <a:gd name="T12" fmla="*/ 18502 h 185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69" h="18502" fill="none" extrusionOk="0">
                  <a:moveTo>
                    <a:pt x="11146" y="-1"/>
                  </a:moveTo>
                  <a:cubicBezTo>
                    <a:pt x="15530" y="2641"/>
                    <a:pt x="18834" y="6753"/>
                    <a:pt x="20468" y="11604"/>
                  </a:cubicBezTo>
                </a:path>
                <a:path w="20469" h="18502" stroke="0" extrusionOk="0">
                  <a:moveTo>
                    <a:pt x="11146" y="-1"/>
                  </a:moveTo>
                  <a:cubicBezTo>
                    <a:pt x="15530" y="2641"/>
                    <a:pt x="18834" y="6753"/>
                    <a:pt x="20468" y="11604"/>
                  </a:cubicBezTo>
                  <a:lnTo>
                    <a:pt x="0" y="18502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8" name="Line 2"/>
          <p:cNvSpPr>
            <a:spLocks noChangeShapeType="1"/>
          </p:cNvSpPr>
          <p:nvPr/>
        </p:nvSpPr>
        <p:spPr bwMode="auto">
          <a:xfrm flipH="1">
            <a:off x="4787900" y="4227513"/>
            <a:ext cx="1143000" cy="0"/>
          </a:xfrm>
          <a:prstGeom prst="line">
            <a:avLst/>
          </a:prstGeom>
          <a:noFill/>
          <a:ln w="9525">
            <a:solidFill>
              <a:srgbClr val="B2B2B2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4973638" y="3756025"/>
            <a:ext cx="2714625" cy="1363663"/>
            <a:chOff x="3133" y="2366"/>
            <a:chExt cx="1710" cy="859"/>
          </a:xfrm>
        </p:grpSpPr>
        <p:sp>
          <p:nvSpPr>
            <p:cNvPr id="11285" name="Line 18"/>
            <p:cNvSpPr>
              <a:spLocks noChangeShapeType="1"/>
            </p:cNvSpPr>
            <p:nvPr/>
          </p:nvSpPr>
          <p:spPr bwMode="auto">
            <a:xfrm>
              <a:off x="3133" y="2366"/>
              <a:ext cx="1488" cy="741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Text Box 19"/>
            <p:cNvSpPr txBox="1">
              <a:spLocks noChangeArrowheads="1"/>
            </p:cNvSpPr>
            <p:nvPr/>
          </p:nvSpPr>
          <p:spPr bwMode="auto">
            <a:xfrm>
              <a:off x="4569" y="2995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cs typeface="Arial" charset="0"/>
                </a:rPr>
                <a:t>D</a:t>
              </a:r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5019675" y="4119563"/>
            <a:ext cx="2346325" cy="1438275"/>
            <a:chOff x="3162" y="2595"/>
            <a:chExt cx="1478" cy="906"/>
          </a:xfrm>
        </p:grpSpPr>
        <p:sp>
          <p:nvSpPr>
            <p:cNvPr id="11283" name="Line 20"/>
            <p:cNvSpPr>
              <a:spLocks noChangeShapeType="1"/>
            </p:cNvSpPr>
            <p:nvPr/>
          </p:nvSpPr>
          <p:spPr bwMode="auto">
            <a:xfrm>
              <a:off x="3162" y="2595"/>
              <a:ext cx="1124" cy="79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Text Box 21"/>
            <p:cNvSpPr txBox="1">
              <a:spLocks noChangeArrowheads="1"/>
            </p:cNvSpPr>
            <p:nvPr/>
          </p:nvSpPr>
          <p:spPr bwMode="auto">
            <a:xfrm>
              <a:off x="4266" y="3271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cs typeface="Arial" charset="0"/>
                </a:rPr>
                <a:t>MR</a:t>
              </a:r>
            </a:p>
          </p:txBody>
        </p:sp>
      </p:grpSp>
      <p:sp>
        <p:nvSpPr>
          <p:cNvPr id="11281" name="Oval 29"/>
          <p:cNvSpPr>
            <a:spLocks noChangeAspect="1" noChangeArrowheads="1"/>
          </p:cNvSpPr>
          <p:nvPr/>
        </p:nvSpPr>
        <p:spPr bwMode="auto">
          <a:xfrm>
            <a:off x="5862638" y="4699000"/>
            <a:ext cx="119062" cy="117475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128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3A6EFBC-5245-E144-9284-FD1BDF1C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886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Incumbent reactions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Clr>
                <a:srgbClr val="000066"/>
              </a:buClr>
            </a:pPr>
            <a:r>
              <a:rPr lang="en-US" altLang="en-US" dirty="0"/>
              <a:t>Specific assets</a:t>
            </a:r>
          </a:p>
          <a:p>
            <a:pPr eaLnBrk="1" hangingPunct="1">
              <a:buClr>
                <a:srgbClr val="000066"/>
              </a:buClr>
            </a:pPr>
            <a:r>
              <a:rPr lang="en-US" altLang="en-US" dirty="0"/>
              <a:t>Economies of scale</a:t>
            </a:r>
          </a:p>
          <a:p>
            <a:pPr eaLnBrk="1" hangingPunct="1">
              <a:buClr>
                <a:srgbClr val="000066"/>
              </a:buClr>
            </a:pPr>
            <a:r>
              <a:rPr lang="en-US" altLang="en-US" dirty="0"/>
              <a:t>Excess capacity</a:t>
            </a:r>
          </a:p>
          <a:p>
            <a:pPr eaLnBrk="1" hangingPunct="1">
              <a:buClr>
                <a:srgbClr val="000066"/>
              </a:buClr>
            </a:pPr>
            <a:r>
              <a:rPr lang="en-US" altLang="en-US" dirty="0"/>
              <a:t>Reputation effects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Incumbent advantages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Clr>
                <a:srgbClr val="000066"/>
              </a:buClr>
            </a:pPr>
            <a:r>
              <a:rPr lang="en-US" altLang="en-US" dirty="0" err="1"/>
              <a:t>Precommitment</a:t>
            </a:r>
            <a:r>
              <a:rPr lang="en-US" altLang="en-US" dirty="0"/>
              <a:t> contracts</a:t>
            </a:r>
          </a:p>
          <a:p>
            <a:pPr eaLnBrk="1" hangingPunct="1">
              <a:buClr>
                <a:srgbClr val="000066"/>
              </a:buClr>
            </a:pPr>
            <a:r>
              <a:rPr lang="en-US" altLang="en-US" dirty="0"/>
              <a:t>Licenses and patents</a:t>
            </a:r>
          </a:p>
          <a:p>
            <a:pPr eaLnBrk="1" hangingPunct="1">
              <a:buClr>
                <a:srgbClr val="000066"/>
              </a:buClr>
            </a:pPr>
            <a:r>
              <a:rPr lang="en-US" altLang="en-US" dirty="0"/>
              <a:t>Learning-curve effects</a:t>
            </a:r>
          </a:p>
          <a:p>
            <a:pPr eaLnBrk="1" hangingPunct="1">
              <a:buClr>
                <a:srgbClr val="000066"/>
              </a:buClr>
            </a:pPr>
            <a:r>
              <a:rPr lang="en-US" altLang="en-US" dirty="0"/>
              <a:t>Pioneering brand advantages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1B99CE0-EB43-734F-AA48-3498ABD48D59}"/>
              </a:ext>
            </a:extLst>
          </p:cNvPr>
          <p:cNvSpPr txBox="1">
            <a:spLocks noChangeArrowheads="1"/>
          </p:cNvSpPr>
          <p:nvPr/>
        </p:nvSpPr>
        <p:spPr>
          <a:xfrm>
            <a:off x="530225" y="3082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dirty="0"/>
              <a:t>Barriers to Entry</a:t>
            </a:r>
            <a:endParaRPr lang="en-CA" sz="4000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1443D-8728-BC4D-A15B-58145D23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1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b="1" dirty="0"/>
              <a:t>Monopolistic Competition and Monopoly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380311" cy="505051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700" i="1" dirty="0"/>
              <a:t>Short run</a:t>
            </a:r>
            <a:r>
              <a:rPr lang="en-US" sz="2700" dirty="0"/>
              <a:t>:  Under monopolistic competition, </a:t>
            </a:r>
            <a:br>
              <a:rPr lang="en-US" sz="2700" dirty="0"/>
            </a:br>
            <a:r>
              <a:rPr lang="en-US" sz="2700" dirty="0"/>
              <a:t>firm behavior is very similar to monopoly.  </a:t>
            </a:r>
          </a:p>
          <a:p>
            <a:pPr lvl="1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dirty="0"/>
              <a:t>If profits in the short run: </a:t>
            </a:r>
            <a:br>
              <a:rPr lang="en-US" dirty="0"/>
            </a:br>
            <a:r>
              <a:rPr lang="en-US" dirty="0"/>
              <a:t>New firms enter market,  taking some demand away from existing firms, prices and profits fall.</a:t>
            </a:r>
          </a:p>
          <a:p>
            <a:pPr lvl="1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dirty="0"/>
              <a:t>If losses in the short run:</a:t>
            </a:r>
            <a:br>
              <a:rPr lang="en-US" dirty="0"/>
            </a:br>
            <a:r>
              <a:rPr lang="en-US" dirty="0"/>
              <a:t>Some firms exit the market, remaining firms enjoy higher demand and prices.</a:t>
            </a:r>
            <a:endParaRPr lang="en-US" sz="2700" dirty="0"/>
          </a:p>
          <a:p>
            <a:pPr eaLnBrk="1" hangingPunct="1"/>
            <a:r>
              <a:rPr lang="en-US" sz="2700" i="1" dirty="0"/>
              <a:t>Long run</a:t>
            </a:r>
            <a:r>
              <a:rPr lang="en-US" sz="2700" dirty="0"/>
              <a:t>:  In monopolistic competition, </a:t>
            </a:r>
            <a:br>
              <a:rPr lang="en-US" sz="2700" dirty="0"/>
            </a:br>
            <a:r>
              <a:rPr lang="en-US" sz="2700" dirty="0"/>
              <a:t>entry and exit drive economic profit to zero.  </a:t>
            </a:r>
          </a:p>
        </p:txBody>
      </p:sp>
      <p:sp>
        <p:nvSpPr>
          <p:cNvPr id="1229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928074-C65B-5349-8D18-3D8DC823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30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uiExpand="1" build="p" bldLvl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458"/>
            <a:ext cx="8229600" cy="965205"/>
          </a:xfrm>
        </p:spPr>
        <p:txBody>
          <a:bodyPr>
            <a:normAutofit/>
          </a:bodyPr>
          <a:lstStyle/>
          <a:p>
            <a:r>
              <a:rPr lang="en-US" sz="3200" b="1" dirty="0"/>
              <a:t>A Monopolistic Competitor in the Long Run</a:t>
            </a:r>
            <a:endParaRPr lang="en-US" altLang="en-US" sz="3200" b="1" dirty="0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099940" y="3103149"/>
            <a:ext cx="1587500" cy="350520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7D07EA-AB88-7542-A9FC-C0F6266C938C}"/>
              </a:ext>
            </a:extLst>
          </p:cNvPr>
          <p:cNvGrpSpPr/>
          <p:nvPr/>
        </p:nvGrpSpPr>
        <p:grpSpPr>
          <a:xfrm>
            <a:off x="2963466" y="2490365"/>
            <a:ext cx="5378440" cy="4290985"/>
            <a:chOff x="1631960" y="2106605"/>
            <a:chExt cx="5378440" cy="4290985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768600" y="2263728"/>
              <a:ext cx="0" cy="3616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3620891-BB30-6541-8B7D-C46A77CFC2E4}"/>
                </a:ext>
              </a:extLst>
            </p:cNvPr>
            <p:cNvGrpSpPr/>
            <p:nvPr/>
          </p:nvGrpSpPr>
          <p:grpSpPr>
            <a:xfrm>
              <a:off x="1631960" y="2106605"/>
              <a:ext cx="5378440" cy="4290985"/>
              <a:chOff x="1631960" y="2106605"/>
              <a:chExt cx="5378440" cy="4290985"/>
            </a:xfrm>
          </p:grpSpPr>
          <p:sp>
            <p:nvSpPr>
              <p:cNvPr id="15373" name="Text Box 13"/>
              <p:cNvSpPr txBox="1">
                <a:spLocks noChangeArrowheads="1"/>
              </p:cNvSpPr>
              <p:nvPr/>
            </p:nvSpPr>
            <p:spPr bwMode="auto">
              <a:xfrm>
                <a:off x="1631960" y="3951289"/>
                <a:ext cx="101916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400" i="1" dirty="0">
                    <a:solidFill>
                      <a:srgbClr val="5F5F5F"/>
                    </a:solidFill>
                  </a:rPr>
                  <a:t>P*</a:t>
                </a:r>
                <a:r>
                  <a:rPr lang="en-US" altLang="en-US" sz="1400" i="1" baseline="-25000" dirty="0">
                    <a:solidFill>
                      <a:srgbClr val="5F5F5F"/>
                    </a:solidFill>
                  </a:rPr>
                  <a:t> </a:t>
                </a:r>
                <a:r>
                  <a:rPr lang="en-US" altLang="en-US" sz="1400" i="1" baseline="-25000" dirty="0" err="1">
                    <a:solidFill>
                      <a:srgbClr val="5F5F5F"/>
                    </a:solidFill>
                  </a:rPr>
                  <a:t>i</a:t>
                </a:r>
                <a:r>
                  <a:rPr lang="en-US" altLang="en-US" sz="1400" i="1" baseline="-25000" dirty="0">
                    <a:solidFill>
                      <a:srgbClr val="5F5F5F"/>
                    </a:solidFill>
                  </a:rPr>
                  <a:t> </a:t>
                </a:r>
                <a:r>
                  <a:rPr lang="en-US" altLang="en-US" sz="1400" i="1" dirty="0">
                    <a:solidFill>
                      <a:srgbClr val="5F5F5F"/>
                    </a:solidFill>
                  </a:rPr>
                  <a:t>= </a:t>
                </a:r>
                <a:r>
                  <a:rPr lang="en-US" altLang="en-US" sz="1400" dirty="0" err="1">
                    <a:solidFill>
                      <a:srgbClr val="5F5F5F"/>
                    </a:solidFill>
                  </a:rPr>
                  <a:t>LRAC</a:t>
                </a:r>
                <a:r>
                  <a:rPr lang="en-US" altLang="en-US" sz="1400" i="1" baseline="-25000" dirty="0" err="1">
                    <a:solidFill>
                      <a:srgbClr val="5F5F5F"/>
                    </a:solidFill>
                  </a:rPr>
                  <a:t>i</a:t>
                </a:r>
                <a:endParaRPr lang="en-US" altLang="en-US" sz="1400" i="1" baseline="-25000" dirty="0">
                  <a:solidFill>
                    <a:srgbClr val="5F5F5F"/>
                  </a:solidFill>
                </a:endParaRP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7B627EC-D224-9647-94D6-5840B094B2D6}"/>
                  </a:ext>
                </a:extLst>
              </p:cNvPr>
              <p:cNvGrpSpPr/>
              <p:nvPr/>
            </p:nvGrpSpPr>
            <p:grpSpPr>
              <a:xfrm>
                <a:off x="2768600" y="2106605"/>
                <a:ext cx="4241800" cy="4290985"/>
                <a:chOff x="2768600" y="2106605"/>
                <a:chExt cx="4241800" cy="4290985"/>
              </a:xfrm>
            </p:grpSpPr>
            <p:sp>
              <p:nvSpPr>
                <p:cNvPr id="15365" name="Line 5"/>
                <p:cNvSpPr>
                  <a:spLocks noChangeShapeType="1"/>
                </p:cNvSpPr>
                <p:nvPr/>
              </p:nvSpPr>
              <p:spPr bwMode="auto">
                <a:xfrm>
                  <a:off x="2794000" y="5867400"/>
                  <a:ext cx="37084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695700" y="5880100"/>
                  <a:ext cx="482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i="1" dirty="0">
                      <a:solidFill>
                        <a:srgbClr val="5F5F5F"/>
                      </a:solidFill>
                    </a:rPr>
                    <a:t>Q*</a:t>
                  </a:r>
                  <a:r>
                    <a:rPr lang="en-US" altLang="en-US" sz="1400" i="1" baseline="-25000" dirty="0" err="1">
                      <a:solidFill>
                        <a:srgbClr val="5F5F5F"/>
                      </a:solidFill>
                    </a:rPr>
                    <a:t>i</a:t>
                  </a:r>
                  <a:endParaRPr lang="en-US" altLang="en-US" sz="1400" i="1" baseline="-2500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1537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318000" y="6019800"/>
                  <a:ext cx="6985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>
                      <a:solidFill>
                        <a:srgbClr val="5F5F5F"/>
                      </a:solidFill>
                    </a:rPr>
                    <a:t>MR</a:t>
                  </a:r>
                  <a:r>
                    <a:rPr lang="en-US" altLang="en-US" sz="1400" i="1" baseline="-25000">
                      <a:solidFill>
                        <a:srgbClr val="5F5F5F"/>
                      </a:solidFill>
                    </a:rPr>
                    <a:t>i</a:t>
                  </a:r>
                </a:p>
              </p:txBody>
            </p:sp>
            <p:sp>
              <p:nvSpPr>
                <p:cNvPr id="1537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076828" y="6092790"/>
                  <a:ext cx="15494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solidFill>
                        <a:srgbClr val="5F5F5F"/>
                      </a:solidFill>
                    </a:rPr>
                    <a:t>Quantity (firm </a:t>
                  </a:r>
                  <a:r>
                    <a:rPr lang="en-US" altLang="en-US" sz="1400" i="1" dirty="0" err="1">
                      <a:solidFill>
                        <a:srgbClr val="5F5F5F"/>
                      </a:solidFill>
                    </a:rPr>
                    <a:t>i</a:t>
                  </a:r>
                  <a:r>
                    <a:rPr lang="en-US" altLang="en-US" sz="1400" dirty="0">
                      <a:solidFill>
                        <a:srgbClr val="5F5F5F"/>
                      </a:solidFill>
                    </a:rPr>
                    <a:t>)</a:t>
                  </a:r>
                </a:p>
              </p:txBody>
            </p:sp>
            <p:sp>
              <p:nvSpPr>
                <p:cNvPr id="1537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6515100" y="5715000"/>
                  <a:ext cx="4953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i="1" dirty="0">
                      <a:solidFill>
                        <a:srgbClr val="5F5F5F"/>
                      </a:solidFill>
                    </a:rPr>
                    <a:t>Q</a:t>
                  </a:r>
                  <a:r>
                    <a:rPr lang="en-US" altLang="en-US" sz="1400" i="1" baseline="-25000" dirty="0">
                      <a:solidFill>
                        <a:srgbClr val="5F5F5F"/>
                      </a:solidFill>
                    </a:rPr>
                    <a:t>i</a:t>
                  </a:r>
                </a:p>
              </p:txBody>
            </p:sp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A71C076A-E870-6943-80C3-6B9C84AD8BBA}"/>
                    </a:ext>
                  </a:extLst>
                </p:cNvPr>
                <p:cNvGrpSpPr/>
                <p:nvPr/>
              </p:nvGrpSpPr>
              <p:grpSpPr>
                <a:xfrm>
                  <a:off x="2768600" y="2106605"/>
                  <a:ext cx="3460757" cy="3773495"/>
                  <a:chOff x="2768600" y="2106605"/>
                  <a:chExt cx="3460757" cy="3773495"/>
                </a:xfrm>
              </p:grpSpPr>
              <p:grpSp>
                <p:nvGrpSpPr>
                  <p:cNvPr id="5" name="Group 4">
                    <a:extLst>
                      <a:ext uri="{FF2B5EF4-FFF2-40B4-BE49-F238E27FC236}">
                        <a16:creationId xmlns:a16="http://schemas.microsoft.com/office/drawing/2014/main" id="{E7569199-A934-0D4F-8820-58E240994460}"/>
                      </a:ext>
                    </a:extLst>
                  </p:cNvPr>
                  <p:cNvGrpSpPr/>
                  <p:nvPr/>
                </p:nvGrpSpPr>
                <p:grpSpPr>
                  <a:xfrm>
                    <a:off x="2768600" y="2679700"/>
                    <a:ext cx="2768600" cy="3200400"/>
                    <a:chOff x="2768600" y="2679700"/>
                    <a:chExt cx="2768600" cy="3200400"/>
                  </a:xfrm>
                </p:grpSpPr>
                <p:sp>
                  <p:nvSpPr>
                    <p:cNvPr id="15366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1300" y="4114800"/>
                      <a:ext cx="11938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5F5F5F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67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3200" y="4140200"/>
                      <a:ext cx="0" cy="17145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5F5F5F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69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68600" y="2679700"/>
                      <a:ext cx="2768600" cy="32004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7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2997200" y="3352800"/>
                      <a:ext cx="1727200" cy="2355850"/>
                    </a:xfrm>
                    <a:custGeom>
                      <a:avLst/>
                      <a:gdLst>
                        <a:gd name="T0" fmla="*/ 0 w 1088"/>
                        <a:gd name="T1" fmla="*/ 1032 h 1484"/>
                        <a:gd name="T2" fmla="*/ 96 w 1088"/>
                        <a:gd name="T3" fmla="*/ 1216 h 1484"/>
                        <a:gd name="T4" fmla="*/ 224 w 1088"/>
                        <a:gd name="T5" fmla="*/ 1392 h 1484"/>
                        <a:gd name="T6" fmla="*/ 336 w 1088"/>
                        <a:gd name="T7" fmla="*/ 1464 h 1484"/>
                        <a:gd name="T8" fmla="*/ 472 w 1088"/>
                        <a:gd name="T9" fmla="*/ 1464 h 1484"/>
                        <a:gd name="T10" fmla="*/ 632 w 1088"/>
                        <a:gd name="T11" fmla="*/ 1344 h 1484"/>
                        <a:gd name="T12" fmla="*/ 808 w 1088"/>
                        <a:gd name="T13" fmla="*/ 1008 h 1484"/>
                        <a:gd name="T14" fmla="*/ 928 w 1088"/>
                        <a:gd name="T15" fmla="*/ 632 h 1484"/>
                        <a:gd name="T16" fmla="*/ 1088 w 1088"/>
                        <a:gd name="T17" fmla="*/ 0 h 148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088" h="1484">
                          <a:moveTo>
                            <a:pt x="0" y="1032"/>
                          </a:moveTo>
                          <a:cubicBezTo>
                            <a:pt x="26" y="1092"/>
                            <a:pt x="59" y="1156"/>
                            <a:pt x="96" y="1216"/>
                          </a:cubicBezTo>
                          <a:cubicBezTo>
                            <a:pt x="133" y="1276"/>
                            <a:pt x="184" y="1351"/>
                            <a:pt x="224" y="1392"/>
                          </a:cubicBezTo>
                          <a:cubicBezTo>
                            <a:pt x="264" y="1433"/>
                            <a:pt x="295" y="1452"/>
                            <a:pt x="336" y="1464"/>
                          </a:cubicBezTo>
                          <a:cubicBezTo>
                            <a:pt x="377" y="1476"/>
                            <a:pt x="423" y="1484"/>
                            <a:pt x="472" y="1464"/>
                          </a:cubicBezTo>
                          <a:cubicBezTo>
                            <a:pt x="521" y="1444"/>
                            <a:pt x="576" y="1420"/>
                            <a:pt x="632" y="1344"/>
                          </a:cubicBezTo>
                          <a:cubicBezTo>
                            <a:pt x="688" y="1268"/>
                            <a:pt x="759" y="1127"/>
                            <a:pt x="808" y="1008"/>
                          </a:cubicBezTo>
                          <a:cubicBezTo>
                            <a:pt x="857" y="889"/>
                            <a:pt x="881" y="800"/>
                            <a:pt x="928" y="632"/>
                          </a:cubicBezTo>
                          <a:cubicBezTo>
                            <a:pt x="975" y="464"/>
                            <a:pt x="1031" y="232"/>
                            <a:pt x="1088" y="0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rgbClr val="000066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537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08466" y="3009898"/>
                    <a:ext cx="723900" cy="3048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1400" dirty="0" err="1">
                        <a:solidFill>
                          <a:srgbClr val="5F5F5F"/>
                        </a:solidFill>
                      </a:rPr>
                      <a:t>LRMC</a:t>
                    </a:r>
                    <a:r>
                      <a:rPr lang="en-US" altLang="en-US" sz="1400" i="1" baseline="-25000" dirty="0" err="1">
                        <a:solidFill>
                          <a:srgbClr val="5F5F5F"/>
                        </a:solidFill>
                      </a:rPr>
                      <a:t>i</a:t>
                    </a:r>
                    <a:endParaRPr lang="en-US" altLang="en-US" sz="1400" i="1" baseline="-25000" dirty="0">
                      <a:solidFill>
                        <a:srgbClr val="5F5F5F"/>
                      </a:solidFill>
                    </a:endParaRPr>
                  </a:p>
                </p:txBody>
              </p:sp>
              <p:grpSp>
                <p:nvGrpSpPr>
                  <p:cNvPr id="6" name="Group 5">
                    <a:extLst>
                      <a:ext uri="{FF2B5EF4-FFF2-40B4-BE49-F238E27FC236}">
                        <a16:creationId xmlns:a16="http://schemas.microsoft.com/office/drawing/2014/main" id="{44ABDA0C-DAB0-9940-A2D1-4A89B8331AAA}"/>
                      </a:ext>
                    </a:extLst>
                  </p:cNvPr>
                  <p:cNvGrpSpPr/>
                  <p:nvPr/>
                </p:nvGrpSpPr>
                <p:grpSpPr>
                  <a:xfrm>
                    <a:off x="3330410" y="2106605"/>
                    <a:ext cx="2898947" cy="2279658"/>
                    <a:chOff x="3330410" y="2106605"/>
                    <a:chExt cx="2898947" cy="2279658"/>
                  </a:xfrm>
                </p:grpSpPr>
                <p:sp>
                  <p:nvSpPr>
                    <p:cNvPr id="1537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3330410" y="2463800"/>
                      <a:ext cx="2501900" cy="1922463"/>
                    </a:xfrm>
                    <a:custGeom>
                      <a:avLst/>
                      <a:gdLst>
                        <a:gd name="T0" fmla="*/ 0 w 1576"/>
                        <a:gd name="T1" fmla="*/ 0 h 1211"/>
                        <a:gd name="T2" fmla="*/ 64 w 1576"/>
                        <a:gd name="T3" fmla="*/ 264 h 1211"/>
                        <a:gd name="T4" fmla="*/ 216 w 1576"/>
                        <a:gd name="T5" fmla="*/ 688 h 1211"/>
                        <a:gd name="T6" fmla="*/ 400 w 1576"/>
                        <a:gd name="T7" fmla="*/ 992 h 1211"/>
                        <a:gd name="T8" fmla="*/ 608 w 1576"/>
                        <a:gd name="T9" fmla="*/ 1160 h 1211"/>
                        <a:gd name="T10" fmla="*/ 864 w 1576"/>
                        <a:gd name="T11" fmla="*/ 1176 h 1211"/>
                        <a:gd name="T12" fmla="*/ 1120 w 1576"/>
                        <a:gd name="T13" fmla="*/ 952 h 1211"/>
                        <a:gd name="T14" fmla="*/ 1432 w 1576"/>
                        <a:gd name="T15" fmla="*/ 408 h 1211"/>
                        <a:gd name="T16" fmla="*/ 1576 w 1576"/>
                        <a:gd name="T17" fmla="*/ 0 h 12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576" h="1211">
                          <a:moveTo>
                            <a:pt x="0" y="0"/>
                          </a:moveTo>
                          <a:cubicBezTo>
                            <a:pt x="14" y="74"/>
                            <a:pt x="28" y="149"/>
                            <a:pt x="64" y="264"/>
                          </a:cubicBezTo>
                          <a:cubicBezTo>
                            <a:pt x="100" y="379"/>
                            <a:pt x="160" y="567"/>
                            <a:pt x="216" y="688"/>
                          </a:cubicBezTo>
                          <a:cubicBezTo>
                            <a:pt x="272" y="809"/>
                            <a:pt x="335" y="913"/>
                            <a:pt x="400" y="992"/>
                          </a:cubicBezTo>
                          <a:cubicBezTo>
                            <a:pt x="465" y="1071"/>
                            <a:pt x="531" y="1129"/>
                            <a:pt x="608" y="1160"/>
                          </a:cubicBezTo>
                          <a:cubicBezTo>
                            <a:pt x="685" y="1191"/>
                            <a:pt x="779" y="1211"/>
                            <a:pt x="864" y="1176"/>
                          </a:cubicBezTo>
                          <a:cubicBezTo>
                            <a:pt x="949" y="1141"/>
                            <a:pt x="1025" y="1080"/>
                            <a:pt x="1120" y="952"/>
                          </a:cubicBezTo>
                          <a:cubicBezTo>
                            <a:pt x="1215" y="824"/>
                            <a:pt x="1356" y="567"/>
                            <a:pt x="1432" y="408"/>
                          </a:cubicBezTo>
                          <a:cubicBezTo>
                            <a:pt x="1508" y="249"/>
                            <a:pt x="1542" y="124"/>
                            <a:pt x="1576" y="0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79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05457" y="2106605"/>
                      <a:ext cx="723900" cy="3048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en-US" sz="1400" dirty="0" err="1">
                          <a:solidFill>
                            <a:srgbClr val="5F5F5F"/>
                          </a:solidFill>
                        </a:rPr>
                        <a:t>LRAC</a:t>
                      </a:r>
                      <a:r>
                        <a:rPr lang="en-US" altLang="en-US" sz="1400" i="1" baseline="-25000" dirty="0" err="1">
                          <a:solidFill>
                            <a:srgbClr val="5F5F5F"/>
                          </a:solidFill>
                        </a:rPr>
                        <a:t>i</a:t>
                      </a:r>
                      <a:endParaRPr lang="en-US" altLang="en-US" sz="1400" i="1" baseline="-25000" dirty="0">
                        <a:solidFill>
                          <a:srgbClr val="5F5F5F"/>
                        </a:solidFill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661482" y="5698954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i="1" dirty="0">
                <a:solidFill>
                  <a:srgbClr val="5F5F5F"/>
                </a:solidFill>
              </a:rPr>
              <a:t>D</a:t>
            </a:r>
            <a:r>
              <a:rPr lang="en-US" altLang="en-US" sz="1400" i="1" baseline="-25000" dirty="0">
                <a:solidFill>
                  <a:srgbClr val="5F5F5F"/>
                </a:solidFill>
              </a:rPr>
              <a:t>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65DC82-A57D-9F4A-B67A-4571D06D1ED4}"/>
              </a:ext>
            </a:extLst>
          </p:cNvPr>
          <p:cNvSpPr txBox="1"/>
          <p:nvPr/>
        </p:nvSpPr>
        <p:spPr>
          <a:xfrm>
            <a:off x="371472" y="964928"/>
            <a:ext cx="838200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95000"/>
              </a:lnSpc>
              <a:spcBef>
                <a:spcPts val="3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000" dirty="0"/>
              <a:t>When P&gt;SRAC, Entry decreases the demand for the product of each firm. </a:t>
            </a:r>
          </a:p>
          <a:p>
            <a:pPr marL="342900" lvl="1" indent="-342900">
              <a:lnSpc>
                <a:spcPct val="95000"/>
              </a:lnSpc>
              <a:spcBef>
                <a:spcPts val="3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000" dirty="0"/>
              <a:t>When P&lt; SRAC, Exit increases the demand for the product of each firm. </a:t>
            </a:r>
          </a:p>
          <a:p>
            <a:pPr marL="342900" lvl="1" indent="-342900">
              <a:lnSpc>
                <a:spcPct val="95000"/>
              </a:lnSpc>
              <a:spcBef>
                <a:spcPts val="3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000" dirty="0"/>
              <a:t>In the long run, economic profit is competed away and firms make zero economic profit.</a:t>
            </a:r>
            <a:endParaRPr lang="en-US" dirty="0"/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44A65724-5F4C-EB44-B6CF-EA363AD36750}"/>
              </a:ext>
            </a:extLst>
          </p:cNvPr>
          <p:cNvSpPr txBox="1">
            <a:spLocks noChangeArrowheads="1"/>
          </p:cNvSpPr>
          <p:nvPr/>
        </p:nvSpPr>
        <p:spPr>
          <a:xfrm>
            <a:off x="300035" y="2884487"/>
            <a:ext cx="2738438" cy="1501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/>
              <a:t>Entry and exit occurs until  </a:t>
            </a:r>
            <a:r>
              <a:rPr lang="en-US" sz="2000" i="1" dirty="0"/>
              <a:t>P</a:t>
            </a:r>
            <a:r>
              <a:rPr lang="en-US" sz="2000" dirty="0"/>
              <a:t> = LR</a:t>
            </a:r>
            <a:r>
              <a:rPr lang="en-US" sz="2000" i="1" dirty="0"/>
              <a:t>AC</a:t>
            </a:r>
            <a:r>
              <a:rPr lang="en-US" sz="2000" dirty="0"/>
              <a:t> and </a:t>
            </a:r>
            <a:br>
              <a:rPr lang="en-US" sz="2000" dirty="0"/>
            </a:br>
            <a:r>
              <a:rPr lang="en-US" sz="2000" dirty="0"/>
              <a:t>profit = zero.  </a:t>
            </a: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9EF09310-13A4-FC43-9E51-619BC8065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6223" y="2201818"/>
            <a:ext cx="7397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dirty="0">
                <a:solidFill>
                  <a:srgbClr val="5F5F5F"/>
                </a:solidFill>
              </a:rPr>
              <a:t>Price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0A95C1-C75D-9C41-9D63-1A5F2734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0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53"/>
          <p:cNvSpPr>
            <a:spLocks noChangeArrowheads="1"/>
          </p:cNvSpPr>
          <p:nvPr/>
        </p:nvSpPr>
        <p:spPr bwMode="auto">
          <a:xfrm>
            <a:off x="390525" y="941388"/>
            <a:ext cx="8345488" cy="504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351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3200" b="1" dirty="0"/>
              <a:t>Comparing Perfect &amp; Monopolistic Competition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4175" y="4462463"/>
            <a:ext cx="8358188" cy="612775"/>
            <a:chOff x="242" y="2811"/>
            <a:chExt cx="5265" cy="386"/>
          </a:xfrm>
        </p:grpSpPr>
        <p:sp>
          <p:nvSpPr>
            <p:cNvPr id="8235" name="Rectangle 127"/>
            <p:cNvSpPr>
              <a:spLocks noChangeArrowheads="1"/>
            </p:cNvSpPr>
            <p:nvPr/>
          </p:nvSpPr>
          <p:spPr bwMode="auto">
            <a:xfrm>
              <a:off x="3978" y="2811"/>
              <a:ext cx="1529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yes</a:t>
              </a:r>
            </a:p>
          </p:txBody>
        </p:sp>
        <p:sp>
          <p:nvSpPr>
            <p:cNvPr id="8236" name="Rectangle 125"/>
            <p:cNvSpPr>
              <a:spLocks noChangeArrowheads="1"/>
            </p:cNvSpPr>
            <p:nvPr/>
          </p:nvSpPr>
          <p:spPr bwMode="auto">
            <a:xfrm>
              <a:off x="2344" y="2811"/>
              <a:ext cx="1634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none, price-taker</a:t>
              </a:r>
            </a:p>
          </p:txBody>
        </p:sp>
        <p:sp>
          <p:nvSpPr>
            <p:cNvPr id="8237" name="Rectangle 123"/>
            <p:cNvSpPr>
              <a:spLocks noChangeArrowheads="1"/>
            </p:cNvSpPr>
            <p:nvPr/>
          </p:nvSpPr>
          <p:spPr bwMode="auto">
            <a:xfrm>
              <a:off x="242" y="2811"/>
              <a:ext cx="2102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firm has market power?</a:t>
              </a:r>
            </a:p>
          </p:txBody>
        </p:sp>
      </p:grpSp>
      <p:grpSp>
        <p:nvGrpSpPr>
          <p:cNvPr id="3" name="Group 159"/>
          <p:cNvGrpSpPr>
            <a:grpSpLocks/>
          </p:cNvGrpSpPr>
          <p:nvPr/>
        </p:nvGrpSpPr>
        <p:grpSpPr bwMode="auto">
          <a:xfrm>
            <a:off x="384175" y="5075238"/>
            <a:ext cx="8358188" cy="911225"/>
            <a:chOff x="242" y="3197"/>
            <a:chExt cx="5265" cy="574"/>
          </a:xfrm>
        </p:grpSpPr>
        <p:sp>
          <p:nvSpPr>
            <p:cNvPr id="8232" name="Rectangle 119"/>
            <p:cNvSpPr>
              <a:spLocks noChangeArrowheads="1"/>
            </p:cNvSpPr>
            <p:nvPr/>
          </p:nvSpPr>
          <p:spPr bwMode="auto">
            <a:xfrm>
              <a:off x="3978" y="3197"/>
              <a:ext cx="1529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downward-sloping</a:t>
              </a:r>
            </a:p>
          </p:txBody>
        </p:sp>
        <p:sp>
          <p:nvSpPr>
            <p:cNvPr id="8233" name="Rectangle 117"/>
            <p:cNvSpPr>
              <a:spLocks noChangeArrowheads="1"/>
            </p:cNvSpPr>
            <p:nvPr/>
          </p:nvSpPr>
          <p:spPr bwMode="auto">
            <a:xfrm>
              <a:off x="2344" y="3197"/>
              <a:ext cx="1634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horizontal</a:t>
              </a:r>
            </a:p>
          </p:txBody>
        </p:sp>
        <p:sp>
          <p:nvSpPr>
            <p:cNvPr id="8234" name="Rectangle 115"/>
            <p:cNvSpPr>
              <a:spLocks noChangeArrowheads="1"/>
            </p:cNvSpPr>
            <p:nvPr/>
          </p:nvSpPr>
          <p:spPr bwMode="auto">
            <a:xfrm>
              <a:off x="242" y="3197"/>
              <a:ext cx="2102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i="1">
                  <a:cs typeface="Arial" charset="0"/>
                </a:rPr>
                <a:t>D</a:t>
              </a:r>
              <a:r>
                <a:rPr lang="en-US" sz="2400">
                  <a:cs typeface="Arial" charset="0"/>
                </a:rPr>
                <a:t> curve facing firm</a:t>
              </a:r>
            </a:p>
          </p:txBody>
        </p:sp>
      </p:grpSp>
      <p:grpSp>
        <p:nvGrpSpPr>
          <p:cNvPr id="4" name="Group 157"/>
          <p:cNvGrpSpPr>
            <a:grpSpLocks/>
          </p:cNvGrpSpPr>
          <p:nvPr/>
        </p:nvGrpSpPr>
        <p:grpSpPr bwMode="auto">
          <a:xfrm>
            <a:off x="384175" y="3852863"/>
            <a:ext cx="8358188" cy="609600"/>
            <a:chOff x="242" y="2427"/>
            <a:chExt cx="5265" cy="384"/>
          </a:xfrm>
        </p:grpSpPr>
        <p:sp>
          <p:nvSpPr>
            <p:cNvPr id="8229" name="Rectangle 20"/>
            <p:cNvSpPr>
              <a:spLocks noChangeArrowheads="1"/>
            </p:cNvSpPr>
            <p:nvPr/>
          </p:nvSpPr>
          <p:spPr bwMode="auto">
            <a:xfrm>
              <a:off x="3978" y="2427"/>
              <a:ext cx="152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differentiated</a:t>
              </a:r>
            </a:p>
          </p:txBody>
        </p:sp>
        <p:sp>
          <p:nvSpPr>
            <p:cNvPr id="8230" name="Rectangle 19"/>
            <p:cNvSpPr>
              <a:spLocks noChangeArrowheads="1"/>
            </p:cNvSpPr>
            <p:nvPr/>
          </p:nvSpPr>
          <p:spPr bwMode="auto">
            <a:xfrm>
              <a:off x="2344" y="2427"/>
              <a:ext cx="163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identical</a:t>
              </a:r>
            </a:p>
          </p:txBody>
        </p:sp>
        <p:sp>
          <p:nvSpPr>
            <p:cNvPr id="8231" name="Rectangle 18"/>
            <p:cNvSpPr>
              <a:spLocks noChangeArrowheads="1"/>
            </p:cNvSpPr>
            <p:nvPr/>
          </p:nvSpPr>
          <p:spPr bwMode="auto">
            <a:xfrm>
              <a:off x="242" y="2427"/>
              <a:ext cx="210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the products firms sell</a:t>
              </a:r>
            </a:p>
          </p:txBody>
        </p:sp>
      </p:grpSp>
      <p:grpSp>
        <p:nvGrpSpPr>
          <p:cNvPr id="5" name="Group 156"/>
          <p:cNvGrpSpPr>
            <a:grpSpLocks/>
          </p:cNvGrpSpPr>
          <p:nvPr/>
        </p:nvGrpSpPr>
        <p:grpSpPr bwMode="auto">
          <a:xfrm>
            <a:off x="384175" y="3236913"/>
            <a:ext cx="8358188" cy="615950"/>
            <a:chOff x="242" y="2039"/>
            <a:chExt cx="5265" cy="388"/>
          </a:xfrm>
        </p:grpSpPr>
        <p:sp>
          <p:nvSpPr>
            <p:cNvPr id="8226" name="Rectangle 17"/>
            <p:cNvSpPr>
              <a:spLocks noChangeArrowheads="1"/>
            </p:cNvSpPr>
            <p:nvPr/>
          </p:nvSpPr>
          <p:spPr bwMode="auto">
            <a:xfrm>
              <a:off x="3978" y="2039"/>
              <a:ext cx="1529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zero</a:t>
              </a:r>
            </a:p>
          </p:txBody>
        </p:sp>
        <p:sp>
          <p:nvSpPr>
            <p:cNvPr id="8227" name="Rectangle 16"/>
            <p:cNvSpPr>
              <a:spLocks noChangeArrowheads="1"/>
            </p:cNvSpPr>
            <p:nvPr/>
          </p:nvSpPr>
          <p:spPr bwMode="auto">
            <a:xfrm>
              <a:off x="2344" y="2039"/>
              <a:ext cx="163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zero</a:t>
              </a:r>
            </a:p>
          </p:txBody>
        </p:sp>
        <p:sp>
          <p:nvSpPr>
            <p:cNvPr id="8228" name="Rectangle 15"/>
            <p:cNvSpPr>
              <a:spLocks noChangeArrowheads="1"/>
            </p:cNvSpPr>
            <p:nvPr/>
          </p:nvSpPr>
          <p:spPr bwMode="auto">
            <a:xfrm>
              <a:off x="242" y="2039"/>
              <a:ext cx="210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long-run econ. profits </a:t>
              </a:r>
            </a:p>
          </p:txBody>
        </p:sp>
      </p:grpSp>
      <p:grpSp>
        <p:nvGrpSpPr>
          <p:cNvPr id="6" name="Group 155"/>
          <p:cNvGrpSpPr>
            <a:grpSpLocks/>
          </p:cNvGrpSpPr>
          <p:nvPr/>
        </p:nvGrpSpPr>
        <p:grpSpPr bwMode="auto">
          <a:xfrm>
            <a:off x="384175" y="2625725"/>
            <a:ext cx="8358188" cy="611188"/>
            <a:chOff x="242" y="1654"/>
            <a:chExt cx="5265" cy="385"/>
          </a:xfrm>
        </p:grpSpPr>
        <p:sp>
          <p:nvSpPr>
            <p:cNvPr id="8223" name="Rectangle 14"/>
            <p:cNvSpPr>
              <a:spLocks noChangeArrowheads="1"/>
            </p:cNvSpPr>
            <p:nvPr/>
          </p:nvSpPr>
          <p:spPr bwMode="auto">
            <a:xfrm>
              <a:off x="3978" y="1654"/>
              <a:ext cx="152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yes</a:t>
              </a:r>
            </a:p>
          </p:txBody>
        </p:sp>
        <p:sp>
          <p:nvSpPr>
            <p:cNvPr id="8224" name="Rectangle 13"/>
            <p:cNvSpPr>
              <a:spLocks noChangeArrowheads="1"/>
            </p:cNvSpPr>
            <p:nvPr/>
          </p:nvSpPr>
          <p:spPr bwMode="auto">
            <a:xfrm>
              <a:off x="2344" y="1654"/>
              <a:ext cx="1634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yes</a:t>
              </a:r>
            </a:p>
          </p:txBody>
        </p:sp>
        <p:sp>
          <p:nvSpPr>
            <p:cNvPr id="8225" name="Rectangle 12"/>
            <p:cNvSpPr>
              <a:spLocks noChangeArrowheads="1"/>
            </p:cNvSpPr>
            <p:nvPr/>
          </p:nvSpPr>
          <p:spPr bwMode="auto">
            <a:xfrm>
              <a:off x="242" y="1654"/>
              <a:ext cx="2102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cs typeface="Arial" charset="0"/>
                </a:rPr>
                <a:t>free entry/exit</a:t>
              </a:r>
            </a:p>
          </p:txBody>
        </p:sp>
      </p:grpSp>
      <p:grpSp>
        <p:nvGrpSpPr>
          <p:cNvPr id="7" name="Group 154"/>
          <p:cNvGrpSpPr>
            <a:grpSpLocks/>
          </p:cNvGrpSpPr>
          <p:nvPr/>
        </p:nvGrpSpPr>
        <p:grpSpPr bwMode="auto">
          <a:xfrm>
            <a:off x="384175" y="2019300"/>
            <a:ext cx="8358188" cy="606425"/>
            <a:chOff x="242" y="1272"/>
            <a:chExt cx="5265" cy="382"/>
          </a:xfrm>
        </p:grpSpPr>
        <p:sp>
          <p:nvSpPr>
            <p:cNvPr id="8220" name="Rectangle 11"/>
            <p:cNvSpPr>
              <a:spLocks noChangeArrowheads="1"/>
            </p:cNvSpPr>
            <p:nvPr/>
          </p:nvSpPr>
          <p:spPr bwMode="auto">
            <a:xfrm>
              <a:off x="3978" y="1272"/>
              <a:ext cx="1529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many</a:t>
              </a:r>
            </a:p>
          </p:txBody>
        </p:sp>
        <p:sp>
          <p:nvSpPr>
            <p:cNvPr id="8221" name="Rectangle 10"/>
            <p:cNvSpPr>
              <a:spLocks noChangeArrowheads="1"/>
            </p:cNvSpPr>
            <p:nvPr/>
          </p:nvSpPr>
          <p:spPr bwMode="auto">
            <a:xfrm>
              <a:off x="2344" y="1272"/>
              <a:ext cx="163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many</a:t>
              </a:r>
            </a:p>
          </p:txBody>
        </p:sp>
        <p:sp>
          <p:nvSpPr>
            <p:cNvPr id="8222" name="Rectangle 9"/>
            <p:cNvSpPr>
              <a:spLocks noChangeArrowheads="1"/>
            </p:cNvSpPr>
            <p:nvPr/>
          </p:nvSpPr>
          <p:spPr bwMode="auto">
            <a:xfrm>
              <a:off x="242" y="1272"/>
              <a:ext cx="2102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number of sellers</a:t>
              </a:r>
            </a:p>
          </p:txBody>
        </p:sp>
      </p:grpSp>
      <p:sp>
        <p:nvSpPr>
          <p:cNvPr id="8204" name="Rectangle 8"/>
          <p:cNvSpPr>
            <a:spLocks noChangeArrowheads="1"/>
          </p:cNvSpPr>
          <p:nvPr/>
        </p:nvSpPr>
        <p:spPr bwMode="auto">
          <a:xfrm>
            <a:off x="6315075" y="939800"/>
            <a:ext cx="24272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>
                <a:cs typeface="Arial" charset="0"/>
              </a:rPr>
              <a:t>Monopolistic competition</a:t>
            </a:r>
          </a:p>
        </p:txBody>
      </p:sp>
      <p:sp>
        <p:nvSpPr>
          <p:cNvPr id="8205" name="Rectangle 7"/>
          <p:cNvSpPr>
            <a:spLocks noChangeArrowheads="1"/>
          </p:cNvSpPr>
          <p:nvPr/>
        </p:nvSpPr>
        <p:spPr bwMode="auto">
          <a:xfrm>
            <a:off x="3721100" y="939800"/>
            <a:ext cx="2593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>
                <a:cs typeface="Arial" charset="0"/>
              </a:rPr>
              <a:t>Perfect competition</a:t>
            </a:r>
          </a:p>
        </p:txBody>
      </p:sp>
      <p:sp>
        <p:nvSpPr>
          <p:cNvPr id="8206" name="Rectangle 6"/>
          <p:cNvSpPr>
            <a:spLocks noChangeArrowheads="1"/>
          </p:cNvSpPr>
          <p:nvPr/>
        </p:nvSpPr>
        <p:spPr bwMode="auto">
          <a:xfrm>
            <a:off x="384175" y="939800"/>
            <a:ext cx="33369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cs typeface="Arial" charset="0"/>
            </a:endParaRPr>
          </a:p>
        </p:txBody>
      </p:sp>
      <p:sp>
        <p:nvSpPr>
          <p:cNvPr id="8207" name="Line 24"/>
          <p:cNvSpPr>
            <a:spLocks noChangeShapeType="1"/>
          </p:cNvSpPr>
          <p:nvPr/>
        </p:nvSpPr>
        <p:spPr bwMode="auto">
          <a:xfrm>
            <a:off x="384175" y="939800"/>
            <a:ext cx="83581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08" name="Line 25"/>
          <p:cNvSpPr>
            <a:spLocks noChangeShapeType="1"/>
          </p:cNvSpPr>
          <p:nvPr/>
        </p:nvSpPr>
        <p:spPr bwMode="auto">
          <a:xfrm>
            <a:off x="384175" y="2019300"/>
            <a:ext cx="835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09" name="Line 26"/>
          <p:cNvSpPr>
            <a:spLocks noChangeShapeType="1"/>
          </p:cNvSpPr>
          <p:nvPr/>
        </p:nvSpPr>
        <p:spPr bwMode="auto">
          <a:xfrm>
            <a:off x="384175" y="2625725"/>
            <a:ext cx="835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0" name="Line 27"/>
          <p:cNvSpPr>
            <a:spLocks noChangeShapeType="1"/>
          </p:cNvSpPr>
          <p:nvPr/>
        </p:nvSpPr>
        <p:spPr bwMode="auto">
          <a:xfrm>
            <a:off x="384175" y="3236913"/>
            <a:ext cx="835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1" name="Line 28"/>
          <p:cNvSpPr>
            <a:spLocks noChangeShapeType="1"/>
          </p:cNvSpPr>
          <p:nvPr/>
        </p:nvSpPr>
        <p:spPr bwMode="auto">
          <a:xfrm>
            <a:off x="384175" y="3852863"/>
            <a:ext cx="835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2" name="Line 29"/>
          <p:cNvSpPr>
            <a:spLocks noChangeShapeType="1"/>
          </p:cNvSpPr>
          <p:nvPr/>
        </p:nvSpPr>
        <p:spPr bwMode="auto">
          <a:xfrm>
            <a:off x="384175" y="4462463"/>
            <a:ext cx="835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3" name="Line 30"/>
          <p:cNvSpPr>
            <a:spLocks noChangeShapeType="1"/>
          </p:cNvSpPr>
          <p:nvPr/>
        </p:nvSpPr>
        <p:spPr bwMode="auto">
          <a:xfrm>
            <a:off x="384175" y="5986463"/>
            <a:ext cx="83581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4" name="Line 31"/>
          <p:cNvSpPr>
            <a:spLocks noChangeShapeType="1"/>
          </p:cNvSpPr>
          <p:nvPr/>
        </p:nvSpPr>
        <p:spPr bwMode="auto">
          <a:xfrm>
            <a:off x="384175" y="939800"/>
            <a:ext cx="0" cy="50466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5" name="Line 32"/>
          <p:cNvSpPr>
            <a:spLocks noChangeShapeType="1"/>
          </p:cNvSpPr>
          <p:nvPr/>
        </p:nvSpPr>
        <p:spPr bwMode="auto">
          <a:xfrm>
            <a:off x="3721100" y="939800"/>
            <a:ext cx="0" cy="5046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6" name="Line 33"/>
          <p:cNvSpPr>
            <a:spLocks noChangeShapeType="1"/>
          </p:cNvSpPr>
          <p:nvPr/>
        </p:nvSpPr>
        <p:spPr bwMode="auto">
          <a:xfrm>
            <a:off x="6315075" y="939800"/>
            <a:ext cx="0" cy="5046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7" name="Line 34"/>
          <p:cNvSpPr>
            <a:spLocks noChangeShapeType="1"/>
          </p:cNvSpPr>
          <p:nvPr/>
        </p:nvSpPr>
        <p:spPr bwMode="auto">
          <a:xfrm>
            <a:off x="8742363" y="939800"/>
            <a:ext cx="0" cy="50466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8" name="Line 124"/>
          <p:cNvSpPr>
            <a:spLocks noChangeShapeType="1"/>
          </p:cNvSpPr>
          <p:nvPr/>
        </p:nvSpPr>
        <p:spPr bwMode="auto">
          <a:xfrm>
            <a:off x="384175" y="5075238"/>
            <a:ext cx="835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52AC447-D086-564E-B091-18379B305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12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55"/>
          <p:cNvSpPr>
            <a:spLocks noChangeArrowheads="1"/>
          </p:cNvSpPr>
          <p:nvPr/>
        </p:nvSpPr>
        <p:spPr bwMode="auto">
          <a:xfrm>
            <a:off x="352425" y="912813"/>
            <a:ext cx="8415338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351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b="1" dirty="0"/>
              <a:t>Comparing Monopoly &amp; Monopolistic Competition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50838" y="3751263"/>
            <a:ext cx="8421687" cy="663575"/>
            <a:chOff x="221" y="2363"/>
            <a:chExt cx="5305" cy="418"/>
          </a:xfrm>
        </p:grpSpPr>
        <p:sp>
          <p:nvSpPr>
            <p:cNvPr id="9259" name="Rectangle 4"/>
            <p:cNvSpPr>
              <a:spLocks noChangeArrowheads="1"/>
            </p:cNvSpPr>
            <p:nvPr/>
          </p:nvSpPr>
          <p:spPr bwMode="auto">
            <a:xfrm>
              <a:off x="4065" y="2363"/>
              <a:ext cx="1461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cs typeface="Arial" charset="0"/>
                </a:rPr>
                <a:t>Yes P&gt;MC</a:t>
              </a:r>
            </a:p>
          </p:txBody>
        </p:sp>
        <p:sp>
          <p:nvSpPr>
            <p:cNvPr id="9260" name="Rectangle 5"/>
            <p:cNvSpPr>
              <a:spLocks noChangeArrowheads="1"/>
            </p:cNvSpPr>
            <p:nvPr/>
          </p:nvSpPr>
          <p:spPr bwMode="auto">
            <a:xfrm>
              <a:off x="2465" y="2363"/>
              <a:ext cx="1600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cs typeface="Arial" charset="0"/>
                </a:rPr>
                <a:t>Yes P&gt;MC</a:t>
              </a:r>
            </a:p>
          </p:txBody>
        </p:sp>
        <p:sp>
          <p:nvSpPr>
            <p:cNvPr id="9261" name="Rectangle 6"/>
            <p:cNvSpPr>
              <a:spLocks noChangeArrowheads="1"/>
            </p:cNvSpPr>
            <p:nvPr/>
          </p:nvSpPr>
          <p:spPr bwMode="auto">
            <a:xfrm>
              <a:off x="221" y="2363"/>
              <a:ext cx="224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cs typeface="Arial" charset="0"/>
                </a:rPr>
                <a:t>firm has market power?</a:t>
              </a:r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350838" y="4414838"/>
            <a:ext cx="8421687" cy="1243012"/>
            <a:chOff x="221" y="2781"/>
            <a:chExt cx="5305" cy="783"/>
          </a:xfrm>
        </p:grpSpPr>
        <p:sp>
          <p:nvSpPr>
            <p:cNvPr id="9256" name="Rectangle 7"/>
            <p:cNvSpPr>
              <a:spLocks noChangeArrowheads="1"/>
            </p:cNvSpPr>
            <p:nvPr/>
          </p:nvSpPr>
          <p:spPr bwMode="auto">
            <a:xfrm>
              <a:off x="4065" y="2781"/>
              <a:ext cx="1461" cy="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cs typeface="Arial" charset="0"/>
                </a:rPr>
                <a:t>downward-sloping with flatter slope</a:t>
              </a:r>
            </a:p>
          </p:txBody>
        </p:sp>
        <p:sp>
          <p:nvSpPr>
            <p:cNvPr id="9257" name="Rectangle 8"/>
            <p:cNvSpPr>
              <a:spLocks noChangeArrowheads="1"/>
            </p:cNvSpPr>
            <p:nvPr/>
          </p:nvSpPr>
          <p:spPr bwMode="auto">
            <a:xfrm>
              <a:off x="2465" y="2781"/>
              <a:ext cx="1600" cy="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downward-sloping </a:t>
              </a:r>
              <a:br>
                <a:rPr lang="en-US" sz="2400">
                  <a:cs typeface="Arial" charset="0"/>
                </a:rPr>
              </a:br>
              <a:r>
                <a:rPr lang="en-US" sz="2400">
                  <a:cs typeface="Arial" charset="0"/>
                </a:rPr>
                <a:t>(market demand)</a:t>
              </a:r>
            </a:p>
          </p:txBody>
        </p:sp>
        <p:sp>
          <p:nvSpPr>
            <p:cNvPr id="9258" name="Rectangle 9"/>
            <p:cNvSpPr>
              <a:spLocks noChangeArrowheads="1"/>
            </p:cNvSpPr>
            <p:nvPr/>
          </p:nvSpPr>
          <p:spPr bwMode="auto">
            <a:xfrm>
              <a:off x="221" y="2781"/>
              <a:ext cx="2244" cy="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i="1">
                  <a:cs typeface="Arial" charset="0"/>
                </a:rPr>
                <a:t>D</a:t>
              </a:r>
              <a:r>
                <a:rPr lang="en-US" sz="2400">
                  <a:cs typeface="Arial" charset="0"/>
                </a:rPr>
                <a:t> curve facing firm</a:t>
              </a: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50838" y="5657850"/>
            <a:ext cx="8421687" cy="663575"/>
            <a:chOff x="221" y="3564"/>
            <a:chExt cx="5305" cy="418"/>
          </a:xfrm>
        </p:grpSpPr>
        <p:sp>
          <p:nvSpPr>
            <p:cNvPr id="9253" name="Rectangle 10"/>
            <p:cNvSpPr>
              <a:spLocks noChangeArrowheads="1"/>
            </p:cNvSpPr>
            <p:nvPr/>
          </p:nvSpPr>
          <p:spPr bwMode="auto">
            <a:xfrm>
              <a:off x="4065" y="3564"/>
              <a:ext cx="1461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many</a:t>
              </a:r>
            </a:p>
          </p:txBody>
        </p:sp>
        <p:sp>
          <p:nvSpPr>
            <p:cNvPr id="9254" name="Rectangle 11"/>
            <p:cNvSpPr>
              <a:spLocks noChangeArrowheads="1"/>
            </p:cNvSpPr>
            <p:nvPr/>
          </p:nvSpPr>
          <p:spPr bwMode="auto">
            <a:xfrm>
              <a:off x="2465" y="3564"/>
              <a:ext cx="1600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none</a:t>
              </a:r>
            </a:p>
          </p:txBody>
        </p:sp>
        <p:sp>
          <p:nvSpPr>
            <p:cNvPr id="9255" name="Rectangle 12"/>
            <p:cNvSpPr>
              <a:spLocks noChangeArrowheads="1"/>
            </p:cNvSpPr>
            <p:nvPr/>
          </p:nvSpPr>
          <p:spPr bwMode="auto">
            <a:xfrm>
              <a:off x="221" y="3564"/>
              <a:ext cx="224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cs typeface="Arial" charset="0"/>
                </a:rPr>
                <a:t>close substitutes </a:t>
              </a:r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350838" y="3084513"/>
            <a:ext cx="8421687" cy="666750"/>
            <a:chOff x="221" y="1943"/>
            <a:chExt cx="5305" cy="420"/>
          </a:xfrm>
        </p:grpSpPr>
        <p:sp>
          <p:nvSpPr>
            <p:cNvPr id="9250" name="Rectangle 16"/>
            <p:cNvSpPr>
              <a:spLocks noChangeArrowheads="1"/>
            </p:cNvSpPr>
            <p:nvPr/>
          </p:nvSpPr>
          <p:spPr bwMode="auto">
            <a:xfrm>
              <a:off x="4065" y="1943"/>
              <a:ext cx="1461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cs typeface="Arial" charset="0"/>
                </a:rPr>
                <a:t>Zero P=LAC</a:t>
              </a:r>
            </a:p>
          </p:txBody>
        </p:sp>
        <p:sp>
          <p:nvSpPr>
            <p:cNvPr id="9251" name="Rectangle 17"/>
            <p:cNvSpPr>
              <a:spLocks noChangeArrowheads="1"/>
            </p:cNvSpPr>
            <p:nvPr/>
          </p:nvSpPr>
          <p:spPr bwMode="auto">
            <a:xfrm>
              <a:off x="2465" y="1943"/>
              <a:ext cx="160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cs typeface="Arial" charset="0"/>
                </a:rPr>
                <a:t>Positive P&gt;ATC</a:t>
              </a:r>
            </a:p>
          </p:txBody>
        </p:sp>
        <p:sp>
          <p:nvSpPr>
            <p:cNvPr id="9252" name="Rectangle 18"/>
            <p:cNvSpPr>
              <a:spLocks noChangeArrowheads="1"/>
            </p:cNvSpPr>
            <p:nvPr/>
          </p:nvSpPr>
          <p:spPr bwMode="auto">
            <a:xfrm>
              <a:off x="221" y="1943"/>
              <a:ext cx="2244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long-run econ. profits </a:t>
              </a:r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350838" y="2424113"/>
            <a:ext cx="8421687" cy="660400"/>
            <a:chOff x="221" y="1527"/>
            <a:chExt cx="5305" cy="416"/>
          </a:xfrm>
        </p:grpSpPr>
        <p:sp>
          <p:nvSpPr>
            <p:cNvPr id="9247" name="Rectangle 19"/>
            <p:cNvSpPr>
              <a:spLocks noChangeArrowheads="1"/>
            </p:cNvSpPr>
            <p:nvPr/>
          </p:nvSpPr>
          <p:spPr bwMode="auto">
            <a:xfrm>
              <a:off x="4065" y="1527"/>
              <a:ext cx="1461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cs typeface="Arial" charset="0"/>
                </a:rPr>
                <a:t>Yes </a:t>
              </a:r>
            </a:p>
          </p:txBody>
        </p:sp>
        <p:sp>
          <p:nvSpPr>
            <p:cNvPr id="9248" name="Rectangle 20"/>
            <p:cNvSpPr>
              <a:spLocks noChangeArrowheads="1"/>
            </p:cNvSpPr>
            <p:nvPr/>
          </p:nvSpPr>
          <p:spPr bwMode="auto">
            <a:xfrm>
              <a:off x="2465" y="1527"/>
              <a:ext cx="1600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no</a:t>
              </a:r>
            </a:p>
          </p:txBody>
        </p:sp>
        <p:sp>
          <p:nvSpPr>
            <p:cNvPr id="9249" name="Rectangle 21"/>
            <p:cNvSpPr>
              <a:spLocks noChangeArrowheads="1"/>
            </p:cNvSpPr>
            <p:nvPr/>
          </p:nvSpPr>
          <p:spPr bwMode="auto">
            <a:xfrm>
              <a:off x="221" y="1527"/>
              <a:ext cx="2244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free entry/exit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350838" y="1765300"/>
            <a:ext cx="8421687" cy="658813"/>
            <a:chOff x="221" y="1112"/>
            <a:chExt cx="5305" cy="415"/>
          </a:xfrm>
        </p:grpSpPr>
        <p:sp>
          <p:nvSpPr>
            <p:cNvPr id="9244" name="Rectangle 22"/>
            <p:cNvSpPr>
              <a:spLocks noChangeArrowheads="1"/>
            </p:cNvSpPr>
            <p:nvPr/>
          </p:nvSpPr>
          <p:spPr bwMode="auto">
            <a:xfrm>
              <a:off x="4065" y="1112"/>
              <a:ext cx="146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many</a:t>
              </a:r>
            </a:p>
          </p:txBody>
        </p:sp>
        <p:sp>
          <p:nvSpPr>
            <p:cNvPr id="9245" name="Rectangle 23"/>
            <p:cNvSpPr>
              <a:spLocks noChangeArrowheads="1"/>
            </p:cNvSpPr>
            <p:nvPr/>
          </p:nvSpPr>
          <p:spPr bwMode="auto">
            <a:xfrm>
              <a:off x="2465" y="1112"/>
              <a:ext cx="1600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one</a:t>
              </a:r>
            </a:p>
          </p:txBody>
        </p:sp>
        <p:sp>
          <p:nvSpPr>
            <p:cNvPr id="9246" name="Rectangle 24"/>
            <p:cNvSpPr>
              <a:spLocks noChangeArrowheads="1"/>
            </p:cNvSpPr>
            <p:nvPr/>
          </p:nvSpPr>
          <p:spPr bwMode="auto">
            <a:xfrm>
              <a:off x="221" y="1112"/>
              <a:ext cx="2244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dirty="0">
                  <a:cs typeface="Arial" charset="0"/>
                </a:rPr>
                <a:t>number of sellers</a:t>
              </a:r>
            </a:p>
          </p:txBody>
        </p:sp>
      </p:grpSp>
      <p:sp>
        <p:nvSpPr>
          <p:cNvPr id="9228" name="Rectangle 25"/>
          <p:cNvSpPr>
            <a:spLocks noChangeArrowheads="1"/>
          </p:cNvSpPr>
          <p:nvPr/>
        </p:nvSpPr>
        <p:spPr bwMode="auto">
          <a:xfrm>
            <a:off x="6453188" y="906463"/>
            <a:ext cx="2319337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>
                <a:cs typeface="Arial" charset="0"/>
              </a:rPr>
              <a:t>Monopolistic competition</a:t>
            </a:r>
          </a:p>
        </p:txBody>
      </p:sp>
      <p:sp>
        <p:nvSpPr>
          <p:cNvPr id="9229" name="Rectangle 26"/>
          <p:cNvSpPr>
            <a:spLocks noChangeArrowheads="1"/>
          </p:cNvSpPr>
          <p:nvPr/>
        </p:nvSpPr>
        <p:spPr bwMode="auto">
          <a:xfrm>
            <a:off x="3913188" y="906463"/>
            <a:ext cx="25400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>
                <a:cs typeface="Arial" charset="0"/>
              </a:rPr>
              <a:t>Monopoly</a:t>
            </a:r>
          </a:p>
        </p:txBody>
      </p:sp>
      <p:sp>
        <p:nvSpPr>
          <p:cNvPr id="9230" name="Rectangle 27"/>
          <p:cNvSpPr>
            <a:spLocks noChangeArrowheads="1"/>
          </p:cNvSpPr>
          <p:nvPr/>
        </p:nvSpPr>
        <p:spPr bwMode="auto">
          <a:xfrm>
            <a:off x="350838" y="906463"/>
            <a:ext cx="356235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cs typeface="Arial" charset="0"/>
            </a:endParaRPr>
          </a:p>
        </p:txBody>
      </p:sp>
      <p:sp>
        <p:nvSpPr>
          <p:cNvPr id="9231" name="Line 28"/>
          <p:cNvSpPr>
            <a:spLocks noChangeShapeType="1"/>
          </p:cNvSpPr>
          <p:nvPr/>
        </p:nvSpPr>
        <p:spPr bwMode="auto">
          <a:xfrm>
            <a:off x="350838" y="906463"/>
            <a:ext cx="84216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32" name="Line 29"/>
          <p:cNvSpPr>
            <a:spLocks noChangeShapeType="1"/>
          </p:cNvSpPr>
          <p:nvPr/>
        </p:nvSpPr>
        <p:spPr bwMode="auto">
          <a:xfrm>
            <a:off x="350838" y="1765300"/>
            <a:ext cx="8421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33" name="Line 30"/>
          <p:cNvSpPr>
            <a:spLocks noChangeShapeType="1"/>
          </p:cNvSpPr>
          <p:nvPr/>
        </p:nvSpPr>
        <p:spPr bwMode="auto">
          <a:xfrm>
            <a:off x="350838" y="2424113"/>
            <a:ext cx="8421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34" name="Line 31"/>
          <p:cNvSpPr>
            <a:spLocks noChangeShapeType="1"/>
          </p:cNvSpPr>
          <p:nvPr/>
        </p:nvSpPr>
        <p:spPr bwMode="auto">
          <a:xfrm>
            <a:off x="350838" y="3084513"/>
            <a:ext cx="8421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35" name="Line 32"/>
          <p:cNvSpPr>
            <a:spLocks noChangeShapeType="1"/>
          </p:cNvSpPr>
          <p:nvPr/>
        </p:nvSpPr>
        <p:spPr bwMode="auto">
          <a:xfrm>
            <a:off x="350838" y="3751263"/>
            <a:ext cx="8421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36" name="Line 34"/>
          <p:cNvSpPr>
            <a:spLocks noChangeShapeType="1"/>
          </p:cNvSpPr>
          <p:nvPr/>
        </p:nvSpPr>
        <p:spPr bwMode="auto">
          <a:xfrm>
            <a:off x="350838" y="6321425"/>
            <a:ext cx="84216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37" name="Line 35"/>
          <p:cNvSpPr>
            <a:spLocks noChangeShapeType="1"/>
          </p:cNvSpPr>
          <p:nvPr/>
        </p:nvSpPr>
        <p:spPr bwMode="auto">
          <a:xfrm>
            <a:off x="350838" y="906463"/>
            <a:ext cx="0" cy="54149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38" name="Line 36"/>
          <p:cNvSpPr>
            <a:spLocks noChangeShapeType="1"/>
          </p:cNvSpPr>
          <p:nvPr/>
        </p:nvSpPr>
        <p:spPr bwMode="auto">
          <a:xfrm>
            <a:off x="3913188" y="906463"/>
            <a:ext cx="0" cy="541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39" name="Line 37"/>
          <p:cNvSpPr>
            <a:spLocks noChangeShapeType="1"/>
          </p:cNvSpPr>
          <p:nvPr/>
        </p:nvSpPr>
        <p:spPr bwMode="auto">
          <a:xfrm>
            <a:off x="6453188" y="906463"/>
            <a:ext cx="0" cy="5414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40" name="Line 38"/>
          <p:cNvSpPr>
            <a:spLocks noChangeShapeType="1"/>
          </p:cNvSpPr>
          <p:nvPr/>
        </p:nvSpPr>
        <p:spPr bwMode="auto">
          <a:xfrm>
            <a:off x="8772525" y="906463"/>
            <a:ext cx="0" cy="54149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41" name="Line 39"/>
          <p:cNvSpPr>
            <a:spLocks noChangeShapeType="1"/>
          </p:cNvSpPr>
          <p:nvPr/>
        </p:nvSpPr>
        <p:spPr bwMode="auto">
          <a:xfrm>
            <a:off x="350838" y="5657850"/>
            <a:ext cx="8421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42" name="Line 40"/>
          <p:cNvSpPr>
            <a:spLocks noChangeShapeType="1"/>
          </p:cNvSpPr>
          <p:nvPr/>
        </p:nvSpPr>
        <p:spPr bwMode="auto">
          <a:xfrm>
            <a:off x="350838" y="4414838"/>
            <a:ext cx="8421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4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5165BC7-5277-D44C-9F33-643F3FBE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507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Discussion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0066"/>
              </a:buClr>
              <a:buNone/>
            </a:pPr>
            <a:r>
              <a:rPr lang="en-US" dirty="0"/>
              <a:t>Manifold Manufacturing, a large producer of motorcycle parts, is accused of monopolizing the market for a particular motorcycle part. Why would its legal defense team be so interested in a statistical estimate that the price elasticity of demand for its motorcycle part was 0.62? </a:t>
            </a:r>
          </a:p>
          <a:p>
            <a:pPr marL="0" indent="0" eaLnBrk="1" hangingPunct="1">
              <a:buClr>
                <a:srgbClr val="000066"/>
              </a:buClr>
              <a:buNone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B5D2F6-7BFC-FE4E-80AB-412066FF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4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Discussion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0066"/>
              </a:buClr>
              <a:buNone/>
            </a:pPr>
            <a:r>
              <a:rPr lang="en-US" dirty="0"/>
              <a:t>6–5. 	The Johnson Oil Company has just hired the best manager in the industry. Should the owners of the company anticipate economic profits? Explain. </a:t>
            </a:r>
          </a:p>
          <a:p>
            <a:pPr marL="0" indent="0">
              <a:buClr>
                <a:srgbClr val="000066"/>
              </a:buClr>
              <a:buNone/>
            </a:pPr>
            <a:r>
              <a:rPr lang="en-US" dirty="0"/>
              <a:t> </a:t>
            </a:r>
            <a:endParaRPr lang="en-US" alt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B5D2F6-7BFC-FE4E-80AB-412066FF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0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Discussion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is sometimes said that a manager of a monopoly can charge any price and customers will still have to buy the product. Do you agree or disagree? Why?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B5D2F6-7BFC-FE4E-80AB-412066FF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/>
              <a:t>Monopoly</a:t>
            </a:r>
            <a:endParaRPr lang="en-CA" sz="4000" b="1" dirty="0">
              <a:cs typeface="+mj-cs"/>
            </a:endParaRPr>
          </a:p>
        </p:txBody>
      </p:sp>
      <p:sp>
        <p:nvSpPr>
          <p:cNvPr id="6277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10550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dirty="0"/>
              <a:t>A </a:t>
            </a:r>
            <a:r>
              <a:rPr lang="en-US" sz="3000" b="1" dirty="0"/>
              <a:t>monopoly</a:t>
            </a:r>
            <a:r>
              <a:rPr lang="en-US" sz="3000" dirty="0"/>
              <a:t> is a firm that is the sole seller of a product without close substitutes. </a:t>
            </a:r>
          </a:p>
          <a:p>
            <a:pPr>
              <a:defRPr/>
            </a:pPr>
            <a:r>
              <a:rPr lang="en-US" sz="3000" dirty="0"/>
              <a:t>Monopoly arises when there are</a:t>
            </a:r>
          </a:p>
          <a:p>
            <a:pPr marL="1428750" lvl="2" indent="-514350" eaLnBrk="1" hangingPunct="1">
              <a:buFont typeface="+mj-lt"/>
              <a:buAutoNum type="arabicPeriod"/>
              <a:defRPr/>
            </a:pPr>
            <a:r>
              <a:rPr lang="en-US" sz="2800" dirty="0"/>
              <a:t>No close substitutes</a:t>
            </a:r>
          </a:p>
          <a:p>
            <a:pPr marL="1428750" lvl="2" indent="-514350" eaLnBrk="1" hangingPunct="1">
              <a:buFont typeface="+mj-lt"/>
              <a:buAutoNum type="arabicPeriod"/>
              <a:defRPr/>
            </a:pPr>
            <a:r>
              <a:rPr lang="en-US" altLang="en-US" sz="2800" dirty="0"/>
              <a:t>Strong barriers to entry</a:t>
            </a:r>
          </a:p>
          <a:p>
            <a:pPr marL="1508760" lvl="2">
              <a:spcBef>
                <a:spcPts val="672"/>
              </a:spcBef>
              <a:defRPr/>
            </a:pPr>
            <a:r>
              <a:rPr lang="en-US" sz="2200" dirty="0">
                <a:solidFill>
                  <a:srgbClr val="000000"/>
                </a:solidFill>
              </a:rPr>
              <a:t>Ownership. </a:t>
            </a:r>
            <a:r>
              <a:rPr lang="en-US" sz="2200" dirty="0"/>
              <a:t>A single firm owns a key resource. </a:t>
            </a:r>
          </a:p>
          <a:p>
            <a:pPr marL="1508760" lvl="2">
              <a:spcBef>
                <a:spcPts val="672"/>
              </a:spcBef>
              <a:defRPr/>
            </a:pPr>
            <a:r>
              <a:rPr lang="en-US" sz="2200" dirty="0">
                <a:solidFill>
                  <a:srgbClr val="000000"/>
                </a:solidFill>
              </a:rPr>
              <a:t>Legal. </a:t>
            </a:r>
            <a:r>
              <a:rPr lang="en-US" sz="2200" dirty="0"/>
              <a:t>E.g., granting of a public franchise, government license, patent, or copyright</a:t>
            </a:r>
            <a:endParaRPr lang="en-US" sz="2200" dirty="0">
              <a:solidFill>
                <a:srgbClr val="000000"/>
              </a:solidFill>
            </a:endParaRPr>
          </a:p>
          <a:p>
            <a:pPr marL="1508760" lvl="2">
              <a:spcBef>
                <a:spcPts val="672"/>
              </a:spcBef>
              <a:defRPr/>
            </a:pPr>
            <a:r>
              <a:rPr lang="en-US" sz="2200" dirty="0">
                <a:solidFill>
                  <a:srgbClr val="000000"/>
                </a:solidFill>
              </a:rPr>
              <a:t>Natural</a:t>
            </a:r>
            <a:endParaRPr lang="en-CA" dirty="0">
              <a:solidFill>
                <a:srgbClr val="000000"/>
              </a:solidFill>
            </a:endParaRPr>
          </a:p>
          <a:p>
            <a:pPr lvl="2" eaLnBrk="1" hangingPunct="1">
              <a:defRPr/>
            </a:pPr>
            <a:endParaRPr lang="en-US" altLang="en-US" sz="2800" dirty="0">
              <a:sym typeface="Wingdings" pitchFamily="2" charset="2"/>
            </a:endParaRPr>
          </a:p>
          <a:p>
            <a:pPr marL="457200" lvl="1" indent="0" eaLnBrk="1" hangingPunct="1">
              <a:buNone/>
              <a:defRPr/>
            </a:pPr>
            <a:endParaRPr lang="en-US" b="1" dirty="0">
              <a:solidFill>
                <a:srgbClr val="00468F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B9AD51-8CD5-A840-A30F-E7EE2841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391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7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7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7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7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7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7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7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7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01688"/>
          </a:xfrm>
        </p:spPr>
        <p:txBody>
          <a:bodyPr>
            <a:normAutofit/>
          </a:bodyPr>
          <a:lstStyle/>
          <a:p>
            <a:r>
              <a:rPr lang="en-US" sz="4000" b="1" dirty="0"/>
              <a:t>Example for </a:t>
            </a:r>
            <a:r>
              <a:rPr lang="en-US" sz="4000" b="1" dirty="0">
                <a:solidFill>
                  <a:srgbClr val="000000"/>
                </a:solidFill>
              </a:rPr>
              <a:t>Natural Monopoly</a:t>
            </a:r>
            <a:endParaRPr lang="en-US" sz="4000" b="1" dirty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96753"/>
            <a:ext cx="8229600" cy="1511300"/>
          </a:xfrm>
        </p:spPr>
        <p:txBody>
          <a:bodyPr>
            <a:noAutofit/>
          </a:bodyPr>
          <a:lstStyle/>
          <a:p>
            <a:pPr marL="0" lvl="1" indent="-457200">
              <a:spcBef>
                <a:spcPct val="45000"/>
              </a:spcBef>
              <a:buNone/>
            </a:pPr>
            <a:r>
              <a:rPr lang="en-US" sz="2400" b="1" dirty="0">
                <a:solidFill>
                  <a:srgbClr val="000000"/>
                </a:solidFill>
              </a:rPr>
              <a:t>Natural monopoly</a:t>
            </a:r>
            <a:r>
              <a:rPr lang="en-US" sz="2400" dirty="0">
                <a:solidFill>
                  <a:srgbClr val="000000"/>
                </a:solidFill>
              </a:rPr>
              <a:t>:  </a:t>
            </a:r>
            <a:r>
              <a:rPr lang="en-US" sz="2400" dirty="0"/>
              <a:t>a single firm can produce the entire market </a:t>
            </a:r>
            <a:r>
              <a:rPr lang="en-US" sz="2400" b="1" i="1" dirty="0"/>
              <a:t>Q</a:t>
            </a:r>
            <a:r>
              <a:rPr lang="en-US" sz="2400" dirty="0"/>
              <a:t> at lower cost than could several firms. One electric power distributor can meet the market demand for electricity at a lower cost than two or more firms could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537075" y="2916238"/>
            <a:ext cx="4025900" cy="3013075"/>
            <a:chOff x="2781" y="1774"/>
            <a:chExt cx="2536" cy="189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3" y="2024"/>
              <a:ext cx="1994" cy="1510"/>
              <a:chOff x="1489" y="785"/>
              <a:chExt cx="3650" cy="2492"/>
            </a:xfrm>
          </p:grpSpPr>
          <p:sp>
            <p:nvSpPr>
              <p:cNvPr id="9247" name="Line 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Line 1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5" name="Text Box 11"/>
            <p:cNvSpPr txBox="1">
              <a:spLocks noChangeArrowheads="1"/>
            </p:cNvSpPr>
            <p:nvPr/>
          </p:nvSpPr>
          <p:spPr bwMode="auto">
            <a:xfrm>
              <a:off x="5032" y="3384"/>
              <a:ext cx="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Q</a:t>
              </a:r>
            </a:p>
          </p:txBody>
        </p:sp>
        <p:sp>
          <p:nvSpPr>
            <p:cNvPr id="9246" name="Text Box 12"/>
            <p:cNvSpPr txBox="1">
              <a:spLocks noChangeArrowheads="1"/>
            </p:cNvSpPr>
            <p:nvPr/>
          </p:nvSpPr>
          <p:spPr bwMode="auto">
            <a:xfrm>
              <a:off x="2781" y="1774"/>
              <a:ext cx="5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Cost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254625" y="3070225"/>
            <a:ext cx="3498850" cy="2328863"/>
            <a:chOff x="3233" y="1871"/>
            <a:chExt cx="2204" cy="1467"/>
          </a:xfrm>
        </p:grpSpPr>
        <p:sp>
          <p:nvSpPr>
            <p:cNvPr id="9242" name="Arc 13"/>
            <p:cNvSpPr>
              <a:spLocks/>
            </p:cNvSpPr>
            <p:nvPr/>
          </p:nvSpPr>
          <p:spPr bwMode="auto">
            <a:xfrm flipH="1" flipV="1">
              <a:off x="3233" y="1871"/>
              <a:ext cx="1941" cy="1317"/>
            </a:xfrm>
            <a:custGeom>
              <a:avLst/>
              <a:gdLst>
                <a:gd name="T0" fmla="*/ 0 w 21144"/>
                <a:gd name="T1" fmla="*/ 0 h 21444"/>
                <a:gd name="T2" fmla="*/ 0 w 21144"/>
                <a:gd name="T3" fmla="*/ 0 h 21444"/>
                <a:gd name="T4" fmla="*/ 0 w 21144"/>
                <a:gd name="T5" fmla="*/ 0 h 21444"/>
                <a:gd name="T6" fmla="*/ 0 60000 65536"/>
                <a:gd name="T7" fmla="*/ 0 60000 65536"/>
                <a:gd name="T8" fmla="*/ 0 60000 65536"/>
                <a:gd name="T9" fmla="*/ 0 w 21144"/>
                <a:gd name="T10" fmla="*/ 0 h 21444"/>
                <a:gd name="T11" fmla="*/ 21144 w 21144"/>
                <a:gd name="T12" fmla="*/ 21444 h 214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4" h="21444" fill="none" extrusionOk="0">
                  <a:moveTo>
                    <a:pt x="2592" y="0"/>
                  </a:moveTo>
                  <a:cubicBezTo>
                    <a:pt x="11788" y="1112"/>
                    <a:pt x="19251" y="7963"/>
                    <a:pt x="21144" y="17029"/>
                  </a:cubicBezTo>
                </a:path>
                <a:path w="21144" h="21444" stroke="0" extrusionOk="0">
                  <a:moveTo>
                    <a:pt x="2592" y="0"/>
                  </a:moveTo>
                  <a:cubicBezTo>
                    <a:pt x="11788" y="1112"/>
                    <a:pt x="19251" y="7963"/>
                    <a:pt x="21144" y="17029"/>
                  </a:cubicBezTo>
                  <a:lnTo>
                    <a:pt x="0" y="21444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Text Box 14"/>
            <p:cNvSpPr txBox="1">
              <a:spLocks noChangeArrowheads="1"/>
            </p:cNvSpPr>
            <p:nvPr/>
          </p:nvSpPr>
          <p:spPr bwMode="auto">
            <a:xfrm>
              <a:off x="4858" y="3050"/>
              <a:ext cx="5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cs typeface="Arial" charset="0"/>
                </a:rPr>
                <a:t>ATC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4232275" y="4891088"/>
            <a:ext cx="3579813" cy="1306512"/>
            <a:chOff x="2666" y="3081"/>
            <a:chExt cx="2255" cy="823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148" y="3199"/>
              <a:ext cx="1500" cy="400"/>
              <a:chOff x="357" y="2450"/>
              <a:chExt cx="795" cy="646"/>
            </a:xfrm>
          </p:grpSpPr>
          <p:sp>
            <p:nvSpPr>
              <p:cNvPr id="9240" name="Line 5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Line 6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7" name="Oval 18"/>
            <p:cNvSpPr>
              <a:spLocks noChangeAspect="1" noChangeArrowheads="1"/>
            </p:cNvSpPr>
            <p:nvPr/>
          </p:nvSpPr>
          <p:spPr bwMode="auto">
            <a:xfrm>
              <a:off x="4603" y="3159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9238" name="Text Box 19"/>
            <p:cNvSpPr txBox="1">
              <a:spLocks noChangeArrowheads="1"/>
            </p:cNvSpPr>
            <p:nvPr/>
          </p:nvSpPr>
          <p:spPr bwMode="auto">
            <a:xfrm>
              <a:off x="4372" y="3616"/>
              <a:ext cx="5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1000</a:t>
              </a:r>
            </a:p>
          </p:txBody>
        </p:sp>
        <p:sp>
          <p:nvSpPr>
            <p:cNvPr id="9239" name="Text Box 22"/>
            <p:cNvSpPr txBox="1">
              <a:spLocks noChangeArrowheads="1"/>
            </p:cNvSpPr>
            <p:nvPr/>
          </p:nvSpPr>
          <p:spPr bwMode="auto">
            <a:xfrm>
              <a:off x="2666" y="3081"/>
              <a:ext cx="42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$50</a:t>
              </a:r>
            </a:p>
          </p:txBody>
        </p:sp>
      </p:grp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714375" y="2530475"/>
            <a:ext cx="383698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600" dirty="0">
                <a:cs typeface="Arial" charset="0"/>
              </a:rPr>
              <a:t>Example:  1000 homes need electricity   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5613400" y="2754313"/>
            <a:ext cx="2273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u="sng">
                <a:cs typeface="Arial" charset="0"/>
              </a:rPr>
              <a:t>Electricity</a:t>
            </a:r>
            <a:endParaRPr lang="en-US" sz="2500">
              <a:cs typeface="Arial" charset="0"/>
            </a:endParaRPr>
          </a:p>
        </p:txBody>
      </p: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6216650" y="3287713"/>
            <a:ext cx="2298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cs typeface="Arial" charset="0"/>
              </a:rPr>
              <a:t>ATC</a:t>
            </a:r>
            <a:r>
              <a:rPr lang="en-US" sz="2400">
                <a:cs typeface="Arial" charset="0"/>
              </a:rPr>
              <a:t> slopes downward due to huge </a:t>
            </a:r>
            <a:r>
              <a:rPr lang="en-US" sz="2400" i="1">
                <a:cs typeface="Arial" charset="0"/>
              </a:rPr>
              <a:t>FC</a:t>
            </a:r>
            <a:r>
              <a:rPr lang="en-US" sz="2400">
                <a:cs typeface="Arial" charset="0"/>
              </a:rPr>
              <a:t> and small </a:t>
            </a:r>
            <a:r>
              <a:rPr lang="en-US" sz="2400" i="1">
                <a:cs typeface="Arial" charset="0"/>
              </a:rPr>
              <a:t>MC</a:t>
            </a:r>
          </a:p>
        </p:txBody>
      </p:sp>
      <p:sp>
        <p:nvSpPr>
          <p:cNvPr id="95260" name="Text Box 28"/>
          <p:cNvSpPr txBox="1">
            <a:spLocks noChangeArrowheads="1"/>
          </p:cNvSpPr>
          <p:nvPr/>
        </p:nvSpPr>
        <p:spPr bwMode="auto">
          <a:xfrm>
            <a:off x="779463" y="3654425"/>
            <a:ext cx="2792412" cy="2517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spcBef>
                <a:spcPct val="35000"/>
              </a:spcBef>
            </a:pPr>
            <a:r>
              <a:rPr lang="en-US" sz="2600" i="1" dirty="0">
                <a:cs typeface="Arial" charset="0"/>
              </a:rPr>
              <a:t>ATC</a:t>
            </a:r>
            <a:r>
              <a:rPr lang="en-US" sz="2600" dirty="0">
                <a:cs typeface="Arial" charset="0"/>
              </a:rPr>
              <a:t> is lower if </a:t>
            </a:r>
            <a:br>
              <a:rPr lang="en-US" sz="2600" dirty="0">
                <a:cs typeface="Arial" charset="0"/>
              </a:rPr>
            </a:br>
            <a:r>
              <a:rPr lang="en-US" sz="2600" dirty="0">
                <a:cs typeface="Arial" charset="0"/>
              </a:rPr>
              <a:t>one firm services </a:t>
            </a:r>
            <a:br>
              <a:rPr lang="en-US" sz="2600" dirty="0">
                <a:cs typeface="Arial" charset="0"/>
              </a:rPr>
            </a:br>
            <a:r>
              <a:rPr lang="en-US" sz="2600" dirty="0">
                <a:cs typeface="Arial" charset="0"/>
              </a:rPr>
              <a:t>all 1000 homes </a:t>
            </a:r>
            <a:br>
              <a:rPr lang="en-US" sz="2600" dirty="0">
                <a:cs typeface="Arial" charset="0"/>
              </a:rPr>
            </a:br>
            <a:r>
              <a:rPr lang="en-US" sz="2600" dirty="0">
                <a:cs typeface="Arial" charset="0"/>
              </a:rPr>
              <a:t>than if two firms </a:t>
            </a:r>
            <a:br>
              <a:rPr lang="en-US" sz="2600" dirty="0">
                <a:cs typeface="Arial" charset="0"/>
              </a:rPr>
            </a:br>
            <a:r>
              <a:rPr lang="en-US" sz="2600" dirty="0">
                <a:cs typeface="Arial" charset="0"/>
              </a:rPr>
              <a:t>each service </a:t>
            </a:r>
            <a:br>
              <a:rPr lang="en-US" sz="2600" dirty="0">
                <a:cs typeface="Arial" charset="0"/>
              </a:rPr>
            </a:br>
            <a:r>
              <a:rPr lang="en-US" sz="2600" dirty="0">
                <a:cs typeface="Arial" charset="0"/>
              </a:rPr>
              <a:t>500 homes.</a:t>
            </a: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237038" y="4411663"/>
            <a:ext cx="2330450" cy="1787525"/>
            <a:chOff x="2592" y="2716"/>
            <a:chExt cx="1468" cy="1126"/>
          </a:xfrm>
        </p:grpSpPr>
        <p:grpSp>
          <p:nvGrpSpPr>
            <p:cNvPr id="8" name="Group 15"/>
            <p:cNvGrpSpPr>
              <a:grpSpLocks/>
            </p:cNvGrpSpPr>
            <p:nvPr/>
          </p:nvGrpSpPr>
          <p:grpSpPr bwMode="auto">
            <a:xfrm>
              <a:off x="3071" y="2839"/>
              <a:ext cx="753" cy="694"/>
              <a:chOff x="357" y="2450"/>
              <a:chExt cx="795" cy="646"/>
            </a:xfrm>
          </p:grpSpPr>
          <p:sp>
            <p:nvSpPr>
              <p:cNvPr id="9234" name="Line 1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Line 1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" name="Text Box 20"/>
            <p:cNvSpPr txBox="1">
              <a:spLocks noChangeArrowheads="1"/>
            </p:cNvSpPr>
            <p:nvPr/>
          </p:nvSpPr>
          <p:spPr bwMode="auto">
            <a:xfrm>
              <a:off x="3582" y="3554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500</a:t>
              </a:r>
            </a:p>
          </p:txBody>
        </p:sp>
        <p:sp>
          <p:nvSpPr>
            <p:cNvPr id="9232" name="Text Box 21"/>
            <p:cNvSpPr txBox="1">
              <a:spLocks noChangeArrowheads="1"/>
            </p:cNvSpPr>
            <p:nvPr/>
          </p:nvSpPr>
          <p:spPr bwMode="auto">
            <a:xfrm>
              <a:off x="2592" y="2716"/>
              <a:ext cx="42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cs typeface="Arial" charset="0"/>
                </a:rPr>
                <a:t>$80</a:t>
              </a:r>
            </a:p>
          </p:txBody>
        </p:sp>
        <p:sp>
          <p:nvSpPr>
            <p:cNvPr id="9233" name="Oval 7"/>
            <p:cNvSpPr>
              <a:spLocks noChangeAspect="1" noChangeArrowheads="1"/>
            </p:cNvSpPr>
            <p:nvPr/>
          </p:nvSpPr>
          <p:spPr bwMode="auto">
            <a:xfrm>
              <a:off x="3780" y="2799"/>
              <a:ext cx="81" cy="8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A229A6-36A0-8848-871B-ABFD9A3D5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bldLvl="4"/>
      <p:bldP spid="95255" grpId="0"/>
      <p:bldP spid="95256" grpId="0"/>
      <p:bldP spid="95259" grpId="0"/>
      <p:bldP spid="952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a typeface="ＭＳ Ｐゴシック" charset="0"/>
              </a:rPr>
              <a:t> Price and Marginal Revenue</a:t>
            </a:r>
          </a:p>
        </p:txBody>
      </p:sp>
      <p:sp>
        <p:nvSpPr>
          <p:cNvPr id="637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 Price and Marginal Revenue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Because in a monopoly there is only one firm, the firm’s demand curve is the market demand curve.</a:t>
            </a:r>
          </a:p>
          <a:p>
            <a:pPr lvl="2" eaLnBrk="1" hangingPunct="1"/>
            <a:r>
              <a:rPr lang="en-US" dirty="0">
                <a:latin typeface="Arial" charset="0"/>
                <a:ea typeface="ＭＳ Ｐゴシック" charset="0"/>
              </a:rPr>
              <a:t>Total revenue</a:t>
            </a:r>
          </a:p>
          <a:p>
            <a:pPr lvl="3" eaLnBrk="1" hangingPunct="1"/>
            <a:r>
              <a:rPr lang="en-US" sz="2400" dirty="0">
                <a:latin typeface="Arial" charset="0"/>
                <a:ea typeface="ＭＳ Ｐゴシック" charset="0"/>
              </a:rPr>
              <a:t> The price multiplied by the quantity sold.</a:t>
            </a:r>
          </a:p>
          <a:p>
            <a:pPr lvl="2" eaLnBrk="1" hangingPunct="1"/>
            <a:r>
              <a:rPr lang="en-US" dirty="0">
                <a:latin typeface="Arial" charset="0"/>
                <a:ea typeface="ＭＳ Ｐゴシック" charset="0"/>
              </a:rPr>
              <a:t>Marginal revenue</a:t>
            </a:r>
          </a:p>
          <a:p>
            <a:pPr lvl="3" eaLnBrk="1" hangingPunct="1"/>
            <a:r>
              <a:rPr lang="en-US" sz="2400" dirty="0">
                <a:latin typeface="Arial" charset="0"/>
                <a:ea typeface="ＭＳ Ｐゴシック" charset="0"/>
              </a:rPr>
              <a:t>The change in total revenue resulting from a one-unit increase in the quantity sold</a:t>
            </a:r>
            <a:r>
              <a:rPr lang="en-US" dirty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F1415-89CF-6647-B9A1-C042BE86E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212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7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7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7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37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37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/>
              <a:t>Monopoly</a:t>
            </a:r>
            <a:endParaRPr lang="en-CA" sz="4000" b="1" dirty="0">
              <a:cs typeface="+mj-cs"/>
            </a:endParaRPr>
          </a:p>
        </p:txBody>
      </p:sp>
      <p:sp>
        <p:nvSpPr>
          <p:cNvPr id="6359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 Monopoly Price-Setting Strategies</a:t>
            </a:r>
          </a:p>
          <a:p>
            <a:pPr lvl="1" eaLnBrk="1" hangingPunct="1">
              <a:defRPr/>
            </a:pPr>
            <a:r>
              <a:rPr lang="en-US" dirty="0"/>
              <a:t>A monopoly faces a tradeoff between price and the quantity sold. </a:t>
            </a:r>
          </a:p>
          <a:p>
            <a:pPr lvl="1" eaLnBrk="1" hangingPunct="1">
              <a:defRPr/>
            </a:pPr>
            <a:r>
              <a:rPr lang="en-US" dirty="0"/>
              <a:t>To sell a larger quantity, the monopolist must set a lower price.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45095-D017-E64C-9A4F-342B21CC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342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5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9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3600" b="1" dirty="0"/>
              <a:t>Example: A monopoly’s revenue</a:t>
            </a:r>
          </a:p>
        </p:txBody>
      </p:sp>
      <p:sp>
        <p:nvSpPr>
          <p:cNvPr id="8" name="Rectangle 74"/>
          <p:cNvSpPr>
            <a:spLocks noChangeArrowheads="1"/>
          </p:cNvSpPr>
          <p:nvPr/>
        </p:nvSpPr>
        <p:spPr bwMode="auto">
          <a:xfrm>
            <a:off x="3873500" y="1608138"/>
            <a:ext cx="4779963" cy="4591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graphicFrame>
        <p:nvGraphicFramePr>
          <p:cNvPr id="9" name="Group 73"/>
          <p:cNvGraphicFramePr>
            <a:graphicFrameLocks noGrp="1"/>
          </p:cNvGraphicFramePr>
          <p:nvPr/>
        </p:nvGraphicFramePr>
        <p:xfrm>
          <a:off x="3875088" y="1612900"/>
          <a:ext cx="4779962" cy="4587877"/>
        </p:xfrm>
        <a:graphic>
          <a:graphicData uri="http://schemas.openxmlformats.org/drawingml/2006/table">
            <a:tbl>
              <a:tblPr/>
              <a:tblGrid>
                <a:gridCol w="75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$4.50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7708900" y="2466975"/>
            <a:ext cx="936625" cy="3440113"/>
            <a:chOff x="4856" y="1484"/>
            <a:chExt cx="590" cy="2167"/>
          </a:xfrm>
        </p:grpSpPr>
        <p:sp>
          <p:nvSpPr>
            <p:cNvPr id="11" name="Rectangle 76"/>
            <p:cNvSpPr>
              <a:spLocks noChangeArrowheads="1"/>
            </p:cNvSpPr>
            <p:nvPr/>
          </p:nvSpPr>
          <p:spPr bwMode="auto">
            <a:xfrm>
              <a:off x="4856" y="3289"/>
              <a:ext cx="590" cy="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cs typeface="Arial" charset="0"/>
              </a:endParaRPr>
            </a:p>
          </p:txBody>
        </p:sp>
        <p:sp>
          <p:nvSpPr>
            <p:cNvPr id="12" name="Rectangle 77"/>
            <p:cNvSpPr>
              <a:spLocks noChangeArrowheads="1"/>
            </p:cNvSpPr>
            <p:nvPr/>
          </p:nvSpPr>
          <p:spPr bwMode="auto">
            <a:xfrm>
              <a:off x="4856" y="2929"/>
              <a:ext cx="590" cy="3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cs typeface="Arial" charset="0"/>
              </a:endParaRPr>
            </a:p>
          </p:txBody>
        </p:sp>
        <p:sp>
          <p:nvSpPr>
            <p:cNvPr id="13" name="Rectangle 78"/>
            <p:cNvSpPr>
              <a:spLocks noChangeArrowheads="1"/>
            </p:cNvSpPr>
            <p:nvPr/>
          </p:nvSpPr>
          <p:spPr bwMode="auto">
            <a:xfrm>
              <a:off x="4856" y="2568"/>
              <a:ext cx="590" cy="3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cs typeface="Arial" charset="0"/>
              </a:endParaRPr>
            </a:p>
          </p:txBody>
        </p:sp>
        <p:sp>
          <p:nvSpPr>
            <p:cNvPr id="14" name="Rectangle 79"/>
            <p:cNvSpPr>
              <a:spLocks noChangeArrowheads="1"/>
            </p:cNvSpPr>
            <p:nvPr/>
          </p:nvSpPr>
          <p:spPr bwMode="auto">
            <a:xfrm>
              <a:off x="4856" y="2205"/>
              <a:ext cx="590" cy="3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cs typeface="Arial" charset="0"/>
              </a:endParaRPr>
            </a:p>
          </p:txBody>
        </p:sp>
        <p:sp>
          <p:nvSpPr>
            <p:cNvPr id="15" name="Rectangle 80"/>
            <p:cNvSpPr>
              <a:spLocks noChangeArrowheads="1"/>
            </p:cNvSpPr>
            <p:nvPr/>
          </p:nvSpPr>
          <p:spPr bwMode="auto">
            <a:xfrm>
              <a:off x="4856" y="1844"/>
              <a:ext cx="590" cy="3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cs typeface="Arial" charset="0"/>
              </a:endParaRPr>
            </a:p>
          </p:txBody>
        </p:sp>
        <p:sp>
          <p:nvSpPr>
            <p:cNvPr id="16" name="Rectangle 81"/>
            <p:cNvSpPr>
              <a:spLocks noChangeArrowheads="1"/>
            </p:cNvSpPr>
            <p:nvPr/>
          </p:nvSpPr>
          <p:spPr bwMode="auto">
            <a:xfrm>
              <a:off x="4856" y="1484"/>
              <a:ext cx="590" cy="3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cs typeface="Arial" charset="0"/>
              </a:endParaRPr>
            </a:p>
          </p:txBody>
        </p:sp>
      </p:grpSp>
      <p:sp>
        <p:nvSpPr>
          <p:cNvPr id="17" name="Rectangle 82"/>
          <p:cNvSpPr>
            <a:spLocks noChangeArrowheads="1"/>
          </p:cNvSpPr>
          <p:nvPr/>
        </p:nvSpPr>
        <p:spPr bwMode="auto">
          <a:xfrm>
            <a:off x="7715250" y="2193925"/>
            <a:ext cx="922338" cy="266700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8" name="Rectangle 83"/>
          <p:cNvSpPr>
            <a:spLocks noChangeArrowheads="1"/>
          </p:cNvSpPr>
          <p:nvPr/>
        </p:nvSpPr>
        <p:spPr bwMode="auto">
          <a:xfrm>
            <a:off x="7716838" y="5915025"/>
            <a:ext cx="922337" cy="271463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9" name="Rectangle 84"/>
          <p:cNvSpPr>
            <a:spLocks noChangeArrowheads="1"/>
          </p:cNvSpPr>
          <p:nvPr/>
        </p:nvSpPr>
        <p:spPr bwMode="auto">
          <a:xfrm>
            <a:off x="6581775" y="2185988"/>
            <a:ext cx="11271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n.a.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590550" y="1397000"/>
            <a:ext cx="3246438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 dirty="0"/>
              <a:t>Common Grounds </a:t>
            </a:r>
            <a:br>
              <a:rPr lang="en-US" sz="2500" dirty="0"/>
            </a:br>
            <a:r>
              <a:rPr lang="en-US" sz="2500" dirty="0"/>
              <a:t>is the </a:t>
            </a:r>
            <a:r>
              <a:rPr lang="en-US" sz="2500" u="sng" dirty="0"/>
              <a:t>only seller </a:t>
            </a:r>
            <a:r>
              <a:rPr lang="en-US" sz="2500" dirty="0"/>
              <a:t>of cappuccinos in town.</a:t>
            </a:r>
          </a:p>
          <a:p>
            <a:pPr>
              <a:lnSpc>
                <a:spcPct val="105000"/>
              </a:lnSpc>
              <a:spcBef>
                <a:spcPct val="4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 dirty="0"/>
              <a:t>The table shows the market demand for cappuccinos.   </a:t>
            </a:r>
          </a:p>
          <a:p>
            <a:pPr>
              <a:lnSpc>
                <a:spcPct val="105000"/>
              </a:lnSpc>
              <a:spcBef>
                <a:spcPct val="4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 dirty="0"/>
              <a:t>Fill in the missing spaces of the table. </a:t>
            </a:r>
          </a:p>
          <a:p>
            <a:pPr>
              <a:lnSpc>
                <a:spcPct val="105000"/>
              </a:lnSpc>
              <a:spcBef>
                <a:spcPct val="4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 dirty="0"/>
              <a:t>What is the relation between </a:t>
            </a:r>
            <a:r>
              <a:rPr lang="en-US" sz="2500" b="1" i="1" dirty="0"/>
              <a:t>P</a:t>
            </a:r>
            <a:r>
              <a:rPr lang="en-US" sz="2500" dirty="0"/>
              <a:t> and </a:t>
            </a:r>
            <a:r>
              <a:rPr lang="en-US" sz="2500" b="1" i="1" dirty="0"/>
              <a:t>AR</a:t>
            </a:r>
            <a:r>
              <a:rPr lang="en-US" sz="2500" dirty="0"/>
              <a:t>?  Between </a:t>
            </a:r>
            <a:r>
              <a:rPr lang="en-US" sz="2500" b="1" i="1" dirty="0"/>
              <a:t>P</a:t>
            </a:r>
            <a:r>
              <a:rPr lang="en-US" sz="2500" dirty="0"/>
              <a:t> and </a:t>
            </a:r>
            <a:r>
              <a:rPr lang="en-US" sz="2500" b="1" i="1" dirty="0" err="1"/>
              <a:t>MR</a:t>
            </a:r>
            <a:r>
              <a:rPr lang="en-US" sz="2500" dirty="0"/>
              <a:t>?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663D8E-C947-5B4B-8F86-CDF90A3D5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2828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3600" b="1" dirty="0"/>
              <a:t>Answers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73500" y="1608138"/>
            <a:ext cx="4779963" cy="4591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79438" y="1746250"/>
            <a:ext cx="3103562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/>
              <a:t>Here, </a:t>
            </a:r>
            <a:r>
              <a:rPr lang="en-US" sz="2500" b="1" i="1"/>
              <a:t>P</a:t>
            </a:r>
            <a:r>
              <a:rPr lang="en-US" sz="2500"/>
              <a:t> = </a:t>
            </a:r>
            <a:r>
              <a:rPr lang="en-US" sz="2500" b="1" i="1"/>
              <a:t>AR</a:t>
            </a:r>
            <a:r>
              <a:rPr lang="en-US" sz="2500"/>
              <a:t>, </a:t>
            </a:r>
            <a:br>
              <a:rPr lang="en-US" sz="2500"/>
            </a:br>
            <a:r>
              <a:rPr lang="en-US" sz="2500"/>
              <a:t>same as for a competitive firm.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/>
              <a:t>Here, </a:t>
            </a:r>
            <a:r>
              <a:rPr lang="en-US" sz="2500" b="1" i="1"/>
              <a:t>MR</a:t>
            </a:r>
            <a:r>
              <a:rPr lang="en-US" sz="2500"/>
              <a:t> &lt; </a:t>
            </a:r>
            <a:r>
              <a:rPr lang="en-US" sz="2500" b="1" i="1"/>
              <a:t>P</a:t>
            </a:r>
            <a:r>
              <a:rPr lang="en-US" sz="2500"/>
              <a:t>, whereas </a:t>
            </a:r>
            <a:r>
              <a:rPr lang="en-US" sz="2500" b="1" i="1"/>
              <a:t>MR</a:t>
            </a:r>
            <a:r>
              <a:rPr lang="en-US" sz="2500"/>
              <a:t> = </a:t>
            </a:r>
            <a:r>
              <a:rPr lang="en-US" sz="2500" b="1" i="1"/>
              <a:t>P</a:t>
            </a:r>
            <a:r>
              <a:rPr lang="en-US" sz="2500"/>
              <a:t> </a:t>
            </a:r>
            <a:br>
              <a:rPr lang="en-US" sz="2500"/>
            </a:br>
            <a:r>
              <a:rPr lang="en-US" sz="2500"/>
              <a:t>for a competitive firm.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625975" y="5626100"/>
            <a:ext cx="10842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1.50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75088" y="5626100"/>
            <a:ext cx="7508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6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625975" y="5054600"/>
            <a:ext cx="10842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2.00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875088" y="5054600"/>
            <a:ext cx="7508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5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625975" y="4481513"/>
            <a:ext cx="10842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2.50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875088" y="4481513"/>
            <a:ext cx="7508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4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625975" y="3905250"/>
            <a:ext cx="10842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3.00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875088" y="3905250"/>
            <a:ext cx="7508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3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4625975" y="3332163"/>
            <a:ext cx="10842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3.50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875088" y="3332163"/>
            <a:ext cx="7508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2</a:t>
            </a:r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6581775" y="2760663"/>
            <a:ext cx="1127125" cy="3440112"/>
            <a:chOff x="4146" y="1669"/>
            <a:chExt cx="710" cy="2167"/>
          </a:xfrm>
        </p:grpSpPr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146" y="3474"/>
              <a:ext cx="710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1.50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146" y="3114"/>
              <a:ext cx="71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2.00</a:t>
              </a: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146" y="2753"/>
              <a:ext cx="710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2.50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146" y="2390"/>
              <a:ext cx="71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3.00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146" y="2029"/>
              <a:ext cx="710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3.50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146" y="1669"/>
              <a:ext cx="71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$4.00</a:t>
              </a:r>
            </a:p>
          </p:txBody>
        </p:sp>
      </p:grp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625975" y="2760663"/>
            <a:ext cx="10842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4.00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875088" y="2760663"/>
            <a:ext cx="7508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1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7708900" y="2185988"/>
            <a:ext cx="9461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cs typeface="Arial" charset="0"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6581775" y="2185988"/>
            <a:ext cx="11271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n.a.</a:t>
            </a:r>
          </a:p>
        </p:txBody>
      </p: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5710238" y="2185988"/>
            <a:ext cx="871537" cy="4014787"/>
            <a:chOff x="3597" y="1307"/>
            <a:chExt cx="549" cy="2529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597" y="3474"/>
              <a:ext cx="549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9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3597" y="3114"/>
              <a:ext cx="54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10</a:t>
              </a: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3597" y="2753"/>
              <a:ext cx="54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10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597" y="2390"/>
              <a:ext cx="549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9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597" y="2029"/>
              <a:ext cx="54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597" y="1669"/>
              <a:ext cx="549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597" y="1307"/>
              <a:ext cx="549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$ 0</a:t>
              </a:r>
            </a:p>
          </p:txBody>
        </p:sp>
      </p:grp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4625975" y="2185988"/>
            <a:ext cx="10842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$4.50</a:t>
            </a: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3875088" y="2185988"/>
            <a:ext cx="7508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8288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0</a:t>
            </a: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7708900" y="1612900"/>
            <a:ext cx="94615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cs typeface="Arial" charset="0"/>
              </a:rPr>
              <a:t>MR</a:t>
            </a: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6581775" y="1612900"/>
            <a:ext cx="1127125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cs typeface="Arial" charset="0"/>
              </a:rPr>
              <a:t>AR</a:t>
            </a: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5710238" y="1612900"/>
            <a:ext cx="87153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cs typeface="Arial" charset="0"/>
              </a:rPr>
              <a:t>TR</a:t>
            </a: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4625975" y="1612900"/>
            <a:ext cx="10842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cs typeface="Arial" charset="0"/>
              </a:rPr>
              <a:t>P</a:t>
            </a: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3875088" y="1612900"/>
            <a:ext cx="7508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cs typeface="Arial" charset="0"/>
              </a:rPr>
              <a:t>Q</a:t>
            </a:r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>
            <a:off x="3875088" y="1612900"/>
            <a:ext cx="47799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3875088" y="2185988"/>
            <a:ext cx="4779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3875088" y="2760663"/>
            <a:ext cx="4779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3875088" y="3332163"/>
            <a:ext cx="4779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3875088" y="3905250"/>
            <a:ext cx="4779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3875088" y="4481513"/>
            <a:ext cx="4779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3875088" y="5054600"/>
            <a:ext cx="4779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3875088" y="5626100"/>
            <a:ext cx="4779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3875088" y="6200775"/>
            <a:ext cx="47799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875088" y="1612900"/>
            <a:ext cx="0" cy="45878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4625975" y="1612900"/>
            <a:ext cx="0" cy="4587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5710238" y="1612900"/>
            <a:ext cx="0" cy="4587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6581775" y="1612900"/>
            <a:ext cx="0" cy="4587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7708900" y="1612900"/>
            <a:ext cx="0" cy="4587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8655050" y="1612900"/>
            <a:ext cx="0" cy="45878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9" name="Group 59"/>
          <p:cNvGrpSpPr>
            <a:grpSpLocks/>
          </p:cNvGrpSpPr>
          <p:nvPr/>
        </p:nvGrpSpPr>
        <p:grpSpPr bwMode="auto">
          <a:xfrm>
            <a:off x="7708900" y="2466975"/>
            <a:ext cx="936625" cy="3440113"/>
            <a:chOff x="4856" y="1484"/>
            <a:chExt cx="590" cy="2167"/>
          </a:xfrm>
        </p:grpSpPr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4856" y="3289"/>
              <a:ext cx="590" cy="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solidFill>
                  <a:srgbClr val="3333FF"/>
                </a:solidFill>
                <a:cs typeface="Arial" charset="0"/>
              </a:endParaRP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4856" y="2929"/>
              <a:ext cx="590" cy="3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solidFill>
                  <a:srgbClr val="3333FF"/>
                </a:solidFill>
                <a:cs typeface="Arial" charset="0"/>
              </a:endParaRP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4856" y="2568"/>
              <a:ext cx="590" cy="3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solidFill>
                  <a:srgbClr val="3333FF"/>
                </a:solidFill>
                <a:cs typeface="Arial" charset="0"/>
              </a:endParaRP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4856" y="2205"/>
              <a:ext cx="590" cy="3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solidFill>
                  <a:srgbClr val="3333FF"/>
                </a:solidFill>
                <a:cs typeface="Arial" charset="0"/>
              </a:endParaRPr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4856" y="1844"/>
              <a:ext cx="590" cy="3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solidFill>
                  <a:srgbClr val="3333FF"/>
                </a:solidFill>
                <a:cs typeface="Arial" charset="0"/>
              </a:endParaRP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4856" y="1484"/>
              <a:ext cx="590" cy="3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solidFill>
                  <a:srgbClr val="3333FF"/>
                </a:solidFill>
                <a:cs typeface="Arial" charset="0"/>
              </a:endParaRPr>
            </a:p>
          </p:txBody>
        </p:sp>
      </p:grp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7715250" y="2193925"/>
            <a:ext cx="922338" cy="266700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7716838" y="5915025"/>
            <a:ext cx="922337" cy="271463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grpSp>
        <p:nvGrpSpPr>
          <p:cNvPr id="68" name="Group 68"/>
          <p:cNvGrpSpPr>
            <a:grpSpLocks/>
          </p:cNvGrpSpPr>
          <p:nvPr/>
        </p:nvGrpSpPr>
        <p:grpSpPr bwMode="auto">
          <a:xfrm>
            <a:off x="7712075" y="2465388"/>
            <a:ext cx="936625" cy="3440112"/>
            <a:chOff x="4856" y="1484"/>
            <a:chExt cx="590" cy="2167"/>
          </a:xfrm>
        </p:grpSpPr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856" y="3289"/>
              <a:ext cx="590" cy="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–1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4856" y="2929"/>
              <a:ext cx="590" cy="3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4856" y="2568"/>
              <a:ext cx="590" cy="3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4856" y="2205"/>
              <a:ext cx="590" cy="3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4856" y="1844"/>
              <a:ext cx="590" cy="3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4856" y="1484"/>
              <a:ext cx="590" cy="3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3333FF"/>
                  </a:solidFill>
                  <a:cs typeface="Arial" charset="0"/>
                </a:rPr>
                <a:t>$4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F6307F-A79B-4742-B12E-8B0767106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996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/>
              <a:t>Common Grounds’ </a:t>
            </a:r>
            <a:r>
              <a:rPr lang="en-US" sz="3200" b="1" i="1" dirty="0"/>
              <a:t>D</a:t>
            </a:r>
            <a:r>
              <a:rPr lang="en-US" sz="3200" b="1" dirty="0"/>
              <a:t>  and </a:t>
            </a:r>
            <a:r>
              <a:rPr lang="en-US" sz="3200" b="1" i="1" dirty="0"/>
              <a:t>MR</a:t>
            </a:r>
            <a:r>
              <a:rPr lang="en-US" sz="3200" b="1" dirty="0"/>
              <a:t>  Curves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>
            <a:off x="3924300" y="5500688"/>
            <a:ext cx="4713288" cy="1587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9"/>
          <p:cNvSpPr>
            <a:spLocks noChangeShapeType="1"/>
          </p:cNvSpPr>
          <p:nvPr/>
        </p:nvSpPr>
        <p:spPr bwMode="auto">
          <a:xfrm>
            <a:off x="3924300" y="5030788"/>
            <a:ext cx="4713288" cy="1587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>
            <a:off x="3924300" y="4575175"/>
            <a:ext cx="4713288" cy="1588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1"/>
          <p:cNvSpPr>
            <a:spLocks noChangeShapeType="1"/>
          </p:cNvSpPr>
          <p:nvPr/>
        </p:nvSpPr>
        <p:spPr bwMode="auto">
          <a:xfrm>
            <a:off x="3924300" y="4106863"/>
            <a:ext cx="4713288" cy="1587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12"/>
          <p:cNvSpPr>
            <a:spLocks noChangeShapeType="1"/>
          </p:cNvSpPr>
          <p:nvPr/>
        </p:nvSpPr>
        <p:spPr bwMode="auto">
          <a:xfrm>
            <a:off x="3924300" y="3636963"/>
            <a:ext cx="4713288" cy="1587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3"/>
          <p:cNvSpPr>
            <a:spLocks noChangeShapeType="1"/>
          </p:cNvSpPr>
          <p:nvPr/>
        </p:nvSpPr>
        <p:spPr bwMode="auto">
          <a:xfrm>
            <a:off x="3924300" y="3181350"/>
            <a:ext cx="4713288" cy="1588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4"/>
          <p:cNvSpPr>
            <a:spLocks noChangeShapeType="1"/>
          </p:cNvSpPr>
          <p:nvPr/>
        </p:nvSpPr>
        <p:spPr bwMode="auto">
          <a:xfrm>
            <a:off x="3924300" y="2711450"/>
            <a:ext cx="4713288" cy="1588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5"/>
          <p:cNvSpPr>
            <a:spLocks noChangeShapeType="1"/>
          </p:cNvSpPr>
          <p:nvPr/>
        </p:nvSpPr>
        <p:spPr bwMode="auto">
          <a:xfrm>
            <a:off x="3924300" y="2241550"/>
            <a:ext cx="4713288" cy="1588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6"/>
          <p:cNvSpPr>
            <a:spLocks noChangeShapeType="1"/>
          </p:cNvSpPr>
          <p:nvPr/>
        </p:nvSpPr>
        <p:spPr bwMode="auto">
          <a:xfrm>
            <a:off x="3924300" y="1785938"/>
            <a:ext cx="4713288" cy="1587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7"/>
          <p:cNvSpPr>
            <a:spLocks noChangeShapeType="1"/>
          </p:cNvSpPr>
          <p:nvPr/>
        </p:nvSpPr>
        <p:spPr bwMode="auto">
          <a:xfrm>
            <a:off x="3924300" y="1316038"/>
            <a:ext cx="4713288" cy="1587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18"/>
          <p:cNvSpPr>
            <a:spLocks noChangeShapeType="1"/>
          </p:cNvSpPr>
          <p:nvPr/>
        </p:nvSpPr>
        <p:spPr bwMode="auto">
          <a:xfrm>
            <a:off x="3924300" y="1316038"/>
            <a:ext cx="1588" cy="4184650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9"/>
          <p:cNvSpPr>
            <a:spLocks noChangeShapeType="1"/>
          </p:cNvSpPr>
          <p:nvPr/>
        </p:nvSpPr>
        <p:spPr bwMode="auto">
          <a:xfrm>
            <a:off x="4519613" y="1316038"/>
            <a:ext cx="1587" cy="4184650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20"/>
          <p:cNvSpPr>
            <a:spLocks noChangeShapeType="1"/>
          </p:cNvSpPr>
          <p:nvPr/>
        </p:nvSpPr>
        <p:spPr bwMode="auto">
          <a:xfrm>
            <a:off x="5099050" y="1316038"/>
            <a:ext cx="1588" cy="4184650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21"/>
          <p:cNvSpPr>
            <a:spLocks noChangeShapeType="1"/>
          </p:cNvSpPr>
          <p:nvPr/>
        </p:nvSpPr>
        <p:spPr bwMode="auto">
          <a:xfrm>
            <a:off x="5694363" y="1316038"/>
            <a:ext cx="1587" cy="4184650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22"/>
          <p:cNvSpPr>
            <a:spLocks noChangeShapeType="1"/>
          </p:cNvSpPr>
          <p:nvPr/>
        </p:nvSpPr>
        <p:spPr bwMode="auto">
          <a:xfrm>
            <a:off x="6288088" y="1316038"/>
            <a:ext cx="1587" cy="4184650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23"/>
          <p:cNvSpPr>
            <a:spLocks noChangeShapeType="1"/>
          </p:cNvSpPr>
          <p:nvPr/>
        </p:nvSpPr>
        <p:spPr bwMode="auto">
          <a:xfrm>
            <a:off x="6869113" y="1316038"/>
            <a:ext cx="1587" cy="4184650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Line 24"/>
          <p:cNvSpPr>
            <a:spLocks noChangeShapeType="1"/>
          </p:cNvSpPr>
          <p:nvPr/>
        </p:nvSpPr>
        <p:spPr bwMode="auto">
          <a:xfrm>
            <a:off x="7462838" y="1316038"/>
            <a:ext cx="1587" cy="4184650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25"/>
          <p:cNvSpPr>
            <a:spLocks noChangeShapeType="1"/>
          </p:cNvSpPr>
          <p:nvPr/>
        </p:nvSpPr>
        <p:spPr bwMode="auto">
          <a:xfrm>
            <a:off x="8043863" y="1316038"/>
            <a:ext cx="1587" cy="4184650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26"/>
          <p:cNvSpPr>
            <a:spLocks noChangeShapeType="1"/>
          </p:cNvSpPr>
          <p:nvPr/>
        </p:nvSpPr>
        <p:spPr bwMode="auto">
          <a:xfrm>
            <a:off x="8637588" y="1316038"/>
            <a:ext cx="1587" cy="4184650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Rectangle 46"/>
          <p:cNvSpPr>
            <a:spLocks noChangeArrowheads="1"/>
          </p:cNvSpPr>
          <p:nvPr/>
        </p:nvSpPr>
        <p:spPr bwMode="auto">
          <a:xfrm>
            <a:off x="3490913" y="5316538"/>
            <a:ext cx="2825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-3</a:t>
            </a:r>
            <a:endParaRPr lang="en-US" sz="2500">
              <a:cs typeface="Arial" charset="0"/>
            </a:endParaRPr>
          </a:p>
        </p:txBody>
      </p:sp>
      <p:sp>
        <p:nvSpPr>
          <p:cNvPr id="14361" name="Rectangle 47"/>
          <p:cNvSpPr>
            <a:spLocks noChangeArrowheads="1"/>
          </p:cNvSpPr>
          <p:nvPr/>
        </p:nvSpPr>
        <p:spPr bwMode="auto">
          <a:xfrm>
            <a:off x="3490913" y="4846638"/>
            <a:ext cx="2825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-2</a:t>
            </a:r>
            <a:endParaRPr lang="en-US" sz="2500">
              <a:cs typeface="Arial" charset="0"/>
            </a:endParaRPr>
          </a:p>
        </p:txBody>
      </p:sp>
      <p:sp>
        <p:nvSpPr>
          <p:cNvPr id="14362" name="Rectangle 48"/>
          <p:cNvSpPr>
            <a:spLocks noChangeArrowheads="1"/>
          </p:cNvSpPr>
          <p:nvPr/>
        </p:nvSpPr>
        <p:spPr bwMode="auto">
          <a:xfrm>
            <a:off x="3490913" y="4391025"/>
            <a:ext cx="2825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-1</a:t>
            </a:r>
            <a:endParaRPr lang="en-US" sz="2500">
              <a:cs typeface="Arial" charset="0"/>
            </a:endParaRPr>
          </a:p>
        </p:txBody>
      </p:sp>
      <p:sp>
        <p:nvSpPr>
          <p:cNvPr id="14363" name="Rectangle 49"/>
          <p:cNvSpPr>
            <a:spLocks noChangeArrowheads="1"/>
          </p:cNvSpPr>
          <p:nvPr/>
        </p:nvSpPr>
        <p:spPr bwMode="auto">
          <a:xfrm>
            <a:off x="3598863" y="3921125"/>
            <a:ext cx="1762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0</a:t>
            </a:r>
            <a:endParaRPr lang="en-US" sz="2500">
              <a:cs typeface="Arial" charset="0"/>
            </a:endParaRPr>
          </a:p>
        </p:txBody>
      </p:sp>
      <p:sp>
        <p:nvSpPr>
          <p:cNvPr id="14364" name="Rectangle 50"/>
          <p:cNvSpPr>
            <a:spLocks noChangeArrowheads="1"/>
          </p:cNvSpPr>
          <p:nvPr/>
        </p:nvSpPr>
        <p:spPr bwMode="auto">
          <a:xfrm>
            <a:off x="3598863" y="3451225"/>
            <a:ext cx="1762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1</a:t>
            </a:r>
            <a:endParaRPr lang="en-US" sz="2500">
              <a:cs typeface="Arial" charset="0"/>
            </a:endParaRPr>
          </a:p>
        </p:txBody>
      </p:sp>
      <p:sp>
        <p:nvSpPr>
          <p:cNvPr id="14365" name="Rectangle 51"/>
          <p:cNvSpPr>
            <a:spLocks noChangeArrowheads="1"/>
          </p:cNvSpPr>
          <p:nvPr/>
        </p:nvSpPr>
        <p:spPr bwMode="auto">
          <a:xfrm>
            <a:off x="3598863" y="2995613"/>
            <a:ext cx="1762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2</a:t>
            </a:r>
            <a:endParaRPr lang="en-US" sz="2500">
              <a:cs typeface="Arial" charset="0"/>
            </a:endParaRPr>
          </a:p>
        </p:txBody>
      </p:sp>
      <p:sp>
        <p:nvSpPr>
          <p:cNvPr id="14366" name="Rectangle 52"/>
          <p:cNvSpPr>
            <a:spLocks noChangeArrowheads="1"/>
          </p:cNvSpPr>
          <p:nvPr/>
        </p:nvSpPr>
        <p:spPr bwMode="auto">
          <a:xfrm>
            <a:off x="3598863" y="2525713"/>
            <a:ext cx="1762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3</a:t>
            </a:r>
            <a:endParaRPr lang="en-US" sz="2500">
              <a:cs typeface="Arial" charset="0"/>
            </a:endParaRPr>
          </a:p>
        </p:txBody>
      </p:sp>
      <p:sp>
        <p:nvSpPr>
          <p:cNvPr id="14367" name="Rectangle 53"/>
          <p:cNvSpPr>
            <a:spLocks noChangeArrowheads="1"/>
          </p:cNvSpPr>
          <p:nvPr/>
        </p:nvSpPr>
        <p:spPr bwMode="auto">
          <a:xfrm>
            <a:off x="3598863" y="2055813"/>
            <a:ext cx="1762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4</a:t>
            </a:r>
            <a:endParaRPr lang="en-US" sz="2500">
              <a:cs typeface="Arial" charset="0"/>
            </a:endParaRPr>
          </a:p>
        </p:txBody>
      </p:sp>
      <p:sp>
        <p:nvSpPr>
          <p:cNvPr id="14368" name="Rectangle 54"/>
          <p:cNvSpPr>
            <a:spLocks noChangeArrowheads="1"/>
          </p:cNvSpPr>
          <p:nvPr/>
        </p:nvSpPr>
        <p:spPr bwMode="auto">
          <a:xfrm>
            <a:off x="3598863" y="1600200"/>
            <a:ext cx="1762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5</a:t>
            </a:r>
            <a:endParaRPr lang="en-US" sz="2500">
              <a:cs typeface="Arial" charset="0"/>
            </a:endParaRPr>
          </a:p>
        </p:txBody>
      </p:sp>
      <p:sp>
        <p:nvSpPr>
          <p:cNvPr id="14369" name="Rectangle 56"/>
          <p:cNvSpPr>
            <a:spLocks noChangeArrowheads="1"/>
          </p:cNvSpPr>
          <p:nvPr/>
        </p:nvSpPr>
        <p:spPr bwMode="auto">
          <a:xfrm>
            <a:off x="3830638" y="5627688"/>
            <a:ext cx="176212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0</a:t>
            </a:r>
            <a:endParaRPr lang="en-US" sz="2500">
              <a:cs typeface="Arial" charset="0"/>
            </a:endParaRPr>
          </a:p>
        </p:txBody>
      </p:sp>
      <p:sp>
        <p:nvSpPr>
          <p:cNvPr id="14370" name="Rectangle 57"/>
          <p:cNvSpPr>
            <a:spLocks noChangeArrowheads="1"/>
          </p:cNvSpPr>
          <p:nvPr/>
        </p:nvSpPr>
        <p:spPr bwMode="auto">
          <a:xfrm>
            <a:off x="4424363" y="5627688"/>
            <a:ext cx="176212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1</a:t>
            </a:r>
            <a:endParaRPr lang="en-US" sz="2500">
              <a:cs typeface="Arial" charset="0"/>
            </a:endParaRPr>
          </a:p>
        </p:txBody>
      </p:sp>
      <p:sp>
        <p:nvSpPr>
          <p:cNvPr id="14371" name="Rectangle 58"/>
          <p:cNvSpPr>
            <a:spLocks noChangeArrowheads="1"/>
          </p:cNvSpPr>
          <p:nvPr/>
        </p:nvSpPr>
        <p:spPr bwMode="auto">
          <a:xfrm>
            <a:off x="5005388" y="5627688"/>
            <a:ext cx="176212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2</a:t>
            </a:r>
            <a:endParaRPr lang="en-US" sz="2500">
              <a:cs typeface="Arial" charset="0"/>
            </a:endParaRPr>
          </a:p>
        </p:txBody>
      </p:sp>
      <p:sp>
        <p:nvSpPr>
          <p:cNvPr id="14372" name="Rectangle 59"/>
          <p:cNvSpPr>
            <a:spLocks noChangeArrowheads="1"/>
          </p:cNvSpPr>
          <p:nvPr/>
        </p:nvSpPr>
        <p:spPr bwMode="auto">
          <a:xfrm>
            <a:off x="5599113" y="5627688"/>
            <a:ext cx="176212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3</a:t>
            </a:r>
            <a:endParaRPr lang="en-US" sz="2500">
              <a:cs typeface="Arial" charset="0"/>
            </a:endParaRPr>
          </a:p>
        </p:txBody>
      </p:sp>
      <p:sp>
        <p:nvSpPr>
          <p:cNvPr id="14373" name="Rectangle 60"/>
          <p:cNvSpPr>
            <a:spLocks noChangeArrowheads="1"/>
          </p:cNvSpPr>
          <p:nvPr/>
        </p:nvSpPr>
        <p:spPr bwMode="auto">
          <a:xfrm>
            <a:off x="6192838" y="5627688"/>
            <a:ext cx="176212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4</a:t>
            </a:r>
            <a:endParaRPr lang="en-US" sz="2500">
              <a:cs typeface="Arial" charset="0"/>
            </a:endParaRPr>
          </a:p>
        </p:txBody>
      </p:sp>
      <p:sp>
        <p:nvSpPr>
          <p:cNvPr id="14374" name="Rectangle 61"/>
          <p:cNvSpPr>
            <a:spLocks noChangeArrowheads="1"/>
          </p:cNvSpPr>
          <p:nvPr/>
        </p:nvSpPr>
        <p:spPr bwMode="auto">
          <a:xfrm>
            <a:off x="6773863" y="5627688"/>
            <a:ext cx="176212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5</a:t>
            </a:r>
            <a:endParaRPr lang="en-US" sz="2500">
              <a:cs typeface="Arial" charset="0"/>
            </a:endParaRPr>
          </a:p>
        </p:txBody>
      </p:sp>
      <p:sp>
        <p:nvSpPr>
          <p:cNvPr id="14375" name="Rectangle 62"/>
          <p:cNvSpPr>
            <a:spLocks noChangeArrowheads="1"/>
          </p:cNvSpPr>
          <p:nvPr/>
        </p:nvSpPr>
        <p:spPr bwMode="auto">
          <a:xfrm>
            <a:off x="7369175" y="5627688"/>
            <a:ext cx="176213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6</a:t>
            </a:r>
            <a:endParaRPr lang="en-US" sz="2500">
              <a:cs typeface="Arial" charset="0"/>
            </a:endParaRPr>
          </a:p>
        </p:txBody>
      </p:sp>
      <p:sp>
        <p:nvSpPr>
          <p:cNvPr id="14376" name="Rectangle 63"/>
          <p:cNvSpPr>
            <a:spLocks noChangeArrowheads="1"/>
          </p:cNvSpPr>
          <p:nvPr/>
        </p:nvSpPr>
        <p:spPr bwMode="auto">
          <a:xfrm>
            <a:off x="7948613" y="5627688"/>
            <a:ext cx="176212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7</a:t>
            </a:r>
            <a:endParaRPr lang="en-US" sz="2500">
              <a:cs typeface="Arial" charset="0"/>
            </a:endParaRPr>
          </a:p>
        </p:txBody>
      </p:sp>
      <p:sp>
        <p:nvSpPr>
          <p:cNvPr id="14377" name="Rectangle 65"/>
          <p:cNvSpPr>
            <a:spLocks noChangeArrowheads="1"/>
          </p:cNvSpPr>
          <p:nvPr/>
        </p:nvSpPr>
        <p:spPr bwMode="auto">
          <a:xfrm>
            <a:off x="8504238" y="5551488"/>
            <a:ext cx="247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 i="1">
                <a:solidFill>
                  <a:srgbClr val="000000"/>
                </a:solidFill>
                <a:cs typeface="Arial" charset="0"/>
              </a:rPr>
              <a:t>Q</a:t>
            </a:r>
            <a:endParaRPr lang="en-US" sz="2500" i="1">
              <a:cs typeface="Arial" charset="0"/>
            </a:endParaRPr>
          </a:p>
        </p:txBody>
      </p:sp>
      <p:sp>
        <p:nvSpPr>
          <p:cNvPr id="14378" name="Rectangle 66"/>
          <p:cNvSpPr>
            <a:spLocks noChangeArrowheads="1"/>
          </p:cNvSpPr>
          <p:nvPr/>
        </p:nvSpPr>
        <p:spPr bwMode="auto">
          <a:xfrm>
            <a:off x="2960688" y="1130300"/>
            <a:ext cx="882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 i="1">
                <a:solidFill>
                  <a:srgbClr val="000000"/>
                </a:solidFill>
                <a:cs typeface="Arial" charset="0"/>
              </a:rPr>
              <a:t>P</a:t>
            </a:r>
            <a:r>
              <a:rPr lang="en-US" sz="250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500" b="1" i="1">
                <a:solidFill>
                  <a:srgbClr val="000000"/>
                </a:solidFill>
                <a:cs typeface="Arial" charset="0"/>
              </a:rPr>
              <a:t>MR</a:t>
            </a:r>
            <a:endParaRPr lang="en-US" sz="2500" i="1">
              <a:cs typeface="Arial" charset="0"/>
            </a:endParaRPr>
          </a:p>
        </p:txBody>
      </p:sp>
      <p:sp>
        <p:nvSpPr>
          <p:cNvPr id="14379" name="Line 69"/>
          <p:cNvSpPr>
            <a:spLocks noChangeShapeType="1"/>
          </p:cNvSpPr>
          <p:nvPr/>
        </p:nvSpPr>
        <p:spPr bwMode="auto">
          <a:xfrm>
            <a:off x="3921125" y="1323975"/>
            <a:ext cx="0" cy="417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0" name="Line 70"/>
          <p:cNvSpPr>
            <a:spLocks noChangeShapeType="1"/>
          </p:cNvSpPr>
          <p:nvPr/>
        </p:nvSpPr>
        <p:spPr bwMode="auto">
          <a:xfrm>
            <a:off x="3921125" y="4110038"/>
            <a:ext cx="4721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4221163" y="2241551"/>
            <a:ext cx="4119562" cy="3259138"/>
            <a:chOff x="2513" y="1355"/>
            <a:chExt cx="2595" cy="2053"/>
          </a:xfrm>
        </p:grpSpPr>
        <p:sp>
          <p:nvSpPr>
            <p:cNvPr id="14442" name="Freeform 28"/>
            <p:cNvSpPr>
              <a:spLocks/>
            </p:cNvSpPr>
            <p:nvPr/>
          </p:nvSpPr>
          <p:spPr bwMode="auto">
            <a:xfrm>
              <a:off x="2513" y="1355"/>
              <a:ext cx="2595" cy="2053"/>
            </a:xfrm>
            <a:custGeom>
              <a:avLst/>
              <a:gdLst>
                <a:gd name="T0" fmla="*/ 0 w 305"/>
                <a:gd name="T1" fmla="*/ 0 h 229"/>
                <a:gd name="T2" fmla="*/ 1917960 w 305"/>
                <a:gd name="T3" fmla="*/ 1912302 h 229"/>
                <a:gd name="T4" fmla="*/ 3877755 w 305"/>
                <a:gd name="T5" fmla="*/ 3823959 h 229"/>
                <a:gd name="T6" fmla="*/ 5843055 w 305"/>
                <a:gd name="T7" fmla="*/ 5677908 h 229"/>
                <a:gd name="T8" fmla="*/ 7755442 w 305"/>
                <a:gd name="T9" fmla="*/ 7583702 h 229"/>
                <a:gd name="T10" fmla="*/ 9720811 w 305"/>
                <a:gd name="T11" fmla="*/ 9496077 h 229"/>
                <a:gd name="T12" fmla="*/ 11680614 w 305"/>
                <a:gd name="T13" fmla="*/ 11350034 h 229"/>
                <a:gd name="T14" fmla="*/ 13598496 w 305"/>
                <a:gd name="T15" fmla="*/ 13261610 h 2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5"/>
                <a:gd name="T25" fmla="*/ 0 h 229"/>
                <a:gd name="T26" fmla="*/ 305 w 305"/>
                <a:gd name="T27" fmla="*/ 229 h 2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5" h="229">
                  <a:moveTo>
                    <a:pt x="0" y="0"/>
                  </a:moveTo>
                  <a:lnTo>
                    <a:pt x="43" y="33"/>
                  </a:lnTo>
                  <a:lnTo>
                    <a:pt x="87" y="66"/>
                  </a:lnTo>
                  <a:lnTo>
                    <a:pt x="131" y="98"/>
                  </a:lnTo>
                  <a:lnTo>
                    <a:pt x="174" y="131"/>
                  </a:lnTo>
                  <a:lnTo>
                    <a:pt x="218" y="164"/>
                  </a:lnTo>
                  <a:lnTo>
                    <a:pt x="262" y="196"/>
                  </a:lnTo>
                  <a:lnTo>
                    <a:pt x="305" y="229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1" name="Rectangle 72"/>
            <p:cNvSpPr>
              <a:spLocks noChangeArrowheads="1"/>
            </p:cNvSpPr>
            <p:nvPr/>
          </p:nvSpPr>
          <p:spPr bwMode="auto">
            <a:xfrm>
              <a:off x="3768" y="2696"/>
              <a:ext cx="42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500" b="1" i="1">
                  <a:cs typeface="Arial" charset="0"/>
                </a:rPr>
                <a:t>MR</a:t>
              </a:r>
              <a:endParaRPr lang="en-US" sz="2500">
                <a:cs typeface="Arial" charset="0"/>
              </a:endParaRPr>
            </a:p>
          </p:txBody>
        </p:sp>
      </p:grpSp>
      <p:sp>
        <p:nvSpPr>
          <p:cNvPr id="14382" name="Rectangle 75"/>
          <p:cNvSpPr>
            <a:spLocks noChangeArrowheads="1"/>
          </p:cNvSpPr>
          <p:nvPr/>
        </p:nvSpPr>
        <p:spPr bwMode="auto">
          <a:xfrm>
            <a:off x="3409950" y="1597025"/>
            <a:ext cx="1762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cs typeface="Arial" charset="0"/>
              </a:rPr>
              <a:t>$</a:t>
            </a:r>
            <a:endParaRPr lang="en-US" sz="2500">
              <a:cs typeface="Arial" charset="0"/>
            </a:endParaRP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3924300" y="2012950"/>
            <a:ext cx="4740275" cy="1865313"/>
            <a:chOff x="2326" y="1211"/>
            <a:chExt cx="2986" cy="1175"/>
          </a:xfrm>
        </p:grpSpPr>
        <p:sp>
          <p:nvSpPr>
            <p:cNvPr id="14430" name="Freeform 27"/>
            <p:cNvSpPr>
              <a:spLocks/>
            </p:cNvSpPr>
            <p:nvPr/>
          </p:nvSpPr>
          <p:spPr bwMode="auto">
            <a:xfrm>
              <a:off x="2326" y="1211"/>
              <a:ext cx="2969" cy="1175"/>
            </a:xfrm>
            <a:custGeom>
              <a:avLst/>
              <a:gdLst>
                <a:gd name="T0" fmla="*/ 0 w 349"/>
                <a:gd name="T1" fmla="*/ 0 h 131"/>
                <a:gd name="T2" fmla="*/ 1959106 w 349"/>
                <a:gd name="T3" fmla="*/ 932349 h 131"/>
                <a:gd name="T4" fmla="*/ 3875727 w 349"/>
                <a:gd name="T5" fmla="*/ 1915869 h 131"/>
                <a:gd name="T6" fmla="*/ 5834766 w 349"/>
                <a:gd name="T7" fmla="*/ 2848137 h 131"/>
                <a:gd name="T8" fmla="*/ 7798788 w 349"/>
                <a:gd name="T9" fmla="*/ 3773247 h 131"/>
                <a:gd name="T10" fmla="*/ 9716066 w 349"/>
                <a:gd name="T11" fmla="*/ 4757566 h 131"/>
                <a:gd name="T12" fmla="*/ 11674517 w 349"/>
                <a:gd name="T13" fmla="*/ 5689116 h 131"/>
                <a:gd name="T14" fmla="*/ 13591716 w 349"/>
                <a:gd name="T15" fmla="*/ 6621465 h 131"/>
                <a:gd name="T16" fmla="*/ 15550821 w 349"/>
                <a:gd name="T17" fmla="*/ 7604984 h 1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9"/>
                <a:gd name="T28" fmla="*/ 0 h 131"/>
                <a:gd name="T29" fmla="*/ 349 w 349"/>
                <a:gd name="T30" fmla="*/ 131 h 1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9" h="131">
                  <a:moveTo>
                    <a:pt x="0" y="0"/>
                  </a:moveTo>
                  <a:lnTo>
                    <a:pt x="44" y="16"/>
                  </a:lnTo>
                  <a:lnTo>
                    <a:pt x="87" y="33"/>
                  </a:lnTo>
                  <a:lnTo>
                    <a:pt x="131" y="49"/>
                  </a:lnTo>
                  <a:lnTo>
                    <a:pt x="175" y="65"/>
                  </a:lnTo>
                  <a:lnTo>
                    <a:pt x="218" y="82"/>
                  </a:lnTo>
                  <a:lnTo>
                    <a:pt x="262" y="98"/>
                  </a:lnTo>
                  <a:lnTo>
                    <a:pt x="305" y="114"/>
                  </a:lnTo>
                  <a:lnTo>
                    <a:pt x="349" y="131"/>
                  </a:lnTo>
                </a:path>
              </a:pathLst>
            </a:cu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9" name="Rectangle 71"/>
            <p:cNvSpPr>
              <a:spLocks noChangeArrowheads="1"/>
            </p:cNvSpPr>
            <p:nvPr/>
          </p:nvSpPr>
          <p:spPr bwMode="auto">
            <a:xfrm>
              <a:off x="3573" y="1354"/>
              <a:ext cx="1739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500">
                  <a:cs typeface="Arial" charset="0"/>
                </a:rPr>
                <a:t>Demand curve</a:t>
              </a:r>
              <a:r>
                <a:rPr lang="en-US" sz="2500" b="1" i="1">
                  <a:cs typeface="Arial" charset="0"/>
                </a:rPr>
                <a:t> </a:t>
              </a:r>
              <a:r>
                <a:rPr lang="en-US" sz="2500">
                  <a:cs typeface="Arial" charset="0"/>
                </a:rPr>
                <a:t>(</a:t>
              </a:r>
              <a:r>
                <a:rPr lang="en-US" sz="2500" b="1" i="1">
                  <a:cs typeface="Arial" charset="0"/>
                </a:rPr>
                <a:t>P</a:t>
              </a:r>
              <a:r>
                <a:rPr lang="en-US" sz="2500">
                  <a:cs typeface="Arial" charset="0"/>
                </a:rPr>
                <a:t>)</a:t>
              </a: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331788" y="1704975"/>
            <a:ext cx="2665412" cy="4587875"/>
            <a:chOff x="2441" y="946"/>
            <a:chExt cx="1751" cy="2890"/>
          </a:xfrm>
        </p:grpSpPr>
        <p:sp>
          <p:nvSpPr>
            <p:cNvPr id="14387" name="Rectangle 79"/>
            <p:cNvSpPr>
              <a:spLocks noChangeArrowheads="1"/>
            </p:cNvSpPr>
            <p:nvPr/>
          </p:nvSpPr>
          <p:spPr bwMode="auto">
            <a:xfrm>
              <a:off x="2914" y="3474"/>
              <a:ext cx="683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1.50</a:t>
              </a:r>
            </a:p>
          </p:txBody>
        </p:sp>
        <p:sp>
          <p:nvSpPr>
            <p:cNvPr id="14388" name="Rectangle 80"/>
            <p:cNvSpPr>
              <a:spLocks noChangeArrowheads="1"/>
            </p:cNvSpPr>
            <p:nvPr/>
          </p:nvSpPr>
          <p:spPr bwMode="auto">
            <a:xfrm>
              <a:off x="2441" y="3474"/>
              <a:ext cx="473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6</a:t>
              </a:r>
            </a:p>
          </p:txBody>
        </p:sp>
        <p:sp>
          <p:nvSpPr>
            <p:cNvPr id="14389" name="Rectangle 81"/>
            <p:cNvSpPr>
              <a:spLocks noChangeArrowheads="1"/>
            </p:cNvSpPr>
            <p:nvPr/>
          </p:nvSpPr>
          <p:spPr bwMode="auto">
            <a:xfrm>
              <a:off x="2914" y="3114"/>
              <a:ext cx="683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2.00</a:t>
              </a:r>
            </a:p>
          </p:txBody>
        </p:sp>
        <p:sp>
          <p:nvSpPr>
            <p:cNvPr id="14390" name="Rectangle 82"/>
            <p:cNvSpPr>
              <a:spLocks noChangeArrowheads="1"/>
            </p:cNvSpPr>
            <p:nvPr/>
          </p:nvSpPr>
          <p:spPr bwMode="auto">
            <a:xfrm>
              <a:off x="2441" y="3114"/>
              <a:ext cx="473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5</a:t>
              </a:r>
            </a:p>
          </p:txBody>
        </p:sp>
        <p:sp>
          <p:nvSpPr>
            <p:cNvPr id="14391" name="Rectangle 83"/>
            <p:cNvSpPr>
              <a:spLocks noChangeArrowheads="1"/>
            </p:cNvSpPr>
            <p:nvPr/>
          </p:nvSpPr>
          <p:spPr bwMode="auto">
            <a:xfrm>
              <a:off x="2914" y="2753"/>
              <a:ext cx="683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2.50</a:t>
              </a:r>
            </a:p>
          </p:txBody>
        </p:sp>
        <p:sp>
          <p:nvSpPr>
            <p:cNvPr id="14392" name="Rectangle 84"/>
            <p:cNvSpPr>
              <a:spLocks noChangeArrowheads="1"/>
            </p:cNvSpPr>
            <p:nvPr/>
          </p:nvSpPr>
          <p:spPr bwMode="auto">
            <a:xfrm>
              <a:off x="2441" y="2753"/>
              <a:ext cx="473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4</a:t>
              </a:r>
            </a:p>
          </p:txBody>
        </p:sp>
        <p:sp>
          <p:nvSpPr>
            <p:cNvPr id="14393" name="Rectangle 85"/>
            <p:cNvSpPr>
              <a:spLocks noChangeArrowheads="1"/>
            </p:cNvSpPr>
            <p:nvPr/>
          </p:nvSpPr>
          <p:spPr bwMode="auto">
            <a:xfrm>
              <a:off x="2914" y="2390"/>
              <a:ext cx="68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3.00</a:t>
              </a:r>
            </a:p>
          </p:txBody>
        </p:sp>
        <p:sp>
          <p:nvSpPr>
            <p:cNvPr id="14394" name="Rectangle 86"/>
            <p:cNvSpPr>
              <a:spLocks noChangeArrowheads="1"/>
            </p:cNvSpPr>
            <p:nvPr/>
          </p:nvSpPr>
          <p:spPr bwMode="auto">
            <a:xfrm>
              <a:off x="2441" y="2390"/>
              <a:ext cx="47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3</a:t>
              </a:r>
            </a:p>
          </p:txBody>
        </p:sp>
        <p:sp>
          <p:nvSpPr>
            <p:cNvPr id="14395" name="Rectangle 87"/>
            <p:cNvSpPr>
              <a:spLocks noChangeArrowheads="1"/>
            </p:cNvSpPr>
            <p:nvPr/>
          </p:nvSpPr>
          <p:spPr bwMode="auto">
            <a:xfrm>
              <a:off x="2914" y="2029"/>
              <a:ext cx="683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3.50</a:t>
              </a:r>
            </a:p>
          </p:txBody>
        </p:sp>
        <p:sp>
          <p:nvSpPr>
            <p:cNvPr id="14396" name="Rectangle 88"/>
            <p:cNvSpPr>
              <a:spLocks noChangeArrowheads="1"/>
            </p:cNvSpPr>
            <p:nvPr/>
          </p:nvSpPr>
          <p:spPr bwMode="auto">
            <a:xfrm>
              <a:off x="2441" y="2029"/>
              <a:ext cx="473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14397" name="Rectangle 89"/>
            <p:cNvSpPr>
              <a:spLocks noChangeArrowheads="1"/>
            </p:cNvSpPr>
            <p:nvPr/>
          </p:nvSpPr>
          <p:spPr bwMode="auto">
            <a:xfrm>
              <a:off x="2914" y="1669"/>
              <a:ext cx="683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4.00</a:t>
              </a:r>
            </a:p>
          </p:txBody>
        </p:sp>
        <p:sp>
          <p:nvSpPr>
            <p:cNvPr id="14398" name="Rectangle 90"/>
            <p:cNvSpPr>
              <a:spLocks noChangeArrowheads="1"/>
            </p:cNvSpPr>
            <p:nvPr/>
          </p:nvSpPr>
          <p:spPr bwMode="auto">
            <a:xfrm>
              <a:off x="2441" y="1669"/>
              <a:ext cx="473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14399" name="Rectangle 91"/>
            <p:cNvSpPr>
              <a:spLocks noChangeArrowheads="1"/>
            </p:cNvSpPr>
            <p:nvPr/>
          </p:nvSpPr>
          <p:spPr bwMode="auto">
            <a:xfrm>
              <a:off x="2914" y="1307"/>
              <a:ext cx="683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$4.50</a:t>
              </a:r>
            </a:p>
          </p:txBody>
        </p:sp>
        <p:sp>
          <p:nvSpPr>
            <p:cNvPr id="14400" name="Rectangle 92"/>
            <p:cNvSpPr>
              <a:spLocks noChangeArrowheads="1"/>
            </p:cNvSpPr>
            <p:nvPr/>
          </p:nvSpPr>
          <p:spPr bwMode="auto">
            <a:xfrm>
              <a:off x="2441" y="1307"/>
              <a:ext cx="473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14401" name="Rectangle 93"/>
            <p:cNvSpPr>
              <a:spLocks noChangeArrowheads="1"/>
            </p:cNvSpPr>
            <p:nvPr/>
          </p:nvSpPr>
          <p:spPr bwMode="auto">
            <a:xfrm>
              <a:off x="3596" y="946"/>
              <a:ext cx="596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b="1" i="1">
                  <a:cs typeface="Arial" charset="0"/>
                </a:rPr>
                <a:t>MR</a:t>
              </a:r>
            </a:p>
          </p:txBody>
        </p:sp>
        <p:sp>
          <p:nvSpPr>
            <p:cNvPr id="14402" name="Rectangle 94"/>
            <p:cNvSpPr>
              <a:spLocks noChangeArrowheads="1"/>
            </p:cNvSpPr>
            <p:nvPr/>
          </p:nvSpPr>
          <p:spPr bwMode="auto">
            <a:xfrm>
              <a:off x="2914" y="946"/>
              <a:ext cx="683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b="1" i="1">
                  <a:cs typeface="Arial" charset="0"/>
                </a:rPr>
                <a:t>P</a:t>
              </a:r>
            </a:p>
          </p:txBody>
        </p:sp>
        <p:sp>
          <p:nvSpPr>
            <p:cNvPr id="14403" name="Rectangle 95"/>
            <p:cNvSpPr>
              <a:spLocks noChangeArrowheads="1"/>
            </p:cNvSpPr>
            <p:nvPr/>
          </p:nvSpPr>
          <p:spPr bwMode="auto">
            <a:xfrm>
              <a:off x="2441" y="946"/>
              <a:ext cx="473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b="1" i="1">
                  <a:cs typeface="Arial" charset="0"/>
                </a:rPr>
                <a:t>Q</a:t>
              </a:r>
            </a:p>
          </p:txBody>
        </p:sp>
        <p:grpSp>
          <p:nvGrpSpPr>
            <p:cNvPr id="7" name="Group 96"/>
            <p:cNvGrpSpPr>
              <a:grpSpLocks/>
            </p:cNvGrpSpPr>
            <p:nvPr/>
          </p:nvGrpSpPr>
          <p:grpSpPr bwMode="auto">
            <a:xfrm>
              <a:off x="2441" y="946"/>
              <a:ext cx="1747" cy="2890"/>
              <a:chOff x="2441" y="946"/>
              <a:chExt cx="3011" cy="2890"/>
            </a:xfrm>
          </p:grpSpPr>
          <p:sp>
            <p:nvSpPr>
              <p:cNvPr id="14418" name="Line 97"/>
              <p:cNvSpPr>
                <a:spLocks noChangeShapeType="1"/>
              </p:cNvSpPr>
              <p:nvPr/>
            </p:nvSpPr>
            <p:spPr bwMode="auto">
              <a:xfrm>
                <a:off x="2441" y="2390"/>
                <a:ext cx="301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98"/>
              <p:cNvGrpSpPr>
                <a:grpSpLocks/>
              </p:cNvGrpSpPr>
              <p:nvPr/>
            </p:nvGrpSpPr>
            <p:grpSpPr bwMode="auto">
              <a:xfrm>
                <a:off x="2441" y="946"/>
                <a:ext cx="3011" cy="2890"/>
                <a:chOff x="2441" y="946"/>
                <a:chExt cx="3011" cy="2890"/>
              </a:xfrm>
            </p:grpSpPr>
            <p:sp>
              <p:nvSpPr>
                <p:cNvPr id="14420" name="Line 99"/>
                <p:cNvSpPr>
                  <a:spLocks noChangeShapeType="1"/>
                </p:cNvSpPr>
                <p:nvPr/>
              </p:nvSpPr>
              <p:spPr bwMode="auto">
                <a:xfrm>
                  <a:off x="2441" y="946"/>
                  <a:ext cx="3011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1" name="Line 100"/>
                <p:cNvSpPr>
                  <a:spLocks noChangeShapeType="1"/>
                </p:cNvSpPr>
                <p:nvPr/>
              </p:nvSpPr>
              <p:spPr bwMode="auto">
                <a:xfrm>
                  <a:off x="2441" y="1307"/>
                  <a:ext cx="301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2" name="Line 101"/>
                <p:cNvSpPr>
                  <a:spLocks noChangeShapeType="1"/>
                </p:cNvSpPr>
                <p:nvPr/>
              </p:nvSpPr>
              <p:spPr bwMode="auto">
                <a:xfrm>
                  <a:off x="2441" y="1669"/>
                  <a:ext cx="301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3" name="Line 102"/>
                <p:cNvSpPr>
                  <a:spLocks noChangeShapeType="1"/>
                </p:cNvSpPr>
                <p:nvPr/>
              </p:nvSpPr>
              <p:spPr bwMode="auto">
                <a:xfrm>
                  <a:off x="2441" y="2029"/>
                  <a:ext cx="301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4" name="Line 103"/>
                <p:cNvSpPr>
                  <a:spLocks noChangeShapeType="1"/>
                </p:cNvSpPr>
                <p:nvPr/>
              </p:nvSpPr>
              <p:spPr bwMode="auto">
                <a:xfrm>
                  <a:off x="2441" y="2753"/>
                  <a:ext cx="301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5" name="Line 104"/>
                <p:cNvSpPr>
                  <a:spLocks noChangeShapeType="1"/>
                </p:cNvSpPr>
                <p:nvPr/>
              </p:nvSpPr>
              <p:spPr bwMode="auto">
                <a:xfrm>
                  <a:off x="2441" y="3114"/>
                  <a:ext cx="301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6" name="Line 105"/>
                <p:cNvSpPr>
                  <a:spLocks noChangeShapeType="1"/>
                </p:cNvSpPr>
                <p:nvPr/>
              </p:nvSpPr>
              <p:spPr bwMode="auto">
                <a:xfrm>
                  <a:off x="2441" y="3474"/>
                  <a:ext cx="301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7" name="Line 106"/>
                <p:cNvSpPr>
                  <a:spLocks noChangeShapeType="1"/>
                </p:cNvSpPr>
                <p:nvPr/>
              </p:nvSpPr>
              <p:spPr bwMode="auto">
                <a:xfrm>
                  <a:off x="2441" y="3836"/>
                  <a:ext cx="3011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405" name="Line 107"/>
            <p:cNvSpPr>
              <a:spLocks noChangeShapeType="1"/>
            </p:cNvSpPr>
            <p:nvPr/>
          </p:nvSpPr>
          <p:spPr bwMode="auto">
            <a:xfrm>
              <a:off x="2441" y="946"/>
              <a:ext cx="0" cy="289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Line 108"/>
            <p:cNvSpPr>
              <a:spLocks noChangeShapeType="1"/>
            </p:cNvSpPr>
            <p:nvPr/>
          </p:nvSpPr>
          <p:spPr bwMode="auto">
            <a:xfrm>
              <a:off x="2914" y="946"/>
              <a:ext cx="0" cy="28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109"/>
            <p:cNvSpPr>
              <a:spLocks noChangeShapeType="1"/>
            </p:cNvSpPr>
            <p:nvPr/>
          </p:nvSpPr>
          <p:spPr bwMode="auto">
            <a:xfrm>
              <a:off x="3597" y="946"/>
              <a:ext cx="0" cy="28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Line 110"/>
            <p:cNvSpPr>
              <a:spLocks noChangeShapeType="1"/>
            </p:cNvSpPr>
            <p:nvPr/>
          </p:nvSpPr>
          <p:spPr bwMode="auto">
            <a:xfrm>
              <a:off x="4188" y="946"/>
              <a:ext cx="0" cy="289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Rectangle 111"/>
            <p:cNvSpPr>
              <a:spLocks noChangeArrowheads="1"/>
            </p:cNvSpPr>
            <p:nvPr/>
          </p:nvSpPr>
          <p:spPr bwMode="auto">
            <a:xfrm>
              <a:off x="3600" y="1312"/>
              <a:ext cx="581" cy="168"/>
            </a:xfrm>
            <a:prstGeom prst="rect">
              <a:avLst/>
            </a:prstGeom>
            <a:pattFill prst="wdUpDiag">
              <a:fgClr>
                <a:srgbClr val="969696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4410" name="Rectangle 112"/>
            <p:cNvSpPr>
              <a:spLocks noChangeArrowheads="1"/>
            </p:cNvSpPr>
            <p:nvPr/>
          </p:nvSpPr>
          <p:spPr bwMode="auto">
            <a:xfrm>
              <a:off x="3601" y="3656"/>
              <a:ext cx="581" cy="171"/>
            </a:xfrm>
            <a:prstGeom prst="rect">
              <a:avLst/>
            </a:prstGeom>
            <a:pattFill prst="wdUpDiag">
              <a:fgClr>
                <a:srgbClr val="969696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grpSp>
          <p:nvGrpSpPr>
            <p:cNvPr id="9" name="Group 113"/>
            <p:cNvGrpSpPr>
              <a:grpSpLocks/>
            </p:cNvGrpSpPr>
            <p:nvPr/>
          </p:nvGrpSpPr>
          <p:grpSpPr bwMode="auto">
            <a:xfrm>
              <a:off x="3597" y="1483"/>
              <a:ext cx="590" cy="2167"/>
              <a:chOff x="4856" y="1484"/>
              <a:chExt cx="590" cy="2167"/>
            </a:xfrm>
          </p:grpSpPr>
          <p:sp>
            <p:nvSpPr>
              <p:cNvPr id="14412" name="Rectangle 114"/>
              <p:cNvSpPr>
                <a:spLocks noChangeArrowheads="1"/>
              </p:cNvSpPr>
              <p:nvPr/>
            </p:nvSpPr>
            <p:spPr bwMode="auto">
              <a:xfrm>
                <a:off x="4856" y="3289"/>
                <a:ext cx="590" cy="36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Ins="18288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cs typeface="Arial" charset="0"/>
                  </a:rPr>
                  <a:t>–1</a:t>
                </a:r>
              </a:p>
            </p:txBody>
          </p:sp>
          <p:sp>
            <p:nvSpPr>
              <p:cNvPr id="14413" name="Rectangle 115"/>
              <p:cNvSpPr>
                <a:spLocks noChangeArrowheads="1"/>
              </p:cNvSpPr>
              <p:nvPr/>
            </p:nvSpPr>
            <p:spPr bwMode="auto">
              <a:xfrm>
                <a:off x="4856" y="2929"/>
                <a:ext cx="590" cy="36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Ins="18288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cs typeface="Arial" charset="0"/>
                  </a:rPr>
                  <a:t>0</a:t>
                </a:r>
              </a:p>
            </p:txBody>
          </p:sp>
          <p:sp>
            <p:nvSpPr>
              <p:cNvPr id="14414" name="Rectangle 116"/>
              <p:cNvSpPr>
                <a:spLocks noChangeArrowheads="1"/>
              </p:cNvSpPr>
              <p:nvPr/>
            </p:nvSpPr>
            <p:spPr bwMode="auto">
              <a:xfrm>
                <a:off x="4856" y="2568"/>
                <a:ext cx="590" cy="3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Ins="18288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cs typeface="Arial" charset="0"/>
                  </a:rPr>
                  <a:t>1</a:t>
                </a:r>
              </a:p>
            </p:txBody>
          </p:sp>
          <p:sp>
            <p:nvSpPr>
              <p:cNvPr id="14415" name="Rectangle 117"/>
              <p:cNvSpPr>
                <a:spLocks noChangeArrowheads="1"/>
              </p:cNvSpPr>
              <p:nvPr/>
            </p:nvSpPr>
            <p:spPr bwMode="auto">
              <a:xfrm>
                <a:off x="4856" y="2205"/>
                <a:ext cx="590" cy="36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Ins="18288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cs typeface="Arial" charset="0"/>
                  </a:rPr>
                  <a:t>2</a:t>
                </a:r>
              </a:p>
            </p:txBody>
          </p:sp>
          <p:sp>
            <p:nvSpPr>
              <p:cNvPr id="14416" name="Rectangle 118"/>
              <p:cNvSpPr>
                <a:spLocks noChangeArrowheads="1"/>
              </p:cNvSpPr>
              <p:nvPr/>
            </p:nvSpPr>
            <p:spPr bwMode="auto">
              <a:xfrm>
                <a:off x="4856" y="1844"/>
                <a:ext cx="590" cy="3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Ins="18288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cs typeface="Arial" charset="0"/>
                  </a:rPr>
                  <a:t>3</a:t>
                </a:r>
              </a:p>
            </p:txBody>
          </p:sp>
          <p:sp>
            <p:nvSpPr>
              <p:cNvPr id="14417" name="Rectangle 119"/>
              <p:cNvSpPr>
                <a:spLocks noChangeArrowheads="1"/>
              </p:cNvSpPr>
              <p:nvPr/>
            </p:nvSpPr>
            <p:spPr bwMode="auto">
              <a:xfrm>
                <a:off x="4856" y="1484"/>
                <a:ext cx="590" cy="36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Ins="182880" anchor="ctr"/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itchFamily="2" charset="2"/>
                  <a:buNone/>
                </a:pPr>
                <a:r>
                  <a:rPr lang="en-US" sz="2400">
                    <a:cs typeface="Arial" charset="0"/>
                  </a:rPr>
                  <a:t>$4</a:t>
                </a:r>
              </a:p>
            </p:txBody>
          </p:sp>
        </p:grpSp>
      </p:grpSp>
      <p:sp>
        <p:nvSpPr>
          <p:cNvPr id="120952" name="Rectangle 120"/>
          <p:cNvSpPr>
            <a:spLocks noChangeArrowheads="1"/>
          </p:cNvSpPr>
          <p:nvPr/>
        </p:nvSpPr>
        <p:spPr bwMode="auto">
          <a:xfrm>
            <a:off x="1054100" y="1727200"/>
            <a:ext cx="1016000" cy="4559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20953" name="Rectangle 121"/>
          <p:cNvSpPr>
            <a:spLocks noChangeArrowheads="1"/>
          </p:cNvSpPr>
          <p:nvPr/>
        </p:nvSpPr>
        <p:spPr bwMode="auto">
          <a:xfrm>
            <a:off x="2070100" y="1727200"/>
            <a:ext cx="901700" cy="4559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7C87DC8-7167-0442-AE23-3C85310DE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DD3F-9BF0-864C-8F01-FAF84E8DE7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536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0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0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52" grpId="0" animBg="1"/>
      <p:bldP spid="120952" grpId="1" animBg="1"/>
      <p:bldP spid="120953" grpId="0" animBg="1"/>
      <p:bldP spid="12095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4286</TotalTime>
  <Words>1136</Words>
  <Application>Microsoft Macintosh PowerPoint</Application>
  <PresentationFormat>On-screen Show (4:3)</PresentationFormat>
  <Paragraphs>381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Calibri</vt:lpstr>
      <vt:lpstr>Tahoma</vt:lpstr>
      <vt:lpstr>Wingdings</vt:lpstr>
      <vt:lpstr>Office Theme</vt:lpstr>
      <vt:lpstr>PowerPoint Presentation</vt:lpstr>
      <vt:lpstr>PowerPoint Presentation</vt:lpstr>
      <vt:lpstr>Monopoly</vt:lpstr>
      <vt:lpstr>Example for Natural Monopoly</vt:lpstr>
      <vt:lpstr> Price and Marginal Revenue</vt:lpstr>
      <vt:lpstr>Monopoly</vt:lpstr>
      <vt:lpstr>Example: A monopoly’s revenue</vt:lpstr>
      <vt:lpstr>Answers</vt:lpstr>
      <vt:lpstr>Common Grounds’ D  and MR  Curves</vt:lpstr>
      <vt:lpstr>Understanding the Monopolist’s MR</vt:lpstr>
      <vt:lpstr>Marginal Revenue and Elasticity</vt:lpstr>
      <vt:lpstr>Conclusion</vt:lpstr>
      <vt:lpstr>Monopoly’s Profit-Maximization</vt:lpstr>
      <vt:lpstr>Monopoly’s Profit-Maximization</vt:lpstr>
      <vt:lpstr>Introduction:   Between Monopoly and Competition</vt:lpstr>
      <vt:lpstr>Monopolistic Competition</vt:lpstr>
      <vt:lpstr>Monopolistic Competition</vt:lpstr>
      <vt:lpstr>A Monopolistically Competitive Firm Earning Profits in the Short Run</vt:lpstr>
      <vt:lpstr>A Monopolistically Competitive Firm  With Losses in the Short Run</vt:lpstr>
      <vt:lpstr>Monopolistic Competition and Monopoly</vt:lpstr>
      <vt:lpstr>A Monopolistic Competitor in the Long Run</vt:lpstr>
      <vt:lpstr>Comparing Perfect &amp; Monopolistic Competition</vt:lpstr>
      <vt:lpstr>Comparing Monopoly &amp; Monopolistic Competition</vt:lpstr>
      <vt:lpstr>Discussion</vt:lpstr>
      <vt:lpstr>Discussion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Monopoly</dc:title>
  <dc:creator>Hassan Almahmood</dc:creator>
  <cp:lastModifiedBy>Almahmood, Hassan Abdullah</cp:lastModifiedBy>
  <cp:revision>951</cp:revision>
  <dcterms:created xsi:type="dcterms:W3CDTF">2017-05-03T04:18:38Z</dcterms:created>
  <dcterms:modified xsi:type="dcterms:W3CDTF">2018-10-04T02:29:13Z</dcterms:modified>
</cp:coreProperties>
</file>