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sldIdLst>
    <p:sldId id="256" r:id="rId2"/>
    <p:sldId id="280" r:id="rId3"/>
    <p:sldId id="288" r:id="rId4"/>
    <p:sldId id="289" r:id="rId5"/>
    <p:sldId id="290" r:id="rId6"/>
    <p:sldId id="292" r:id="rId7"/>
    <p:sldId id="282" r:id="rId8"/>
    <p:sldId id="291" r:id="rId9"/>
    <p:sldId id="287" r:id="rId10"/>
    <p:sldId id="285" r:id="rId11"/>
    <p:sldId id="286" r:id="rId12"/>
    <p:sldId id="293" r:id="rId13"/>
    <p:sldId id="297" r:id="rId14"/>
    <p:sldId id="294" r:id="rId15"/>
    <p:sldId id="295" r:id="rId16"/>
    <p:sldId id="296" r:id="rId17"/>
    <p:sldId id="299" r:id="rId18"/>
    <p:sldId id="301" r:id="rId19"/>
    <p:sldId id="300" r:id="rId20"/>
    <p:sldId id="274" r:id="rId21"/>
    <p:sldId id="283" r:id="rId22"/>
    <p:sldId id="275" r:id="rId23"/>
    <p:sldId id="265" r:id="rId24"/>
  </p:sldIdLst>
  <p:sldSz cx="12192000" cy="6858000"/>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123" d="100"/>
          <a:sy n="123" d="100"/>
        </p:scale>
        <p:origin x="126" y="1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F9D1DD-9419-4145-822E-85D7F34E9303}" type="doc">
      <dgm:prSet loTypeId="urn:microsoft.com/office/officeart/2005/8/layout/default" loCatId="Inbox" qsTypeId="urn:microsoft.com/office/officeart/2005/8/quickstyle/simple1" qsCatId="simple" csTypeId="urn:microsoft.com/office/officeart/2005/8/colors/accent0_3" csCatId="mainScheme"/>
      <dgm:spPr/>
      <dgm:t>
        <a:bodyPr/>
        <a:lstStyle/>
        <a:p>
          <a:endParaRPr lang="en-US"/>
        </a:p>
      </dgm:t>
    </dgm:pt>
    <dgm:pt modelId="{440102C3-B21E-476F-A02A-AE186481654E}">
      <dgm:prSet/>
      <dgm:spPr/>
      <dgm:t>
        <a:bodyPr/>
        <a:lstStyle/>
        <a:p>
          <a:r>
            <a:rPr lang="en-US" b="1" i="1" baseline="0"/>
            <a:t>Coaching</a:t>
          </a:r>
          <a:endParaRPr lang="en-US"/>
        </a:p>
      </dgm:t>
    </dgm:pt>
    <dgm:pt modelId="{AF7DBF37-21AE-4C96-9442-296C518F4779}" type="parTrans" cxnId="{FE573969-7090-4D8D-A5D3-F856CF05F293}">
      <dgm:prSet/>
      <dgm:spPr/>
      <dgm:t>
        <a:bodyPr/>
        <a:lstStyle/>
        <a:p>
          <a:endParaRPr lang="en-US"/>
        </a:p>
      </dgm:t>
    </dgm:pt>
    <dgm:pt modelId="{5DC9A1D0-D8A9-4328-BE6A-FCE47CECFD5E}" type="sibTrans" cxnId="{FE573969-7090-4D8D-A5D3-F856CF05F293}">
      <dgm:prSet/>
      <dgm:spPr/>
      <dgm:t>
        <a:bodyPr/>
        <a:lstStyle/>
        <a:p>
          <a:endParaRPr lang="en-US"/>
        </a:p>
      </dgm:t>
    </dgm:pt>
    <dgm:pt modelId="{005724F3-7035-4CAD-82B8-C84D6972E1EF}">
      <dgm:prSet/>
      <dgm:spPr/>
      <dgm:t>
        <a:bodyPr/>
        <a:lstStyle/>
        <a:p>
          <a:r>
            <a:rPr lang="en-US" b="1" i="1" baseline="0"/>
            <a:t>Mentoring</a:t>
          </a:r>
          <a:endParaRPr lang="en-US"/>
        </a:p>
      </dgm:t>
    </dgm:pt>
    <dgm:pt modelId="{22F35064-0029-48E0-AAAC-F126167B7D25}" type="parTrans" cxnId="{6CA720A8-546E-492E-8CEC-F6E036160BFD}">
      <dgm:prSet/>
      <dgm:spPr/>
      <dgm:t>
        <a:bodyPr/>
        <a:lstStyle/>
        <a:p>
          <a:endParaRPr lang="en-US"/>
        </a:p>
      </dgm:t>
    </dgm:pt>
    <dgm:pt modelId="{12286110-A3CF-458A-87B5-BF83AAF4A4B8}" type="sibTrans" cxnId="{6CA720A8-546E-492E-8CEC-F6E036160BFD}">
      <dgm:prSet/>
      <dgm:spPr/>
      <dgm:t>
        <a:bodyPr/>
        <a:lstStyle/>
        <a:p>
          <a:endParaRPr lang="en-US"/>
        </a:p>
      </dgm:t>
    </dgm:pt>
    <dgm:pt modelId="{17C8D482-BA3E-45FB-A575-79DA6B5D9940}">
      <dgm:prSet/>
      <dgm:spPr/>
      <dgm:t>
        <a:bodyPr/>
        <a:lstStyle/>
        <a:p>
          <a:r>
            <a:rPr lang="en-US" b="1" i="1" baseline="0"/>
            <a:t>Individual development plans</a:t>
          </a:r>
          <a:endParaRPr lang="en-US"/>
        </a:p>
      </dgm:t>
    </dgm:pt>
    <dgm:pt modelId="{56F3641D-00DF-4748-B320-C086222CB4AB}" type="parTrans" cxnId="{9152CF51-460B-4A89-9D16-CCB5BA17A488}">
      <dgm:prSet/>
      <dgm:spPr/>
      <dgm:t>
        <a:bodyPr/>
        <a:lstStyle/>
        <a:p>
          <a:endParaRPr lang="en-US"/>
        </a:p>
      </dgm:t>
    </dgm:pt>
    <dgm:pt modelId="{6C2638C2-57D0-4E70-ACCC-2C37B41AE863}" type="sibTrans" cxnId="{9152CF51-460B-4A89-9D16-CCB5BA17A488}">
      <dgm:prSet/>
      <dgm:spPr/>
      <dgm:t>
        <a:bodyPr/>
        <a:lstStyle/>
        <a:p>
          <a:endParaRPr lang="en-US"/>
        </a:p>
      </dgm:t>
    </dgm:pt>
    <dgm:pt modelId="{44CB9ADA-A0C0-4220-ACCD-4B94963C760F}">
      <dgm:prSet/>
      <dgm:spPr/>
      <dgm:t>
        <a:bodyPr/>
        <a:lstStyle/>
        <a:p>
          <a:r>
            <a:rPr lang="en-US" b="1" i="1" baseline="0"/>
            <a:t>Cross-training</a:t>
          </a:r>
          <a:endParaRPr lang="en-US"/>
        </a:p>
      </dgm:t>
    </dgm:pt>
    <dgm:pt modelId="{89D010D9-FF0B-419B-BC5C-3FD647AA624B}" type="parTrans" cxnId="{A03EC68E-D259-4377-9AB3-496271D943DB}">
      <dgm:prSet/>
      <dgm:spPr/>
      <dgm:t>
        <a:bodyPr/>
        <a:lstStyle/>
        <a:p>
          <a:endParaRPr lang="en-US"/>
        </a:p>
      </dgm:t>
    </dgm:pt>
    <dgm:pt modelId="{563A8E9A-5318-436F-A4A8-3C1120968A16}" type="sibTrans" cxnId="{A03EC68E-D259-4377-9AB3-496271D943DB}">
      <dgm:prSet/>
      <dgm:spPr/>
      <dgm:t>
        <a:bodyPr/>
        <a:lstStyle/>
        <a:p>
          <a:endParaRPr lang="en-US"/>
        </a:p>
      </dgm:t>
    </dgm:pt>
    <dgm:pt modelId="{3BCD59B4-AA3A-4F4D-9F0C-FCE7051B940F}">
      <dgm:prSet/>
      <dgm:spPr/>
      <dgm:t>
        <a:bodyPr/>
        <a:lstStyle/>
        <a:p>
          <a:r>
            <a:rPr lang="en-US" b="1" i="1" baseline="0"/>
            <a:t>Job enlargement and job enrichment</a:t>
          </a:r>
          <a:endParaRPr lang="en-US"/>
        </a:p>
      </dgm:t>
    </dgm:pt>
    <dgm:pt modelId="{952F3E9A-1AB5-4DFD-8A90-6B8E96BFABE1}" type="parTrans" cxnId="{A6473C84-DD3A-4AA5-BE44-83DD1123DD0E}">
      <dgm:prSet/>
      <dgm:spPr/>
      <dgm:t>
        <a:bodyPr/>
        <a:lstStyle/>
        <a:p>
          <a:endParaRPr lang="en-US"/>
        </a:p>
      </dgm:t>
    </dgm:pt>
    <dgm:pt modelId="{14F72970-18D0-4A98-B7BE-FE27CB2E91C9}" type="sibTrans" cxnId="{A6473C84-DD3A-4AA5-BE44-83DD1123DD0E}">
      <dgm:prSet/>
      <dgm:spPr/>
      <dgm:t>
        <a:bodyPr/>
        <a:lstStyle/>
        <a:p>
          <a:endParaRPr lang="en-US"/>
        </a:p>
      </dgm:t>
    </dgm:pt>
    <dgm:pt modelId="{41E1E8F0-029E-4A20-9FAF-6CCE25085925}">
      <dgm:prSet/>
      <dgm:spPr/>
      <dgm:t>
        <a:bodyPr/>
        <a:lstStyle/>
        <a:p>
          <a:r>
            <a:rPr lang="en-US" b="1" i="1" baseline="0"/>
            <a:t>Job shadowing</a:t>
          </a:r>
          <a:endParaRPr lang="en-US"/>
        </a:p>
      </dgm:t>
    </dgm:pt>
    <dgm:pt modelId="{1ADE632E-7167-46D4-BA70-66CEC2EA2A48}" type="parTrans" cxnId="{30358DAC-102A-48C4-A3F1-4712331ABFEF}">
      <dgm:prSet/>
      <dgm:spPr/>
      <dgm:t>
        <a:bodyPr/>
        <a:lstStyle/>
        <a:p>
          <a:endParaRPr lang="en-US"/>
        </a:p>
      </dgm:t>
    </dgm:pt>
    <dgm:pt modelId="{DBBA9727-B6B4-428A-942D-817931431B0D}" type="sibTrans" cxnId="{30358DAC-102A-48C4-A3F1-4712331ABFEF}">
      <dgm:prSet/>
      <dgm:spPr/>
      <dgm:t>
        <a:bodyPr/>
        <a:lstStyle/>
        <a:p>
          <a:endParaRPr lang="en-US"/>
        </a:p>
      </dgm:t>
    </dgm:pt>
    <dgm:pt modelId="{7F54DA23-8F5A-4A5B-AD5D-26396A44C15D}">
      <dgm:prSet/>
      <dgm:spPr/>
      <dgm:t>
        <a:bodyPr/>
        <a:lstStyle/>
        <a:p>
          <a:r>
            <a:rPr lang="en-US" b="1" i="1" baseline="0"/>
            <a:t>Job rotation</a:t>
          </a:r>
          <a:endParaRPr lang="en-US"/>
        </a:p>
      </dgm:t>
    </dgm:pt>
    <dgm:pt modelId="{34493CB1-A639-48FB-A96D-474252A8101E}" type="parTrans" cxnId="{E0804AAF-E3C4-4C20-B1FB-9EF6DFDBA2B3}">
      <dgm:prSet/>
      <dgm:spPr/>
      <dgm:t>
        <a:bodyPr/>
        <a:lstStyle/>
        <a:p>
          <a:endParaRPr lang="en-US"/>
        </a:p>
      </dgm:t>
    </dgm:pt>
    <dgm:pt modelId="{7B144FC4-277F-461A-90AA-E7619AD7638D}" type="sibTrans" cxnId="{E0804AAF-E3C4-4C20-B1FB-9EF6DFDBA2B3}">
      <dgm:prSet/>
      <dgm:spPr/>
      <dgm:t>
        <a:bodyPr/>
        <a:lstStyle/>
        <a:p>
          <a:endParaRPr lang="en-US"/>
        </a:p>
      </dgm:t>
    </dgm:pt>
    <dgm:pt modelId="{130AFB7C-FD29-4D2B-AD91-C8D173B9B05B}">
      <dgm:prSet/>
      <dgm:spPr/>
      <dgm:t>
        <a:bodyPr/>
        <a:lstStyle/>
        <a:p>
          <a:r>
            <a:rPr lang="en-US" b="1" i="1" baseline="0"/>
            <a:t>Succession planning</a:t>
          </a:r>
          <a:endParaRPr lang="en-US"/>
        </a:p>
      </dgm:t>
    </dgm:pt>
    <dgm:pt modelId="{18A05D1E-856B-4959-AB2B-5B95A2778C94}" type="parTrans" cxnId="{94B036DA-1CA6-4DEE-8D3D-A4ED7B65FEF9}">
      <dgm:prSet/>
      <dgm:spPr/>
      <dgm:t>
        <a:bodyPr/>
        <a:lstStyle/>
        <a:p>
          <a:endParaRPr lang="en-US"/>
        </a:p>
      </dgm:t>
    </dgm:pt>
    <dgm:pt modelId="{DEC0A8C9-8029-46C0-95FF-34C50C7B610D}" type="sibTrans" cxnId="{94B036DA-1CA6-4DEE-8D3D-A4ED7B65FEF9}">
      <dgm:prSet/>
      <dgm:spPr/>
      <dgm:t>
        <a:bodyPr/>
        <a:lstStyle/>
        <a:p>
          <a:endParaRPr lang="en-US"/>
        </a:p>
      </dgm:t>
    </dgm:pt>
    <dgm:pt modelId="{E4A1B296-72AF-4DF8-AF8E-5C874674B349}" type="pres">
      <dgm:prSet presAssocID="{4CF9D1DD-9419-4145-822E-85D7F34E9303}" presName="diagram" presStyleCnt="0">
        <dgm:presLayoutVars>
          <dgm:dir/>
          <dgm:resizeHandles val="exact"/>
        </dgm:presLayoutVars>
      </dgm:prSet>
      <dgm:spPr/>
    </dgm:pt>
    <dgm:pt modelId="{7CD529C9-77E9-4B7B-900C-B44D80BB5A2C}" type="pres">
      <dgm:prSet presAssocID="{440102C3-B21E-476F-A02A-AE186481654E}" presName="node" presStyleLbl="node1" presStyleIdx="0" presStyleCnt="8">
        <dgm:presLayoutVars>
          <dgm:bulletEnabled val="1"/>
        </dgm:presLayoutVars>
      </dgm:prSet>
      <dgm:spPr/>
    </dgm:pt>
    <dgm:pt modelId="{EC6F68FC-D3FB-4E1F-A805-EF698CBEF0CB}" type="pres">
      <dgm:prSet presAssocID="{5DC9A1D0-D8A9-4328-BE6A-FCE47CECFD5E}" presName="sibTrans" presStyleCnt="0"/>
      <dgm:spPr/>
    </dgm:pt>
    <dgm:pt modelId="{4C41496A-D126-4D9F-B183-DF7624B82C38}" type="pres">
      <dgm:prSet presAssocID="{005724F3-7035-4CAD-82B8-C84D6972E1EF}" presName="node" presStyleLbl="node1" presStyleIdx="1" presStyleCnt="8">
        <dgm:presLayoutVars>
          <dgm:bulletEnabled val="1"/>
        </dgm:presLayoutVars>
      </dgm:prSet>
      <dgm:spPr/>
    </dgm:pt>
    <dgm:pt modelId="{9FCBC239-6A07-4A83-A2EB-25907B39618B}" type="pres">
      <dgm:prSet presAssocID="{12286110-A3CF-458A-87B5-BF83AAF4A4B8}" presName="sibTrans" presStyleCnt="0"/>
      <dgm:spPr/>
    </dgm:pt>
    <dgm:pt modelId="{02505E8E-96F0-4070-9D9C-684216586130}" type="pres">
      <dgm:prSet presAssocID="{17C8D482-BA3E-45FB-A575-79DA6B5D9940}" presName="node" presStyleLbl="node1" presStyleIdx="2" presStyleCnt="8">
        <dgm:presLayoutVars>
          <dgm:bulletEnabled val="1"/>
        </dgm:presLayoutVars>
      </dgm:prSet>
      <dgm:spPr/>
    </dgm:pt>
    <dgm:pt modelId="{06954319-7739-49A5-AEE2-9365CDAFE9B8}" type="pres">
      <dgm:prSet presAssocID="{6C2638C2-57D0-4E70-ACCC-2C37B41AE863}" presName="sibTrans" presStyleCnt="0"/>
      <dgm:spPr/>
    </dgm:pt>
    <dgm:pt modelId="{434FFBF4-55B0-4B67-8FB7-DA4B3729D123}" type="pres">
      <dgm:prSet presAssocID="{44CB9ADA-A0C0-4220-ACCD-4B94963C760F}" presName="node" presStyleLbl="node1" presStyleIdx="3" presStyleCnt="8">
        <dgm:presLayoutVars>
          <dgm:bulletEnabled val="1"/>
        </dgm:presLayoutVars>
      </dgm:prSet>
      <dgm:spPr/>
    </dgm:pt>
    <dgm:pt modelId="{406608C9-5EDE-4907-8A5E-90785F3C8FF8}" type="pres">
      <dgm:prSet presAssocID="{563A8E9A-5318-436F-A4A8-3C1120968A16}" presName="sibTrans" presStyleCnt="0"/>
      <dgm:spPr/>
    </dgm:pt>
    <dgm:pt modelId="{1D6646B1-B3D0-45E1-8A80-2A4C62117FAB}" type="pres">
      <dgm:prSet presAssocID="{3BCD59B4-AA3A-4F4D-9F0C-FCE7051B940F}" presName="node" presStyleLbl="node1" presStyleIdx="4" presStyleCnt="8">
        <dgm:presLayoutVars>
          <dgm:bulletEnabled val="1"/>
        </dgm:presLayoutVars>
      </dgm:prSet>
      <dgm:spPr/>
    </dgm:pt>
    <dgm:pt modelId="{DEE95C12-15D2-428E-AB78-BDBC69C0972F}" type="pres">
      <dgm:prSet presAssocID="{14F72970-18D0-4A98-B7BE-FE27CB2E91C9}" presName="sibTrans" presStyleCnt="0"/>
      <dgm:spPr/>
    </dgm:pt>
    <dgm:pt modelId="{62E7EC82-4D53-4B9A-A5C6-236D320ECDA0}" type="pres">
      <dgm:prSet presAssocID="{41E1E8F0-029E-4A20-9FAF-6CCE25085925}" presName="node" presStyleLbl="node1" presStyleIdx="5" presStyleCnt="8">
        <dgm:presLayoutVars>
          <dgm:bulletEnabled val="1"/>
        </dgm:presLayoutVars>
      </dgm:prSet>
      <dgm:spPr/>
    </dgm:pt>
    <dgm:pt modelId="{0DF617AE-9A72-4F2B-820B-152268C4143F}" type="pres">
      <dgm:prSet presAssocID="{DBBA9727-B6B4-428A-942D-817931431B0D}" presName="sibTrans" presStyleCnt="0"/>
      <dgm:spPr/>
    </dgm:pt>
    <dgm:pt modelId="{23C63A5E-0DF9-440E-9122-FB659455CE57}" type="pres">
      <dgm:prSet presAssocID="{7F54DA23-8F5A-4A5B-AD5D-26396A44C15D}" presName="node" presStyleLbl="node1" presStyleIdx="6" presStyleCnt="8">
        <dgm:presLayoutVars>
          <dgm:bulletEnabled val="1"/>
        </dgm:presLayoutVars>
      </dgm:prSet>
      <dgm:spPr/>
    </dgm:pt>
    <dgm:pt modelId="{88DA2BF2-BEE7-42E4-A217-A915EABE6A89}" type="pres">
      <dgm:prSet presAssocID="{7B144FC4-277F-461A-90AA-E7619AD7638D}" presName="sibTrans" presStyleCnt="0"/>
      <dgm:spPr/>
    </dgm:pt>
    <dgm:pt modelId="{20005428-F10A-4295-AA93-814F16749044}" type="pres">
      <dgm:prSet presAssocID="{130AFB7C-FD29-4D2B-AD91-C8D173B9B05B}" presName="node" presStyleLbl="node1" presStyleIdx="7" presStyleCnt="8">
        <dgm:presLayoutVars>
          <dgm:bulletEnabled val="1"/>
        </dgm:presLayoutVars>
      </dgm:prSet>
      <dgm:spPr/>
    </dgm:pt>
  </dgm:ptLst>
  <dgm:cxnLst>
    <dgm:cxn modelId="{3F660F0E-B938-4202-9301-FE3EECD1860B}" type="presOf" srcId="{4CF9D1DD-9419-4145-822E-85D7F34E9303}" destId="{E4A1B296-72AF-4DF8-AF8E-5C874674B349}" srcOrd="0" destOrd="0" presId="urn:microsoft.com/office/officeart/2005/8/layout/default"/>
    <dgm:cxn modelId="{5892653F-834D-468E-A45A-3230F2392A48}" type="presOf" srcId="{130AFB7C-FD29-4D2B-AD91-C8D173B9B05B}" destId="{20005428-F10A-4295-AA93-814F16749044}" srcOrd="0" destOrd="0" presId="urn:microsoft.com/office/officeart/2005/8/layout/default"/>
    <dgm:cxn modelId="{FE573969-7090-4D8D-A5D3-F856CF05F293}" srcId="{4CF9D1DD-9419-4145-822E-85D7F34E9303}" destId="{440102C3-B21E-476F-A02A-AE186481654E}" srcOrd="0" destOrd="0" parTransId="{AF7DBF37-21AE-4C96-9442-296C518F4779}" sibTransId="{5DC9A1D0-D8A9-4328-BE6A-FCE47CECFD5E}"/>
    <dgm:cxn modelId="{9152CF51-460B-4A89-9D16-CCB5BA17A488}" srcId="{4CF9D1DD-9419-4145-822E-85D7F34E9303}" destId="{17C8D482-BA3E-45FB-A575-79DA6B5D9940}" srcOrd="2" destOrd="0" parTransId="{56F3641D-00DF-4748-B320-C086222CB4AB}" sibTransId="{6C2638C2-57D0-4E70-ACCC-2C37B41AE863}"/>
    <dgm:cxn modelId="{46979976-CF1B-4960-8DB8-6AEC9C8DBCFA}" type="presOf" srcId="{3BCD59B4-AA3A-4F4D-9F0C-FCE7051B940F}" destId="{1D6646B1-B3D0-45E1-8A80-2A4C62117FAB}" srcOrd="0" destOrd="0" presId="urn:microsoft.com/office/officeart/2005/8/layout/default"/>
    <dgm:cxn modelId="{3AEBC377-CF20-4682-A437-5BEB18C7C549}" type="presOf" srcId="{7F54DA23-8F5A-4A5B-AD5D-26396A44C15D}" destId="{23C63A5E-0DF9-440E-9122-FB659455CE57}" srcOrd="0" destOrd="0" presId="urn:microsoft.com/office/officeart/2005/8/layout/default"/>
    <dgm:cxn modelId="{4081C280-F2B0-49A4-87FD-7258EBFB7100}" type="presOf" srcId="{005724F3-7035-4CAD-82B8-C84D6972E1EF}" destId="{4C41496A-D126-4D9F-B183-DF7624B82C38}" srcOrd="0" destOrd="0" presId="urn:microsoft.com/office/officeart/2005/8/layout/default"/>
    <dgm:cxn modelId="{D30DDC81-07E7-483C-A521-51D239CCF5BB}" type="presOf" srcId="{440102C3-B21E-476F-A02A-AE186481654E}" destId="{7CD529C9-77E9-4B7B-900C-B44D80BB5A2C}" srcOrd="0" destOrd="0" presId="urn:microsoft.com/office/officeart/2005/8/layout/default"/>
    <dgm:cxn modelId="{A6473C84-DD3A-4AA5-BE44-83DD1123DD0E}" srcId="{4CF9D1DD-9419-4145-822E-85D7F34E9303}" destId="{3BCD59B4-AA3A-4F4D-9F0C-FCE7051B940F}" srcOrd="4" destOrd="0" parTransId="{952F3E9A-1AB5-4DFD-8A90-6B8E96BFABE1}" sibTransId="{14F72970-18D0-4A98-B7BE-FE27CB2E91C9}"/>
    <dgm:cxn modelId="{A03EC68E-D259-4377-9AB3-496271D943DB}" srcId="{4CF9D1DD-9419-4145-822E-85D7F34E9303}" destId="{44CB9ADA-A0C0-4220-ACCD-4B94963C760F}" srcOrd="3" destOrd="0" parTransId="{89D010D9-FF0B-419B-BC5C-3FD647AA624B}" sibTransId="{563A8E9A-5318-436F-A4A8-3C1120968A16}"/>
    <dgm:cxn modelId="{AB83EE98-D9AC-48AC-B55D-95760C147F75}" type="presOf" srcId="{44CB9ADA-A0C0-4220-ACCD-4B94963C760F}" destId="{434FFBF4-55B0-4B67-8FB7-DA4B3729D123}" srcOrd="0" destOrd="0" presId="urn:microsoft.com/office/officeart/2005/8/layout/default"/>
    <dgm:cxn modelId="{6CA720A8-546E-492E-8CEC-F6E036160BFD}" srcId="{4CF9D1DD-9419-4145-822E-85D7F34E9303}" destId="{005724F3-7035-4CAD-82B8-C84D6972E1EF}" srcOrd="1" destOrd="0" parTransId="{22F35064-0029-48E0-AAAC-F126167B7D25}" sibTransId="{12286110-A3CF-458A-87B5-BF83AAF4A4B8}"/>
    <dgm:cxn modelId="{30358DAC-102A-48C4-A3F1-4712331ABFEF}" srcId="{4CF9D1DD-9419-4145-822E-85D7F34E9303}" destId="{41E1E8F0-029E-4A20-9FAF-6CCE25085925}" srcOrd="5" destOrd="0" parTransId="{1ADE632E-7167-46D4-BA70-66CEC2EA2A48}" sibTransId="{DBBA9727-B6B4-428A-942D-817931431B0D}"/>
    <dgm:cxn modelId="{E0804AAF-E3C4-4C20-B1FB-9EF6DFDBA2B3}" srcId="{4CF9D1DD-9419-4145-822E-85D7F34E9303}" destId="{7F54DA23-8F5A-4A5B-AD5D-26396A44C15D}" srcOrd="6" destOrd="0" parTransId="{34493CB1-A639-48FB-A96D-474252A8101E}" sibTransId="{7B144FC4-277F-461A-90AA-E7619AD7638D}"/>
    <dgm:cxn modelId="{9429EABA-843F-444F-8AE5-36CF233E9B22}" type="presOf" srcId="{17C8D482-BA3E-45FB-A575-79DA6B5D9940}" destId="{02505E8E-96F0-4070-9D9C-684216586130}" srcOrd="0" destOrd="0" presId="urn:microsoft.com/office/officeart/2005/8/layout/default"/>
    <dgm:cxn modelId="{94B036DA-1CA6-4DEE-8D3D-A4ED7B65FEF9}" srcId="{4CF9D1DD-9419-4145-822E-85D7F34E9303}" destId="{130AFB7C-FD29-4D2B-AD91-C8D173B9B05B}" srcOrd="7" destOrd="0" parTransId="{18A05D1E-856B-4959-AB2B-5B95A2778C94}" sibTransId="{DEC0A8C9-8029-46C0-95FF-34C50C7B610D}"/>
    <dgm:cxn modelId="{AE4314E7-6995-492E-973D-8BE005B59274}" type="presOf" srcId="{41E1E8F0-029E-4A20-9FAF-6CCE25085925}" destId="{62E7EC82-4D53-4B9A-A5C6-236D320ECDA0}" srcOrd="0" destOrd="0" presId="urn:microsoft.com/office/officeart/2005/8/layout/default"/>
    <dgm:cxn modelId="{659A1B63-7AD2-4148-B691-C38E7F7FF3D0}" type="presParOf" srcId="{E4A1B296-72AF-4DF8-AF8E-5C874674B349}" destId="{7CD529C9-77E9-4B7B-900C-B44D80BB5A2C}" srcOrd="0" destOrd="0" presId="urn:microsoft.com/office/officeart/2005/8/layout/default"/>
    <dgm:cxn modelId="{12F9D01B-05AC-4FAA-AA11-0E31CEFDEC16}" type="presParOf" srcId="{E4A1B296-72AF-4DF8-AF8E-5C874674B349}" destId="{EC6F68FC-D3FB-4E1F-A805-EF698CBEF0CB}" srcOrd="1" destOrd="0" presId="urn:microsoft.com/office/officeart/2005/8/layout/default"/>
    <dgm:cxn modelId="{C332DAA2-FDB6-410A-B454-D335BDA69A33}" type="presParOf" srcId="{E4A1B296-72AF-4DF8-AF8E-5C874674B349}" destId="{4C41496A-D126-4D9F-B183-DF7624B82C38}" srcOrd="2" destOrd="0" presId="urn:microsoft.com/office/officeart/2005/8/layout/default"/>
    <dgm:cxn modelId="{76B56570-43F4-4B0B-9BD6-A92E884897FD}" type="presParOf" srcId="{E4A1B296-72AF-4DF8-AF8E-5C874674B349}" destId="{9FCBC239-6A07-4A83-A2EB-25907B39618B}" srcOrd="3" destOrd="0" presId="urn:microsoft.com/office/officeart/2005/8/layout/default"/>
    <dgm:cxn modelId="{1733E005-2219-4971-85BD-E75212A8BF4A}" type="presParOf" srcId="{E4A1B296-72AF-4DF8-AF8E-5C874674B349}" destId="{02505E8E-96F0-4070-9D9C-684216586130}" srcOrd="4" destOrd="0" presId="urn:microsoft.com/office/officeart/2005/8/layout/default"/>
    <dgm:cxn modelId="{DB39A47C-EDFF-4485-B0F7-4117FB433C3E}" type="presParOf" srcId="{E4A1B296-72AF-4DF8-AF8E-5C874674B349}" destId="{06954319-7739-49A5-AEE2-9365CDAFE9B8}" srcOrd="5" destOrd="0" presId="urn:microsoft.com/office/officeart/2005/8/layout/default"/>
    <dgm:cxn modelId="{F18A99F3-0B7F-43C3-BA4B-0C0DC685D56B}" type="presParOf" srcId="{E4A1B296-72AF-4DF8-AF8E-5C874674B349}" destId="{434FFBF4-55B0-4B67-8FB7-DA4B3729D123}" srcOrd="6" destOrd="0" presId="urn:microsoft.com/office/officeart/2005/8/layout/default"/>
    <dgm:cxn modelId="{4511B9F0-4381-4F6B-90B1-A63846B2245D}" type="presParOf" srcId="{E4A1B296-72AF-4DF8-AF8E-5C874674B349}" destId="{406608C9-5EDE-4907-8A5E-90785F3C8FF8}" srcOrd="7" destOrd="0" presId="urn:microsoft.com/office/officeart/2005/8/layout/default"/>
    <dgm:cxn modelId="{30A78116-CE64-4D9D-8ED3-68D1FBB45CED}" type="presParOf" srcId="{E4A1B296-72AF-4DF8-AF8E-5C874674B349}" destId="{1D6646B1-B3D0-45E1-8A80-2A4C62117FAB}" srcOrd="8" destOrd="0" presId="urn:microsoft.com/office/officeart/2005/8/layout/default"/>
    <dgm:cxn modelId="{7AEAEDF0-C80F-4B33-A0AF-8E79402FDD06}" type="presParOf" srcId="{E4A1B296-72AF-4DF8-AF8E-5C874674B349}" destId="{DEE95C12-15D2-428E-AB78-BDBC69C0972F}" srcOrd="9" destOrd="0" presId="urn:microsoft.com/office/officeart/2005/8/layout/default"/>
    <dgm:cxn modelId="{0863497E-C048-4792-BBC9-8A36DA487721}" type="presParOf" srcId="{E4A1B296-72AF-4DF8-AF8E-5C874674B349}" destId="{62E7EC82-4D53-4B9A-A5C6-236D320ECDA0}" srcOrd="10" destOrd="0" presId="urn:microsoft.com/office/officeart/2005/8/layout/default"/>
    <dgm:cxn modelId="{E4A13CE8-B32C-481D-AE1E-1B2C79553A35}" type="presParOf" srcId="{E4A1B296-72AF-4DF8-AF8E-5C874674B349}" destId="{0DF617AE-9A72-4F2B-820B-152268C4143F}" srcOrd="11" destOrd="0" presId="urn:microsoft.com/office/officeart/2005/8/layout/default"/>
    <dgm:cxn modelId="{A39C2E7C-C0E3-4E6B-BEB0-34209ED4806E}" type="presParOf" srcId="{E4A1B296-72AF-4DF8-AF8E-5C874674B349}" destId="{23C63A5E-0DF9-440E-9122-FB659455CE57}" srcOrd="12" destOrd="0" presId="urn:microsoft.com/office/officeart/2005/8/layout/default"/>
    <dgm:cxn modelId="{42E549DA-D728-4687-A0C1-F95C8222F00F}" type="presParOf" srcId="{E4A1B296-72AF-4DF8-AF8E-5C874674B349}" destId="{88DA2BF2-BEE7-42E4-A217-A915EABE6A89}" srcOrd="13" destOrd="0" presId="urn:microsoft.com/office/officeart/2005/8/layout/default"/>
    <dgm:cxn modelId="{691BB963-85C2-4E50-9FAA-6C102A2DFDF9}" type="presParOf" srcId="{E4A1B296-72AF-4DF8-AF8E-5C874674B349}" destId="{20005428-F10A-4295-AA93-814F16749044}"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529C9-77E9-4B7B-900C-B44D80BB5A2C}">
      <dsp:nvSpPr>
        <dsp:cNvPr id="0" name=""/>
        <dsp:cNvSpPr/>
      </dsp:nvSpPr>
      <dsp:spPr>
        <a:xfrm>
          <a:off x="177105" y="1546"/>
          <a:ext cx="2327671" cy="1396603"/>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i="1" kern="1200" baseline="0"/>
            <a:t>Coaching</a:t>
          </a:r>
          <a:endParaRPr lang="en-US" sz="2600" kern="1200"/>
        </a:p>
      </dsp:txBody>
      <dsp:txXfrm>
        <a:off x="177105" y="1546"/>
        <a:ext cx="2327671" cy="1396603"/>
      </dsp:txXfrm>
    </dsp:sp>
    <dsp:sp modelId="{4C41496A-D126-4D9F-B183-DF7624B82C38}">
      <dsp:nvSpPr>
        <dsp:cNvPr id="0" name=""/>
        <dsp:cNvSpPr/>
      </dsp:nvSpPr>
      <dsp:spPr>
        <a:xfrm>
          <a:off x="2737544" y="1546"/>
          <a:ext cx="2327671" cy="1396603"/>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i="1" kern="1200" baseline="0"/>
            <a:t>Mentoring</a:t>
          </a:r>
          <a:endParaRPr lang="en-US" sz="2600" kern="1200"/>
        </a:p>
      </dsp:txBody>
      <dsp:txXfrm>
        <a:off x="2737544" y="1546"/>
        <a:ext cx="2327671" cy="1396603"/>
      </dsp:txXfrm>
    </dsp:sp>
    <dsp:sp modelId="{02505E8E-96F0-4070-9D9C-684216586130}">
      <dsp:nvSpPr>
        <dsp:cNvPr id="0" name=""/>
        <dsp:cNvSpPr/>
      </dsp:nvSpPr>
      <dsp:spPr>
        <a:xfrm>
          <a:off x="5297983" y="1546"/>
          <a:ext cx="2327671" cy="1396603"/>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i="1" kern="1200" baseline="0"/>
            <a:t>Individual development plans</a:t>
          </a:r>
          <a:endParaRPr lang="en-US" sz="2600" kern="1200"/>
        </a:p>
      </dsp:txBody>
      <dsp:txXfrm>
        <a:off x="5297983" y="1546"/>
        <a:ext cx="2327671" cy="1396603"/>
      </dsp:txXfrm>
    </dsp:sp>
    <dsp:sp modelId="{434FFBF4-55B0-4B67-8FB7-DA4B3729D123}">
      <dsp:nvSpPr>
        <dsp:cNvPr id="0" name=""/>
        <dsp:cNvSpPr/>
      </dsp:nvSpPr>
      <dsp:spPr>
        <a:xfrm>
          <a:off x="7858422" y="1546"/>
          <a:ext cx="2327671" cy="1396603"/>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i="1" kern="1200" baseline="0"/>
            <a:t>Cross-training</a:t>
          </a:r>
          <a:endParaRPr lang="en-US" sz="2600" kern="1200"/>
        </a:p>
      </dsp:txBody>
      <dsp:txXfrm>
        <a:off x="7858422" y="1546"/>
        <a:ext cx="2327671" cy="1396603"/>
      </dsp:txXfrm>
    </dsp:sp>
    <dsp:sp modelId="{1D6646B1-B3D0-45E1-8A80-2A4C62117FAB}">
      <dsp:nvSpPr>
        <dsp:cNvPr id="0" name=""/>
        <dsp:cNvSpPr/>
      </dsp:nvSpPr>
      <dsp:spPr>
        <a:xfrm>
          <a:off x="177105" y="1630917"/>
          <a:ext cx="2327671" cy="1396603"/>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i="1" kern="1200" baseline="0"/>
            <a:t>Job enlargement and job enrichment</a:t>
          </a:r>
          <a:endParaRPr lang="en-US" sz="2600" kern="1200"/>
        </a:p>
      </dsp:txBody>
      <dsp:txXfrm>
        <a:off x="177105" y="1630917"/>
        <a:ext cx="2327671" cy="1396603"/>
      </dsp:txXfrm>
    </dsp:sp>
    <dsp:sp modelId="{62E7EC82-4D53-4B9A-A5C6-236D320ECDA0}">
      <dsp:nvSpPr>
        <dsp:cNvPr id="0" name=""/>
        <dsp:cNvSpPr/>
      </dsp:nvSpPr>
      <dsp:spPr>
        <a:xfrm>
          <a:off x="2737544" y="1630917"/>
          <a:ext cx="2327671" cy="1396603"/>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i="1" kern="1200" baseline="0"/>
            <a:t>Job shadowing</a:t>
          </a:r>
          <a:endParaRPr lang="en-US" sz="2600" kern="1200"/>
        </a:p>
      </dsp:txBody>
      <dsp:txXfrm>
        <a:off x="2737544" y="1630917"/>
        <a:ext cx="2327671" cy="1396603"/>
      </dsp:txXfrm>
    </dsp:sp>
    <dsp:sp modelId="{23C63A5E-0DF9-440E-9122-FB659455CE57}">
      <dsp:nvSpPr>
        <dsp:cNvPr id="0" name=""/>
        <dsp:cNvSpPr/>
      </dsp:nvSpPr>
      <dsp:spPr>
        <a:xfrm>
          <a:off x="5297983" y="1630917"/>
          <a:ext cx="2327671" cy="1396603"/>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i="1" kern="1200" baseline="0"/>
            <a:t>Job rotation</a:t>
          </a:r>
          <a:endParaRPr lang="en-US" sz="2600" kern="1200"/>
        </a:p>
      </dsp:txBody>
      <dsp:txXfrm>
        <a:off x="5297983" y="1630917"/>
        <a:ext cx="2327671" cy="1396603"/>
      </dsp:txXfrm>
    </dsp:sp>
    <dsp:sp modelId="{20005428-F10A-4295-AA93-814F16749044}">
      <dsp:nvSpPr>
        <dsp:cNvPr id="0" name=""/>
        <dsp:cNvSpPr/>
      </dsp:nvSpPr>
      <dsp:spPr>
        <a:xfrm>
          <a:off x="7858422" y="1630917"/>
          <a:ext cx="2327671" cy="1396603"/>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i="1" kern="1200" baseline="0"/>
            <a:t>Succession planning</a:t>
          </a:r>
          <a:endParaRPr lang="en-US" sz="2600" kern="1200"/>
        </a:p>
      </dsp:txBody>
      <dsp:txXfrm>
        <a:off x="7858422" y="1630917"/>
        <a:ext cx="2327671" cy="13966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A36F8B-5C3C-41DF-ADF9-5405374DF385}"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B401-BA26-4427-8848-3653C2536442}" type="slidenum">
              <a:rPr lang="en-US" smtClean="0"/>
              <a:t>‹#›</a:t>
            </a:fld>
            <a:endParaRPr lang="en-US"/>
          </a:p>
        </p:txBody>
      </p:sp>
    </p:spTree>
    <p:extLst>
      <p:ext uri="{BB962C8B-B14F-4D97-AF65-F5344CB8AC3E}">
        <p14:creationId xmlns:p14="http://schemas.microsoft.com/office/powerpoint/2010/main" val="1152127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A36F8B-5C3C-41DF-ADF9-5405374DF385}"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5B401-BA26-4427-8848-3653C2536442}" type="slidenum">
              <a:rPr lang="en-US" smtClean="0"/>
              <a:t>‹#›</a:t>
            </a:fld>
            <a:endParaRPr lang="en-US"/>
          </a:p>
        </p:txBody>
      </p:sp>
    </p:spTree>
    <p:extLst>
      <p:ext uri="{BB962C8B-B14F-4D97-AF65-F5344CB8AC3E}">
        <p14:creationId xmlns:p14="http://schemas.microsoft.com/office/powerpoint/2010/main" val="1607992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A36F8B-5C3C-41DF-ADF9-5405374DF385}"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5B401-BA26-4427-8848-3653C2536442}" type="slidenum">
              <a:rPr lang="en-US" smtClean="0"/>
              <a:t>‹#›</a:t>
            </a:fld>
            <a:endParaRPr lang="en-US"/>
          </a:p>
        </p:txBody>
      </p:sp>
    </p:spTree>
    <p:extLst>
      <p:ext uri="{BB962C8B-B14F-4D97-AF65-F5344CB8AC3E}">
        <p14:creationId xmlns:p14="http://schemas.microsoft.com/office/powerpoint/2010/main" val="3422004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A36F8B-5C3C-41DF-ADF9-5405374DF385}"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5B401-BA26-4427-8848-3653C2536442}"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3670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A36F8B-5C3C-41DF-ADF9-5405374DF385}"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5B401-BA26-4427-8848-3653C2536442}" type="slidenum">
              <a:rPr lang="en-US" smtClean="0"/>
              <a:t>‹#›</a:t>
            </a:fld>
            <a:endParaRPr lang="en-US"/>
          </a:p>
        </p:txBody>
      </p:sp>
    </p:spTree>
    <p:extLst>
      <p:ext uri="{BB962C8B-B14F-4D97-AF65-F5344CB8AC3E}">
        <p14:creationId xmlns:p14="http://schemas.microsoft.com/office/powerpoint/2010/main" val="2763622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2A36F8B-5C3C-41DF-ADF9-5405374DF385}"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5B401-BA26-4427-8848-3653C2536442}" type="slidenum">
              <a:rPr lang="en-US" smtClean="0"/>
              <a:t>‹#›</a:t>
            </a:fld>
            <a:endParaRPr lang="en-US"/>
          </a:p>
        </p:txBody>
      </p:sp>
    </p:spTree>
    <p:extLst>
      <p:ext uri="{BB962C8B-B14F-4D97-AF65-F5344CB8AC3E}">
        <p14:creationId xmlns:p14="http://schemas.microsoft.com/office/powerpoint/2010/main" val="1691092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2A36F8B-5C3C-41DF-ADF9-5405374DF385}"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5B401-BA26-4427-8848-3653C2536442}" type="slidenum">
              <a:rPr lang="en-US" smtClean="0"/>
              <a:t>‹#›</a:t>
            </a:fld>
            <a:endParaRPr lang="en-US"/>
          </a:p>
        </p:txBody>
      </p:sp>
    </p:spTree>
    <p:extLst>
      <p:ext uri="{BB962C8B-B14F-4D97-AF65-F5344CB8AC3E}">
        <p14:creationId xmlns:p14="http://schemas.microsoft.com/office/powerpoint/2010/main" val="712257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A36F8B-5C3C-41DF-ADF9-5405374DF385}"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B401-BA26-4427-8848-3653C2536442}" type="slidenum">
              <a:rPr lang="en-US" smtClean="0"/>
              <a:t>‹#›</a:t>
            </a:fld>
            <a:endParaRPr lang="en-US"/>
          </a:p>
        </p:txBody>
      </p:sp>
    </p:spTree>
    <p:extLst>
      <p:ext uri="{BB962C8B-B14F-4D97-AF65-F5344CB8AC3E}">
        <p14:creationId xmlns:p14="http://schemas.microsoft.com/office/powerpoint/2010/main" val="3673545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A36F8B-5C3C-41DF-ADF9-5405374DF385}"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B401-BA26-4427-8848-3653C2536442}" type="slidenum">
              <a:rPr lang="en-US" smtClean="0"/>
              <a:t>‹#›</a:t>
            </a:fld>
            <a:endParaRPr lang="en-US"/>
          </a:p>
        </p:txBody>
      </p:sp>
    </p:spTree>
    <p:extLst>
      <p:ext uri="{BB962C8B-B14F-4D97-AF65-F5344CB8AC3E}">
        <p14:creationId xmlns:p14="http://schemas.microsoft.com/office/powerpoint/2010/main" val="2489244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A36F8B-5C3C-41DF-ADF9-5405374DF385}"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B401-BA26-4427-8848-3653C2536442}" type="slidenum">
              <a:rPr lang="en-US" smtClean="0"/>
              <a:t>‹#›</a:t>
            </a:fld>
            <a:endParaRPr lang="en-US"/>
          </a:p>
        </p:txBody>
      </p:sp>
    </p:spTree>
    <p:extLst>
      <p:ext uri="{BB962C8B-B14F-4D97-AF65-F5344CB8AC3E}">
        <p14:creationId xmlns:p14="http://schemas.microsoft.com/office/powerpoint/2010/main" val="22142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A36F8B-5C3C-41DF-ADF9-5405374DF385}"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5B401-BA26-4427-8848-3653C2536442}" type="slidenum">
              <a:rPr lang="en-US" smtClean="0"/>
              <a:t>‹#›</a:t>
            </a:fld>
            <a:endParaRPr lang="en-US"/>
          </a:p>
        </p:txBody>
      </p:sp>
    </p:spTree>
    <p:extLst>
      <p:ext uri="{BB962C8B-B14F-4D97-AF65-F5344CB8AC3E}">
        <p14:creationId xmlns:p14="http://schemas.microsoft.com/office/powerpoint/2010/main" val="263420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A36F8B-5C3C-41DF-ADF9-5405374DF385}"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5B401-BA26-4427-8848-3653C2536442}" type="slidenum">
              <a:rPr lang="en-US" smtClean="0"/>
              <a:t>‹#›</a:t>
            </a:fld>
            <a:endParaRPr lang="en-US"/>
          </a:p>
        </p:txBody>
      </p:sp>
    </p:spTree>
    <p:extLst>
      <p:ext uri="{BB962C8B-B14F-4D97-AF65-F5344CB8AC3E}">
        <p14:creationId xmlns:p14="http://schemas.microsoft.com/office/powerpoint/2010/main" val="1208977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A36F8B-5C3C-41DF-ADF9-5405374DF385}"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5B401-BA26-4427-8848-3653C2536442}" type="slidenum">
              <a:rPr lang="en-US" smtClean="0"/>
              <a:t>‹#›</a:t>
            </a:fld>
            <a:endParaRPr lang="en-US"/>
          </a:p>
        </p:txBody>
      </p:sp>
    </p:spTree>
    <p:extLst>
      <p:ext uri="{BB962C8B-B14F-4D97-AF65-F5344CB8AC3E}">
        <p14:creationId xmlns:p14="http://schemas.microsoft.com/office/powerpoint/2010/main" val="292831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A36F8B-5C3C-41DF-ADF9-5405374DF385}"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5B401-BA26-4427-8848-3653C2536442}" type="slidenum">
              <a:rPr lang="en-US" smtClean="0"/>
              <a:t>‹#›</a:t>
            </a:fld>
            <a:endParaRPr lang="en-US"/>
          </a:p>
        </p:txBody>
      </p:sp>
    </p:spTree>
    <p:extLst>
      <p:ext uri="{BB962C8B-B14F-4D97-AF65-F5344CB8AC3E}">
        <p14:creationId xmlns:p14="http://schemas.microsoft.com/office/powerpoint/2010/main" val="4098813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F2A36F8B-5C3C-41DF-ADF9-5405374DF385}"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C5B401-BA26-4427-8848-3653C2536442}" type="slidenum">
              <a:rPr lang="en-US" smtClean="0"/>
              <a:t>‹#›</a:t>
            </a:fld>
            <a:endParaRPr lang="en-US"/>
          </a:p>
        </p:txBody>
      </p:sp>
    </p:spTree>
    <p:extLst>
      <p:ext uri="{BB962C8B-B14F-4D97-AF65-F5344CB8AC3E}">
        <p14:creationId xmlns:p14="http://schemas.microsoft.com/office/powerpoint/2010/main" val="4069287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A36F8B-5C3C-41DF-ADF9-5405374DF385}"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5B401-BA26-4427-8848-3653C2536442}" type="slidenum">
              <a:rPr lang="en-US" smtClean="0"/>
              <a:t>‹#›</a:t>
            </a:fld>
            <a:endParaRPr lang="en-US"/>
          </a:p>
        </p:txBody>
      </p:sp>
    </p:spTree>
    <p:extLst>
      <p:ext uri="{BB962C8B-B14F-4D97-AF65-F5344CB8AC3E}">
        <p14:creationId xmlns:p14="http://schemas.microsoft.com/office/powerpoint/2010/main" val="3952310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A36F8B-5C3C-41DF-ADF9-5405374DF385}"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5B401-BA26-4427-8848-3653C2536442}" type="slidenum">
              <a:rPr lang="en-US" smtClean="0"/>
              <a:t>‹#›</a:t>
            </a:fld>
            <a:endParaRPr lang="en-US"/>
          </a:p>
        </p:txBody>
      </p:sp>
    </p:spTree>
    <p:extLst>
      <p:ext uri="{BB962C8B-B14F-4D97-AF65-F5344CB8AC3E}">
        <p14:creationId xmlns:p14="http://schemas.microsoft.com/office/powerpoint/2010/main" val="2080443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2A36F8B-5C3C-41DF-ADF9-5405374DF385}" type="datetimeFigureOut">
              <a:rPr lang="en-US" smtClean="0"/>
              <a:t>1/28/2019</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EAC5B401-BA26-4427-8848-3653C2536442}" type="slidenum">
              <a:rPr lang="en-US" smtClean="0"/>
              <a:t>‹#›</a:t>
            </a:fld>
            <a:endParaRPr lang="en-US"/>
          </a:p>
        </p:txBody>
      </p:sp>
    </p:spTree>
    <p:extLst>
      <p:ext uri="{BB962C8B-B14F-4D97-AF65-F5344CB8AC3E}">
        <p14:creationId xmlns:p14="http://schemas.microsoft.com/office/powerpoint/2010/main" val="172963053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Lst>
  <p:txStyles>
    <p:titleStyle>
      <a:lvl1pPr algn="ctr" defTabSz="914400" rtl="0" eaLnBrk="1" latinLnBrk="0" hangingPunct="1">
        <a:lnSpc>
          <a:spcPct val="90000"/>
        </a:lnSpc>
        <a:spcBef>
          <a:spcPct val="0"/>
        </a:spcBef>
        <a:buNone/>
        <a:defRPr sz="3600" b="0" i="0" u="none"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content.learntoday.info/MAN4055c_Winter_17/HTMLFiles/Media/NTCo_Case_Study.doc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cflearnfree.org/powerpoint2013" TargetMode="External"/><Relationship Id="rId2" Type="http://schemas.openxmlformats.org/officeDocument/2006/relationships/hyperlink" Target="https://support.office.com/en-ca/article/Create-your-first-PowerPoint-2013-presentation-42229250-6c66-44cd-adf8-2f5802c63f74?ui=en-US&amp;rs=en-CA&amp;ad=CA" TargetMode="External"/><Relationship Id="rId1" Type="http://schemas.openxmlformats.org/officeDocument/2006/relationships/slideLayout" Target="../slideLayouts/slideLayout2.xml"/><Relationship Id="rId5" Type="http://schemas.openxmlformats.org/officeDocument/2006/relationships/hyperlink" Target="https://content.learntoday.info/course_files/help/dropbox.html" TargetMode="External"/><Relationship Id="rId4" Type="http://schemas.openxmlformats.org/officeDocument/2006/relationships/hyperlink" Target="http://guides.rasmussen.edu/go.php?c=18095208"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fortune.com/2014/09/04/how-google-attracts-the-worlds-best-talent/" TargetMode="External"/><Relationship Id="rId3" Type="http://schemas.openxmlformats.org/officeDocument/2006/relationships/hyperlink" Target="https://www.mindtools.com/pages/article/kirkpatrick.htm" TargetMode="External"/><Relationship Id="rId7" Type="http://schemas.openxmlformats.org/officeDocument/2006/relationships/hyperlink" Target="https://www.shrm.org/resourcesandtools/hr-topics/talent-acquisition/pages/candidate-feedback-american-express-talent-brand-refresh.aspx" TargetMode="External"/><Relationship Id="rId2" Type="http://schemas.openxmlformats.org/officeDocument/2006/relationships/hyperlink" Target="https://hrsoft.com/blog/what-is-a-talent-management-system/" TargetMode="External"/><Relationship Id="rId1" Type="http://schemas.openxmlformats.org/officeDocument/2006/relationships/slideLayout" Target="../slideLayouts/slideLayout2.xml"/><Relationship Id="rId6" Type="http://schemas.openxmlformats.org/officeDocument/2006/relationships/hyperlink" Target="http://www.workforce.com/2016/05/22/2016-workforce-100-ranking-the-worlds-top-companies-for-hr/#1481044713492-9bfc4b03-cbc4" TargetMode="External"/><Relationship Id="rId5" Type="http://schemas.openxmlformats.org/officeDocument/2006/relationships/hyperlink" Target="https://www.shrm.org/resourcesandtools/tools-and-samples/toolkits/pages/developingemployees.aspx" TargetMode="External"/><Relationship Id="rId4" Type="http://schemas.openxmlformats.org/officeDocument/2006/relationships/hyperlink" Target="http://www.managersresourcehandbook.com/the-smart-goal-concept-effectively-managing-performance/" TargetMode="External"/><Relationship Id="rId9" Type="http://schemas.openxmlformats.org/officeDocument/2006/relationships/hyperlink" Target="http://www.managementstudyguide.com/employee-development-methods.htm"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mindtools.com/mnemlsty.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thebalance.com/what-hr-jargon-do-you-need-to-know-191760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hebalance.com/what-is-background-checking-1918065" TargetMode="External"/><Relationship Id="rId7" Type="http://schemas.openxmlformats.org/officeDocument/2006/relationships/hyperlink" Target="https://www.thebalance.com/lateral-move-provides-a-career-path-for-an-employee-1918175" TargetMode="External"/><Relationship Id="rId2" Type="http://schemas.openxmlformats.org/officeDocument/2006/relationships/hyperlink" Target="https://www.thebalance.com/use-a-phone-interview-as-a-job-applicant-screening-tool-1918228" TargetMode="External"/><Relationship Id="rId1" Type="http://schemas.openxmlformats.org/officeDocument/2006/relationships/slideLayout" Target="../slideLayouts/slideLayout2.xml"/><Relationship Id="rId6" Type="http://schemas.openxmlformats.org/officeDocument/2006/relationships/hyperlink" Target="https://www.thebalance.com/career-pathing-1918080" TargetMode="External"/><Relationship Id="rId5" Type="http://schemas.openxmlformats.org/officeDocument/2006/relationships/hyperlink" Target="https://www.thebalance.com/employee-onboarding-positive-new-employee-experience-1918830" TargetMode="External"/><Relationship Id="rId4" Type="http://schemas.openxmlformats.org/officeDocument/2006/relationships/hyperlink" Target="https://www.thebalance.com/job-offer-samples-1919155"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314036"/>
            <a:ext cx="9674370" cy="5606473"/>
          </a:xfrm>
        </p:spPr>
        <p:style>
          <a:lnRef idx="2">
            <a:schemeClr val="accent1"/>
          </a:lnRef>
          <a:fillRef idx="1">
            <a:schemeClr val="lt1"/>
          </a:fillRef>
          <a:effectRef idx="0">
            <a:schemeClr val="accent1"/>
          </a:effectRef>
          <a:fontRef idx="minor">
            <a:schemeClr val="dk1"/>
          </a:fontRef>
        </p:style>
        <p:txBody>
          <a:bodyPr/>
          <a:lstStyle/>
          <a:p>
            <a:r>
              <a:rPr lang="en-US" sz="3200" b="1" dirty="0">
                <a:solidFill>
                  <a:srgbClr val="0070C0"/>
                </a:solidFill>
                <a:effectLst>
                  <a:outerShdw blurRad="38100" dist="38100" dir="2700000" algn="tl">
                    <a:srgbClr val="000000">
                      <a:alpha val="43137"/>
                    </a:srgbClr>
                  </a:outerShdw>
                </a:effectLst>
              </a:rPr>
              <a:t>EMPLOYEE DEVELOPMENT PROGRAMS EVALUATION</a:t>
            </a:r>
            <a:br>
              <a:rPr lang="en-US" sz="3200" dirty="0">
                <a:solidFill>
                  <a:schemeClr val="accent2"/>
                </a:solidFill>
                <a:effectLst>
                  <a:outerShdw blurRad="38100" dist="38100" dir="2700000" algn="tl">
                    <a:srgbClr val="000000">
                      <a:alpha val="43137"/>
                    </a:srgbClr>
                  </a:outerShdw>
                </a:effectLst>
              </a:rPr>
            </a:br>
            <a:br>
              <a:rPr lang="en-US" sz="3200" dirty="0">
                <a:solidFill>
                  <a:schemeClr val="accent2"/>
                </a:solidFill>
                <a:effectLst>
                  <a:outerShdw blurRad="38100" dist="38100" dir="2700000" algn="tl">
                    <a:srgbClr val="000000">
                      <a:alpha val="43137"/>
                    </a:srgbClr>
                  </a:outerShdw>
                </a:effectLst>
              </a:rPr>
            </a:br>
            <a:br>
              <a:rPr lang="en-US" sz="3200" dirty="0">
                <a:solidFill>
                  <a:schemeClr val="accent2"/>
                </a:solidFill>
                <a:effectLst>
                  <a:outerShdw blurRad="38100" dist="38100" dir="2700000" algn="tl">
                    <a:srgbClr val="000000">
                      <a:alpha val="43137"/>
                    </a:srgbClr>
                  </a:outerShdw>
                </a:effectLst>
              </a:rPr>
            </a:br>
            <a:br>
              <a:rPr lang="en-US" dirty="0">
                <a:solidFill>
                  <a:schemeClr val="accent2"/>
                </a:solidFill>
                <a:effectLst>
                  <a:outerShdw blurRad="38100" dist="38100" dir="2700000" algn="tl">
                    <a:srgbClr val="000000">
                      <a:alpha val="43137"/>
                    </a:srgbClr>
                  </a:outerShdw>
                </a:effectLst>
              </a:rPr>
            </a:br>
            <a:br>
              <a:rPr lang="en-US" dirty="0">
                <a:solidFill>
                  <a:schemeClr val="accent2"/>
                </a:solidFill>
                <a:effectLst>
                  <a:outerShdw blurRad="38100" dist="38100" dir="2700000" algn="tl">
                    <a:srgbClr val="000000">
                      <a:alpha val="43137"/>
                    </a:srgbClr>
                  </a:outerShdw>
                </a:effectLst>
              </a:rPr>
            </a:br>
            <a:br>
              <a:rPr lang="en-US" dirty="0">
                <a:solidFill>
                  <a:schemeClr val="accent2"/>
                </a:solidFill>
                <a:effectLst>
                  <a:outerShdw blurRad="38100" dist="38100" dir="2700000" algn="tl">
                    <a:srgbClr val="000000">
                      <a:alpha val="43137"/>
                    </a:srgbClr>
                  </a:outerShdw>
                </a:effectLst>
              </a:rPr>
            </a:br>
            <a:br>
              <a:rPr lang="en-US" dirty="0">
                <a:solidFill>
                  <a:schemeClr val="accent2"/>
                </a:solidFill>
                <a:effectLst>
                  <a:outerShdw blurRad="38100" dist="38100" dir="2700000" algn="tl">
                    <a:srgbClr val="000000">
                      <a:alpha val="43137"/>
                    </a:srgbClr>
                  </a:outerShdw>
                </a:effectLst>
              </a:rPr>
            </a:br>
            <a:br>
              <a:rPr lang="en-US" dirty="0">
                <a:solidFill>
                  <a:schemeClr val="accent2"/>
                </a:solidFill>
                <a:effectLst>
                  <a:outerShdw blurRad="38100" dist="38100" dir="2700000" algn="tl">
                    <a:srgbClr val="000000">
                      <a:alpha val="43137"/>
                    </a:srgbClr>
                  </a:outerShdw>
                </a:effectLst>
              </a:rPr>
            </a:br>
            <a:endParaRPr lang="en-US" dirty="0">
              <a:solidFill>
                <a:schemeClr val="accent2"/>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751012" y="6090407"/>
            <a:ext cx="9674370" cy="520118"/>
          </a:xfrm>
        </p:spPr>
        <p:style>
          <a:lnRef idx="2">
            <a:schemeClr val="accent3"/>
          </a:lnRef>
          <a:fillRef idx="1">
            <a:schemeClr val="lt1"/>
          </a:fillRef>
          <a:effectRef idx="0">
            <a:schemeClr val="accent3"/>
          </a:effectRef>
          <a:fontRef idx="minor">
            <a:schemeClr val="dk1"/>
          </a:fontRef>
        </p:style>
        <p:txBody>
          <a:bodyPr/>
          <a:lstStyle/>
          <a:p>
            <a:r>
              <a:rPr lang="en-US" b="1" dirty="0">
                <a:solidFill>
                  <a:srgbClr val="0070C0"/>
                </a:solidFill>
                <a:latin typeface="Arial Black" panose="020B0A04020102020204" pitchFamily="34" charset="0"/>
              </a:rPr>
              <a:t>Module 05 – Live Chat</a:t>
            </a:r>
          </a:p>
        </p:txBody>
      </p:sp>
      <p:pic>
        <p:nvPicPr>
          <p:cNvPr id="11" name="Picture 10">
            <a:extLst>
              <a:ext uri="{FF2B5EF4-FFF2-40B4-BE49-F238E27FC236}">
                <a16:creationId xmlns:a16="http://schemas.microsoft.com/office/drawing/2014/main" id="{DD0608D0-84C8-4ADD-9EFE-DC4BBC4BB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0559" y="1533640"/>
            <a:ext cx="5474278" cy="4196946"/>
          </a:xfrm>
          <a:prstGeom prst="rect">
            <a:avLst/>
          </a:prstGeom>
        </p:spPr>
      </p:pic>
    </p:spTree>
    <p:extLst>
      <p:ext uri="{BB962C8B-B14F-4D97-AF65-F5344CB8AC3E}">
        <p14:creationId xmlns:p14="http://schemas.microsoft.com/office/powerpoint/2010/main" val="2316085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79B667-5F1A-46C7-A384-42CD76A0DE5C}"/>
              </a:ext>
            </a:extLst>
          </p:cNvPr>
          <p:cNvSpPr>
            <a:spLocks noGrp="1"/>
          </p:cNvSpPr>
          <p:nvPr>
            <p:ph sz="quarter" idx="13"/>
          </p:nvPr>
        </p:nvSpPr>
        <p:spPr>
          <a:xfrm>
            <a:off x="913774" y="1359017"/>
            <a:ext cx="10363826" cy="5276675"/>
          </a:xfrm>
        </p:spPr>
        <p:txBody>
          <a:bodyPr>
            <a:normAutofit fontScale="92500" lnSpcReduction="10000"/>
          </a:bodyPr>
          <a:lstStyle/>
          <a:p>
            <a:pPr marL="0" indent="0">
              <a:buNone/>
            </a:pPr>
            <a:r>
              <a:rPr lang="en-US" b="1" dirty="0">
                <a:solidFill>
                  <a:srgbClr val="C00000"/>
                </a:solidFill>
              </a:rPr>
              <a:t>Step 1 - Identify the problem</a:t>
            </a:r>
          </a:p>
          <a:p>
            <a:r>
              <a:rPr lang="en-US" dirty="0"/>
              <a:t>It is important to understand the key drivers of performance or underperformance within the workforce.</a:t>
            </a:r>
          </a:p>
          <a:p>
            <a:r>
              <a:rPr lang="en-US" dirty="0"/>
              <a:t>It is also important to correctly and specifically identify the problem. Some common reasons for underperformance are identified later in this guide.</a:t>
            </a:r>
          </a:p>
          <a:p>
            <a:pPr marL="0" indent="0">
              <a:buNone/>
            </a:pPr>
            <a:r>
              <a:rPr lang="en-US" b="1" dirty="0">
                <a:solidFill>
                  <a:srgbClr val="C00000"/>
                </a:solidFill>
              </a:rPr>
              <a:t>Step 2 - Assess and </a:t>
            </a:r>
            <a:r>
              <a:rPr lang="en-US" b="1" dirty="0" err="1">
                <a:solidFill>
                  <a:srgbClr val="C00000"/>
                </a:solidFill>
              </a:rPr>
              <a:t>analyZe</a:t>
            </a:r>
            <a:r>
              <a:rPr lang="en-US" b="1" dirty="0">
                <a:solidFill>
                  <a:srgbClr val="C00000"/>
                </a:solidFill>
              </a:rPr>
              <a:t> the problem</a:t>
            </a:r>
          </a:p>
          <a:p>
            <a:r>
              <a:rPr lang="en-US" dirty="0"/>
              <a:t>The employer should determine:</a:t>
            </a:r>
          </a:p>
          <a:p>
            <a:r>
              <a:rPr lang="en-US" dirty="0"/>
              <a:t>how serious the problem is</a:t>
            </a:r>
          </a:p>
          <a:p>
            <a:r>
              <a:rPr lang="en-US" dirty="0"/>
              <a:t>how long the problem has existed, and</a:t>
            </a:r>
          </a:p>
          <a:p>
            <a:r>
              <a:rPr lang="en-US" dirty="0"/>
              <a:t>how wide the gap is between what is expected and what is being delivered.</a:t>
            </a:r>
          </a:p>
          <a:p>
            <a:r>
              <a:rPr lang="en-US" dirty="0"/>
              <a:t>Once the problem has been identified and assessed, the employer should </a:t>
            </a:r>
            <a:r>
              <a:rPr lang="en-US" dirty="0" err="1"/>
              <a:t>organise</a:t>
            </a:r>
            <a:r>
              <a:rPr lang="en-US" dirty="0"/>
              <a:t> a meeting with the employee to discuss the problem.</a:t>
            </a:r>
          </a:p>
          <a:p>
            <a:pPr marL="0" indent="0">
              <a:buNone/>
            </a:pPr>
            <a:endParaRPr lang="en-US" dirty="0"/>
          </a:p>
        </p:txBody>
      </p:sp>
      <p:sp>
        <p:nvSpPr>
          <p:cNvPr id="4" name="Title 1">
            <a:extLst>
              <a:ext uri="{FF2B5EF4-FFF2-40B4-BE49-F238E27FC236}">
                <a16:creationId xmlns:a16="http://schemas.microsoft.com/office/drawing/2014/main" id="{38555960-D3F7-428F-A59B-231E6DBC4387}"/>
              </a:ext>
            </a:extLst>
          </p:cNvPr>
          <p:cNvSpPr>
            <a:spLocks noGrp="1"/>
          </p:cNvSpPr>
          <p:nvPr>
            <p:ph type="title"/>
          </p:nvPr>
        </p:nvSpPr>
        <p:spPr>
          <a:xfrm>
            <a:off x="913149" y="243283"/>
            <a:ext cx="10364451" cy="704674"/>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fontAlgn="base"/>
            <a:r>
              <a:rPr lang="en-US" sz="2800" b="1" dirty="0"/>
              <a:t>How to manage underperformance</a:t>
            </a:r>
          </a:p>
        </p:txBody>
      </p:sp>
    </p:spTree>
    <p:extLst>
      <p:ext uri="{BB962C8B-B14F-4D97-AF65-F5344CB8AC3E}">
        <p14:creationId xmlns:p14="http://schemas.microsoft.com/office/powerpoint/2010/main" val="279612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96E0AC-DFBB-4C9D-BBD0-356641DB261A}"/>
              </a:ext>
            </a:extLst>
          </p:cNvPr>
          <p:cNvSpPr>
            <a:spLocks noGrp="1"/>
          </p:cNvSpPr>
          <p:nvPr>
            <p:ph sz="quarter" idx="13"/>
          </p:nvPr>
        </p:nvSpPr>
        <p:spPr>
          <a:xfrm>
            <a:off x="913774" y="341746"/>
            <a:ext cx="10363826" cy="6308436"/>
          </a:xfrm>
        </p:spPr>
        <p:txBody>
          <a:bodyPr>
            <a:normAutofit/>
          </a:bodyPr>
          <a:lstStyle/>
          <a:p>
            <a:pPr marL="0" indent="0">
              <a:buNone/>
            </a:pPr>
            <a:r>
              <a:rPr lang="en-US" b="1" dirty="0">
                <a:solidFill>
                  <a:srgbClr val="C00000"/>
                </a:solidFill>
              </a:rPr>
              <a:t>Step 3 - Meet with the employee to discuss the problem</a:t>
            </a:r>
          </a:p>
          <a:p>
            <a:r>
              <a:rPr lang="en-US" dirty="0"/>
              <a:t>It is important that the meeting takes place in private and in an environment that is comfortable and non-threatening, away from distractions and interruptions.</a:t>
            </a:r>
          </a:p>
          <a:p>
            <a:pPr marL="0" indent="0">
              <a:buNone/>
            </a:pPr>
            <a:r>
              <a:rPr lang="en-US" dirty="0"/>
              <a:t>The employer should begin by holding a discussion with the employee to explain the problem in specific terms. From this conversation, the employee should be able to clearly understand:</a:t>
            </a:r>
          </a:p>
          <a:p>
            <a:r>
              <a:rPr lang="en-US" dirty="0"/>
              <a:t>what the problem is</a:t>
            </a:r>
          </a:p>
          <a:p>
            <a:r>
              <a:rPr lang="en-US" dirty="0"/>
              <a:t>why it is a problem</a:t>
            </a:r>
          </a:p>
          <a:p>
            <a:r>
              <a:rPr lang="en-US" dirty="0"/>
              <a:t>how it impacts on the workplace, and</a:t>
            </a:r>
          </a:p>
          <a:p>
            <a:r>
              <a:rPr lang="en-US" dirty="0"/>
              <a:t>why there is a concern.</a:t>
            </a:r>
          </a:p>
          <a:p>
            <a:r>
              <a:rPr lang="en-US" dirty="0"/>
              <a:t>The employer should discuss the outcomes they wish to achieve from the meeting.</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23598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D1BEE9-A1D4-4155-ACDD-404C981FFFEF}"/>
              </a:ext>
            </a:extLst>
          </p:cNvPr>
          <p:cNvSpPr>
            <a:spLocks noGrp="1"/>
          </p:cNvSpPr>
          <p:nvPr>
            <p:ph sz="quarter" idx="13"/>
          </p:nvPr>
        </p:nvSpPr>
        <p:spPr>
          <a:xfrm>
            <a:off x="913774" y="427840"/>
            <a:ext cx="10363826" cy="5363360"/>
          </a:xfrm>
        </p:spPr>
        <p:txBody>
          <a:bodyPr>
            <a:normAutofit fontScale="92500" lnSpcReduction="20000"/>
          </a:bodyPr>
          <a:lstStyle/>
          <a:p>
            <a:pPr marL="0" indent="0">
              <a:buNone/>
            </a:pPr>
            <a:r>
              <a:rPr lang="en-US" b="1" dirty="0">
                <a:solidFill>
                  <a:srgbClr val="C00000"/>
                </a:solidFill>
              </a:rPr>
              <a:t>Step 4 - Jointly devise a solution</a:t>
            </a:r>
          </a:p>
          <a:p>
            <a:pPr marL="0" indent="0">
              <a:buNone/>
            </a:pPr>
            <a:r>
              <a:rPr lang="en-US" dirty="0"/>
              <a:t>Where possible, it is important that a solution is jointly devised with the employee. An employee who has contributed to the solution will be more likely to accept and act on it.</a:t>
            </a:r>
          </a:p>
          <a:p>
            <a:pPr marL="0" indent="0">
              <a:buNone/>
            </a:pPr>
            <a:r>
              <a:rPr lang="en-US" dirty="0"/>
              <a:t>When working out a solution, the employer should:</a:t>
            </a:r>
          </a:p>
          <a:p>
            <a:r>
              <a:rPr lang="en-US" dirty="0"/>
              <a:t>explore ideas by asking open questions</a:t>
            </a:r>
          </a:p>
          <a:p>
            <a:r>
              <a:rPr lang="en-US" dirty="0"/>
              <a:t>emphasis common ground</a:t>
            </a:r>
          </a:p>
          <a:p>
            <a:r>
              <a:rPr lang="en-US" dirty="0"/>
              <a:t>keep the discussion on track</a:t>
            </a:r>
          </a:p>
          <a:p>
            <a:r>
              <a:rPr lang="en-US" dirty="0"/>
              <a:t>focus on positive possibilities, and</a:t>
            </a:r>
          </a:p>
          <a:p>
            <a:r>
              <a:rPr lang="en-US" dirty="0"/>
              <a:t>offer assistance, such as further training, mentoring, flexible work practices or redefining roles and expectations.</a:t>
            </a:r>
          </a:p>
          <a:p>
            <a:pPr marL="0" indent="0">
              <a:buNone/>
            </a:pPr>
            <a:r>
              <a:rPr lang="en-US" b="1" dirty="0">
                <a:solidFill>
                  <a:srgbClr val="C00000"/>
                </a:solidFill>
              </a:rPr>
              <a:t>Step 5 - Monitor performance</a:t>
            </a:r>
          </a:p>
          <a:p>
            <a:r>
              <a:rPr lang="en-US" dirty="0"/>
              <a:t>The employer should monitor the employee's performance and continue to provide feedback and encouragement.</a:t>
            </a:r>
          </a:p>
          <a:p>
            <a:endParaRPr lang="en-US" dirty="0"/>
          </a:p>
          <a:p>
            <a:pPr marL="0" indent="0">
              <a:buNone/>
            </a:pPr>
            <a:endParaRPr lang="en-US" dirty="0"/>
          </a:p>
        </p:txBody>
      </p:sp>
    </p:spTree>
    <p:extLst>
      <p:ext uri="{BB962C8B-B14F-4D97-AF65-F5344CB8AC3E}">
        <p14:creationId xmlns:p14="http://schemas.microsoft.com/office/powerpoint/2010/main" val="4201341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creenshot of a cell phone&#10;&#10;Description generated with high confidence">
            <a:extLst>
              <a:ext uri="{FF2B5EF4-FFF2-40B4-BE49-F238E27FC236}">
                <a16:creationId xmlns:a16="http://schemas.microsoft.com/office/drawing/2014/main" id="{0FCE49EA-2FEC-4EFD-BE1E-57B569493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0790" y="2367091"/>
            <a:ext cx="3424107" cy="3424107"/>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26" name="Picture 15"/>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38555960-D3F7-428F-A59B-231E6DBC4387}"/>
              </a:ext>
            </a:extLst>
          </p:cNvPr>
          <p:cNvSpPr>
            <a:spLocks noGrp="1"/>
          </p:cNvSpPr>
          <p:nvPr>
            <p:ph type="title"/>
          </p:nvPr>
        </p:nvSpPr>
        <p:spPr>
          <a:xfrm>
            <a:off x="913775" y="618517"/>
            <a:ext cx="10364451" cy="748465"/>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fontAlgn="base"/>
            <a:r>
              <a:rPr lang="en-US" b="1" dirty="0"/>
              <a:t>On-going and future talent management</a:t>
            </a:r>
          </a:p>
        </p:txBody>
      </p:sp>
      <p:sp>
        <p:nvSpPr>
          <p:cNvPr id="7" name="Content Placeholder 6">
            <a:extLst>
              <a:ext uri="{FF2B5EF4-FFF2-40B4-BE49-F238E27FC236}">
                <a16:creationId xmlns:a16="http://schemas.microsoft.com/office/drawing/2014/main" id="{210F5DB0-8CC7-4A84-B5ED-1395954444EE}"/>
              </a:ext>
            </a:extLst>
          </p:cNvPr>
          <p:cNvSpPr>
            <a:spLocks noGrp="1"/>
          </p:cNvSpPr>
          <p:nvPr>
            <p:ph sz="quarter" idx="13"/>
          </p:nvPr>
        </p:nvSpPr>
        <p:spPr>
          <a:xfrm>
            <a:off x="913774" y="2244436"/>
            <a:ext cx="5330008" cy="3546763"/>
          </a:xfrm>
        </p:spPr>
        <p:txBody>
          <a:bodyPr>
            <a:normAutofit/>
          </a:bodyPr>
          <a:lstStyle/>
          <a:p>
            <a:pPr marL="0" indent="0">
              <a:lnSpc>
                <a:spcPct val="100000"/>
              </a:lnSpc>
              <a:buNone/>
            </a:pPr>
            <a:r>
              <a:rPr lang="en-US" sz="1900" dirty="0"/>
              <a:t>Employee development is almost universally recognized as a strategic tool for an organization's continuing growth, productivity and ability to retain valuable employees. </a:t>
            </a:r>
          </a:p>
          <a:p>
            <a:pPr marL="0" indent="0">
              <a:lnSpc>
                <a:spcPct val="100000"/>
              </a:lnSpc>
              <a:buNone/>
            </a:pPr>
            <a:r>
              <a:rPr lang="en-US" sz="1900" dirty="0"/>
              <a:t>If organizations neglect certain challenges, then the employee development process will be cumbersome for the organization, frustrating for employees and of uncertain value for both.</a:t>
            </a:r>
          </a:p>
          <a:p>
            <a:pPr marL="0" indent="0">
              <a:lnSpc>
                <a:spcPct val="100000"/>
              </a:lnSpc>
              <a:buNone/>
            </a:pPr>
            <a:endParaRPr lang="en-US" sz="1900" dirty="0"/>
          </a:p>
        </p:txBody>
      </p:sp>
    </p:spTree>
    <p:extLst>
      <p:ext uri="{BB962C8B-B14F-4D97-AF65-F5344CB8AC3E}">
        <p14:creationId xmlns:p14="http://schemas.microsoft.com/office/powerpoint/2010/main" val="1387990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F247A6-04BE-485B-9336-C505DEC10812}"/>
              </a:ext>
            </a:extLst>
          </p:cNvPr>
          <p:cNvSpPr>
            <a:spLocks noGrp="1"/>
          </p:cNvSpPr>
          <p:nvPr>
            <p:ph sz="quarter" idx="13"/>
          </p:nvPr>
        </p:nvSpPr>
        <p:spPr>
          <a:xfrm>
            <a:off x="913774" y="1291906"/>
            <a:ext cx="10363826" cy="4499294"/>
          </a:xfrm>
        </p:spPr>
        <p:txBody>
          <a:bodyPr>
            <a:normAutofit lnSpcReduction="10000"/>
          </a:bodyPr>
          <a:lstStyle/>
          <a:p>
            <a:pPr marL="0" indent="0">
              <a:buNone/>
            </a:pPr>
            <a:r>
              <a:rPr lang="en-US" dirty="0"/>
              <a:t>Successful employers integrate development and succession planning programs into the organization's overall strategy, ensuring all programs drive toward the same set of objectives. These guidelines can help HR plan employee development programs:</a:t>
            </a:r>
          </a:p>
          <a:p>
            <a:r>
              <a:rPr lang="en-US" b="1" dirty="0">
                <a:solidFill>
                  <a:srgbClr val="C00000"/>
                </a:solidFill>
              </a:rPr>
              <a:t>Gain executive support.</a:t>
            </a:r>
            <a:r>
              <a:rPr lang="en-US" dirty="0"/>
              <a:t> If executives do not understand or agree with how development fits into workforce planning, a succession process or retention program, HR will have real problems obtaining funding and support from the top.</a:t>
            </a:r>
          </a:p>
          <a:p>
            <a:r>
              <a:rPr lang="en-US" b="1" dirty="0">
                <a:solidFill>
                  <a:srgbClr val="C00000"/>
                </a:solidFill>
              </a:rPr>
              <a:t>Involve management.</a:t>
            </a:r>
            <a:r>
              <a:rPr lang="en-US" b="1" dirty="0"/>
              <a:t> </a:t>
            </a:r>
            <a:r>
              <a:rPr lang="en-US" dirty="0"/>
              <a:t>If executives show support, there is a good chance that management will pay attention to employee development. Managers play a vital role, ensuring a connection between development strategy and real-world implementation.</a:t>
            </a:r>
          </a:p>
          <a:p>
            <a:pPr marL="0" indent="0">
              <a:buNone/>
            </a:pPr>
            <a:endParaRPr lang="en-US" dirty="0"/>
          </a:p>
        </p:txBody>
      </p:sp>
      <p:sp>
        <p:nvSpPr>
          <p:cNvPr id="4" name="Title 1">
            <a:extLst>
              <a:ext uri="{FF2B5EF4-FFF2-40B4-BE49-F238E27FC236}">
                <a16:creationId xmlns:a16="http://schemas.microsoft.com/office/drawing/2014/main" id="{C7B0DE30-3FD3-4847-BA25-1DD95A725AF2}"/>
              </a:ext>
            </a:extLst>
          </p:cNvPr>
          <p:cNvSpPr>
            <a:spLocks noGrp="1"/>
          </p:cNvSpPr>
          <p:nvPr>
            <p:ph type="title"/>
          </p:nvPr>
        </p:nvSpPr>
        <p:spPr>
          <a:xfrm>
            <a:off x="913149" y="266180"/>
            <a:ext cx="10364451" cy="748465"/>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fontAlgn="base"/>
            <a:r>
              <a:rPr lang="en-US" b="1" dirty="0"/>
              <a:t>Guidelines for effective employee development</a:t>
            </a:r>
          </a:p>
        </p:txBody>
      </p:sp>
    </p:spTree>
    <p:extLst>
      <p:ext uri="{BB962C8B-B14F-4D97-AF65-F5344CB8AC3E}">
        <p14:creationId xmlns:p14="http://schemas.microsoft.com/office/powerpoint/2010/main" val="3240562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0DC3F94-59BA-4C13-90D2-5EFEA1981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74" y="2839558"/>
            <a:ext cx="3494466" cy="2267019"/>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 name="Picture 13" descr="A picture containing thing&#10;&#10;Description generated with high confidence"/>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2592665-58E8-4E06-ADD5-51EC1903202D}"/>
              </a:ext>
            </a:extLst>
          </p:cNvPr>
          <p:cNvSpPr>
            <a:spLocks noGrp="1"/>
          </p:cNvSpPr>
          <p:nvPr>
            <p:ph sz="quarter" idx="13"/>
          </p:nvPr>
        </p:nvSpPr>
        <p:spPr>
          <a:xfrm>
            <a:off x="4837814" y="2374084"/>
            <a:ext cx="6439786" cy="3417115"/>
          </a:xfrm>
        </p:spPr>
        <p:txBody>
          <a:bodyPr>
            <a:normAutofit/>
          </a:bodyPr>
          <a:lstStyle/>
          <a:p>
            <a:pPr>
              <a:lnSpc>
                <a:spcPct val="100000"/>
              </a:lnSpc>
            </a:pPr>
            <a:r>
              <a:rPr lang="en-US" sz="1900" b="1" dirty="0">
                <a:solidFill>
                  <a:srgbClr val="C00000"/>
                </a:solidFill>
              </a:rPr>
              <a:t>Relate to performance management.</a:t>
            </a:r>
            <a:r>
              <a:rPr lang="en-US" sz="1900" dirty="0">
                <a:solidFill>
                  <a:srgbClr val="C00000"/>
                </a:solidFill>
              </a:rPr>
              <a:t> </a:t>
            </a:r>
            <a:r>
              <a:rPr lang="en-US" sz="1900" dirty="0"/>
              <a:t>HR must be clear about development's place in the performance management process.</a:t>
            </a:r>
          </a:p>
          <a:p>
            <a:pPr>
              <a:lnSpc>
                <a:spcPct val="100000"/>
              </a:lnSpc>
            </a:pPr>
            <a:r>
              <a:rPr lang="en-US" sz="1900" b="1" dirty="0">
                <a:solidFill>
                  <a:srgbClr val="C00000"/>
                </a:solidFill>
              </a:rPr>
              <a:t>Understand what the employee values.</a:t>
            </a:r>
            <a:r>
              <a:rPr lang="en-US" sz="1900" dirty="0"/>
              <a:t> Employees often have an intense interest in their own development.</a:t>
            </a:r>
          </a:p>
          <a:p>
            <a:pPr>
              <a:lnSpc>
                <a:spcPct val="100000"/>
              </a:lnSpc>
            </a:pPr>
            <a:r>
              <a:rPr lang="en-US" sz="1900" b="1" dirty="0">
                <a:solidFill>
                  <a:srgbClr val="C00000"/>
                </a:solidFill>
              </a:rPr>
              <a:t>Know the desired outcome.</a:t>
            </a:r>
            <a:r>
              <a:rPr lang="en-US" sz="1900" b="1" dirty="0"/>
              <a:t> </a:t>
            </a:r>
            <a:r>
              <a:rPr lang="en-US" sz="1900" dirty="0"/>
              <a:t>Have a clear understanding of exactly which skills will be enhanced by particular employee development initiatives.</a:t>
            </a:r>
          </a:p>
          <a:p>
            <a:pPr marL="0" indent="0">
              <a:lnSpc>
                <a:spcPct val="100000"/>
              </a:lnSpc>
              <a:buNone/>
            </a:pPr>
            <a:endParaRPr lang="en-US" sz="1900" dirty="0"/>
          </a:p>
        </p:txBody>
      </p:sp>
    </p:spTree>
    <p:extLst>
      <p:ext uri="{BB962C8B-B14F-4D97-AF65-F5344CB8AC3E}">
        <p14:creationId xmlns:p14="http://schemas.microsoft.com/office/powerpoint/2010/main" val="2808936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p:cNvGraphicFramePr>
            <a:graphicFrameLocks noGrp="1"/>
          </p:cNvGraphicFramePr>
          <p:nvPr>
            <p:ph sz="quarter" idx="13"/>
            <p:extLst>
              <p:ext uri="{D42A27DB-BD31-4B8C-83A1-F6EECF244321}">
                <p14:modId xmlns:p14="http://schemas.microsoft.com/office/powerpoint/2010/main" val="858772412"/>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38F301BE-5ADF-4BF4-BF57-82325432EF19}"/>
              </a:ext>
            </a:extLst>
          </p:cNvPr>
          <p:cNvSpPr>
            <a:spLocks noGrp="1"/>
          </p:cNvSpPr>
          <p:nvPr>
            <p:ph type="title"/>
          </p:nvPr>
        </p:nvSpPr>
        <p:spPr>
          <a:xfrm>
            <a:off x="913775" y="618517"/>
            <a:ext cx="10364451" cy="702283"/>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fontAlgn="base"/>
            <a:r>
              <a:rPr lang="en-US" b="1" dirty="0"/>
              <a:t>Employee development methods</a:t>
            </a:r>
          </a:p>
        </p:txBody>
      </p:sp>
    </p:spTree>
    <p:extLst>
      <p:ext uri="{BB962C8B-B14F-4D97-AF65-F5344CB8AC3E}">
        <p14:creationId xmlns:p14="http://schemas.microsoft.com/office/powerpoint/2010/main" val="1110599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F42C13-1BB0-466A-9072-012294210D58}"/>
              </a:ext>
            </a:extLst>
          </p:cNvPr>
          <p:cNvSpPr>
            <a:spLocks noGrp="1"/>
          </p:cNvSpPr>
          <p:nvPr>
            <p:ph sz="quarter" idx="13"/>
          </p:nvPr>
        </p:nvSpPr>
        <p:spPr>
          <a:xfrm>
            <a:off x="913774" y="1073791"/>
            <a:ext cx="10363826" cy="5570289"/>
          </a:xfrm>
        </p:spPr>
        <p:txBody>
          <a:bodyPr>
            <a:normAutofit/>
          </a:bodyPr>
          <a:lstStyle/>
          <a:p>
            <a:pPr marL="0" indent="0">
              <a:buNone/>
            </a:pPr>
            <a:r>
              <a:rPr lang="en-US" dirty="0"/>
              <a:t>To excel at everything from talent management to recruiting to benefits to diversity is not an easy task. To shine in those areas year after year is exemplary.</a:t>
            </a:r>
          </a:p>
          <a:p>
            <a:r>
              <a:rPr lang="en-US" sz="1700" dirty="0"/>
              <a:t>Encourage employees to participate in conferences and seminars in line with their position and skill sets.</a:t>
            </a:r>
          </a:p>
          <a:p>
            <a:r>
              <a:rPr lang="en-US" sz="1700" dirty="0"/>
              <a:t>Employees learn a lot of new things while on job itself. Write critical incident notes and share with all other related employees.</a:t>
            </a:r>
          </a:p>
          <a:p>
            <a:r>
              <a:rPr lang="en-US" sz="1700" dirty="0"/>
              <a:t>Human resource professionals must provide manuals, guidelines, checklists, organization policies for the employee to know what he is supposed to do in the organization. </a:t>
            </a:r>
          </a:p>
          <a:p>
            <a:r>
              <a:rPr lang="en-US" sz="1700" dirty="0"/>
              <a:t>Employees can also be provided additional responsibilities by their team managers. </a:t>
            </a:r>
          </a:p>
          <a:p>
            <a:r>
              <a:rPr lang="en-US" sz="1700" dirty="0"/>
              <a:t>Job rotation also helps an employee to develop and enhance his skills. </a:t>
            </a:r>
          </a:p>
          <a:p>
            <a:r>
              <a:rPr lang="en-US" sz="1700" dirty="0"/>
              <a:t>Ask employees to work in teams.</a:t>
            </a:r>
          </a:p>
          <a:p>
            <a:r>
              <a:rPr lang="en-US" sz="1700" dirty="0"/>
              <a:t>Give adequate learning opportunities to employees. </a:t>
            </a:r>
          </a:p>
          <a:p>
            <a:r>
              <a:rPr lang="en-US" sz="1700" dirty="0"/>
              <a:t>Performance appraisals also help in employee development.</a:t>
            </a:r>
          </a:p>
          <a:p>
            <a:pPr marL="0" indent="0">
              <a:buNone/>
            </a:pPr>
            <a:endParaRPr lang="en-US" dirty="0"/>
          </a:p>
        </p:txBody>
      </p:sp>
      <p:sp>
        <p:nvSpPr>
          <p:cNvPr id="4" name="Title 1">
            <a:extLst>
              <a:ext uri="{FF2B5EF4-FFF2-40B4-BE49-F238E27FC236}">
                <a16:creationId xmlns:a16="http://schemas.microsoft.com/office/drawing/2014/main" id="{1D69111C-09A2-4785-AC22-5285298154B4}"/>
              </a:ext>
            </a:extLst>
          </p:cNvPr>
          <p:cNvSpPr>
            <a:spLocks noGrp="1"/>
          </p:cNvSpPr>
          <p:nvPr>
            <p:ph type="title"/>
          </p:nvPr>
        </p:nvSpPr>
        <p:spPr>
          <a:xfrm>
            <a:off x="913775" y="285227"/>
            <a:ext cx="10364451" cy="545283"/>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fontAlgn="base"/>
            <a:r>
              <a:rPr lang="en-US" b="1" dirty="0"/>
              <a:t>Employee development methods</a:t>
            </a:r>
          </a:p>
        </p:txBody>
      </p:sp>
    </p:spTree>
    <p:extLst>
      <p:ext uri="{BB962C8B-B14F-4D97-AF65-F5344CB8AC3E}">
        <p14:creationId xmlns:p14="http://schemas.microsoft.com/office/powerpoint/2010/main" val="1406414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book, text&#10;&#10;Description generated with very high confidence">
            <a:extLst>
              <a:ext uri="{FF2B5EF4-FFF2-40B4-BE49-F238E27FC236}">
                <a16:creationId xmlns:a16="http://schemas.microsoft.com/office/drawing/2014/main" id="{D6628D16-3880-4546-99CD-6AA5E6A9E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1445" y="1036892"/>
            <a:ext cx="3427091" cy="4793134"/>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3BB23A1-EBEC-447F-8785-7C1351ECE3E6}"/>
              </a:ext>
            </a:extLst>
          </p:cNvPr>
          <p:cNvSpPr>
            <a:spLocks noGrp="1"/>
          </p:cNvSpPr>
          <p:nvPr>
            <p:ph sz="quarter" idx="13"/>
          </p:nvPr>
        </p:nvSpPr>
        <p:spPr>
          <a:xfrm>
            <a:off x="913774" y="1258349"/>
            <a:ext cx="6564207" cy="4990052"/>
          </a:xfrm>
        </p:spPr>
        <p:txBody>
          <a:bodyPr>
            <a:normAutofit/>
          </a:bodyPr>
          <a:lstStyle/>
          <a:p>
            <a:pPr marL="0" indent="0">
              <a:lnSpc>
                <a:spcPct val="100000"/>
              </a:lnSpc>
              <a:buNone/>
            </a:pPr>
            <a:r>
              <a:rPr lang="en-US" b="1" u="sng" dirty="0">
                <a:solidFill>
                  <a:srgbClr val="C00000"/>
                </a:solidFill>
              </a:rPr>
              <a:t>AMERICAN EXPRESS INC. &amp; Talent Management</a:t>
            </a:r>
            <a:r>
              <a:rPr lang="en-US" sz="1400" b="1" dirty="0"/>
              <a:t>	</a:t>
            </a:r>
            <a:r>
              <a:rPr lang="en-US" sz="1600" b="1" dirty="0"/>
              <a:t>		</a:t>
            </a:r>
          </a:p>
          <a:p>
            <a:pPr>
              <a:lnSpc>
                <a:spcPct val="100000"/>
              </a:lnSpc>
            </a:pPr>
            <a:r>
              <a:rPr lang="en-US" sz="1600" b="1" dirty="0"/>
              <a:t>Industry:</a:t>
            </a:r>
            <a:r>
              <a:rPr lang="en-US" sz="1600" dirty="0"/>
              <a:t> Financial services</a:t>
            </a:r>
          </a:p>
          <a:p>
            <a:pPr>
              <a:lnSpc>
                <a:spcPct val="100000"/>
              </a:lnSpc>
            </a:pPr>
            <a:r>
              <a:rPr lang="en-US" sz="1600" b="1" dirty="0"/>
              <a:t>Number of Employees:</a:t>
            </a:r>
            <a:r>
              <a:rPr lang="en-US" sz="1600" dirty="0"/>
              <a:t> 55,000</a:t>
            </a:r>
          </a:p>
          <a:p>
            <a:pPr>
              <a:lnSpc>
                <a:spcPct val="100000"/>
              </a:lnSpc>
            </a:pPr>
            <a:r>
              <a:rPr lang="en-US" sz="1600" b="1" dirty="0"/>
              <a:t>Performance Index:</a:t>
            </a:r>
            <a:r>
              <a:rPr lang="en-US" sz="1600" dirty="0"/>
              <a:t> 9.653</a:t>
            </a:r>
          </a:p>
          <a:p>
            <a:pPr>
              <a:lnSpc>
                <a:spcPct val="100000"/>
              </a:lnSpc>
            </a:pPr>
            <a:r>
              <a:rPr lang="en-US" sz="1600" b="1" dirty="0"/>
              <a:t>Headquarters:</a:t>
            </a:r>
            <a:r>
              <a:rPr lang="en-US" sz="1600" dirty="0"/>
              <a:t> New York</a:t>
            </a:r>
          </a:p>
          <a:p>
            <a:pPr marL="0" indent="0">
              <a:lnSpc>
                <a:spcPct val="100000"/>
              </a:lnSpc>
              <a:buNone/>
            </a:pPr>
            <a:endParaRPr lang="en-US" sz="1600" dirty="0"/>
          </a:p>
          <a:p>
            <a:pPr marL="0" indent="0">
              <a:lnSpc>
                <a:spcPct val="100000"/>
              </a:lnSpc>
              <a:buNone/>
            </a:pPr>
            <a:r>
              <a:rPr lang="en-US" sz="1600" dirty="0"/>
              <a:t>"Holistically, talent across the globe was looking for the same thing: challenging work with purpose." This became a tagline for the company's talent brand, which was then leveraged across a variety of different recruitment channels:</a:t>
            </a:r>
          </a:p>
          <a:p>
            <a:pPr>
              <a:lnSpc>
                <a:spcPct val="100000"/>
              </a:lnSpc>
            </a:pPr>
            <a:r>
              <a:rPr lang="en-US" sz="1600" dirty="0"/>
              <a:t>Industry events</a:t>
            </a:r>
          </a:p>
          <a:p>
            <a:pPr>
              <a:lnSpc>
                <a:spcPct val="100000"/>
              </a:lnSpc>
            </a:pPr>
            <a:r>
              <a:rPr lang="en-US" sz="1600" dirty="0"/>
              <a:t>Social media</a:t>
            </a:r>
          </a:p>
          <a:p>
            <a:pPr>
              <a:lnSpc>
                <a:spcPct val="100000"/>
              </a:lnSpc>
            </a:pPr>
            <a:r>
              <a:rPr lang="en-US" sz="1600" dirty="0"/>
              <a:t>The careers website</a:t>
            </a:r>
          </a:p>
          <a:p>
            <a:pPr marL="0" indent="0">
              <a:lnSpc>
                <a:spcPct val="100000"/>
              </a:lnSpc>
              <a:buNone/>
            </a:pPr>
            <a:endParaRPr lang="en-US" sz="1300" dirty="0"/>
          </a:p>
        </p:txBody>
      </p:sp>
    </p:spTree>
    <p:extLst>
      <p:ext uri="{BB962C8B-B14F-4D97-AF65-F5344CB8AC3E}">
        <p14:creationId xmlns:p14="http://schemas.microsoft.com/office/powerpoint/2010/main" val="2805533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hing&#10;&#10;Description generated with very high confidence">
            <a:extLst>
              <a:ext uri="{FF2B5EF4-FFF2-40B4-BE49-F238E27FC236}">
                <a16:creationId xmlns:a16="http://schemas.microsoft.com/office/drawing/2014/main" id="{2BCD826B-3819-40AF-9AC9-72368FFF9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3018" y="2892403"/>
            <a:ext cx="4770219" cy="1987591"/>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A632866-B8ED-4592-A2FE-AF757B8F3142}"/>
              </a:ext>
            </a:extLst>
          </p:cNvPr>
          <p:cNvSpPr>
            <a:spLocks noGrp="1"/>
          </p:cNvSpPr>
          <p:nvPr>
            <p:ph sz="quarter" idx="13"/>
          </p:nvPr>
        </p:nvSpPr>
        <p:spPr>
          <a:xfrm>
            <a:off x="913774" y="803563"/>
            <a:ext cx="5864531" cy="5823739"/>
          </a:xfrm>
        </p:spPr>
        <p:txBody>
          <a:bodyPr>
            <a:normAutofit fontScale="85000" lnSpcReduction="10000"/>
          </a:bodyPr>
          <a:lstStyle/>
          <a:p>
            <a:pPr marL="0" indent="0">
              <a:buNone/>
            </a:pPr>
            <a:r>
              <a:rPr lang="en-US" b="1" u="sng" dirty="0">
                <a:solidFill>
                  <a:srgbClr val="C00000"/>
                </a:solidFill>
              </a:rPr>
              <a:t>GOOGLE INC. &amp; Talent Management   </a:t>
            </a:r>
          </a:p>
          <a:p>
            <a:r>
              <a:rPr lang="en-US" sz="1900" b="1" dirty="0"/>
              <a:t>Industry:</a:t>
            </a:r>
            <a:r>
              <a:rPr lang="en-US" sz="1900" dirty="0"/>
              <a:t> Technology</a:t>
            </a:r>
          </a:p>
          <a:p>
            <a:r>
              <a:rPr lang="en-US" sz="1900" b="1" dirty="0"/>
              <a:t>Number of Employees:</a:t>
            </a:r>
            <a:r>
              <a:rPr lang="en-US" sz="1900" dirty="0"/>
              <a:t> 62,000</a:t>
            </a:r>
          </a:p>
          <a:p>
            <a:r>
              <a:rPr lang="en-US" sz="1900" b="1" dirty="0"/>
              <a:t>Performance Index:</a:t>
            </a:r>
            <a:r>
              <a:rPr lang="en-US" sz="1900" dirty="0"/>
              <a:t> 9.561</a:t>
            </a:r>
          </a:p>
          <a:p>
            <a:r>
              <a:rPr lang="en-US" sz="1900" b="1" dirty="0"/>
              <a:t>Headquarters:</a:t>
            </a:r>
            <a:r>
              <a:rPr lang="en-US" sz="1900" dirty="0"/>
              <a:t> Mountain View, California</a:t>
            </a:r>
          </a:p>
          <a:p>
            <a:endParaRPr lang="en-US" sz="1600" dirty="0"/>
          </a:p>
          <a:p>
            <a:pPr marL="0" indent="0">
              <a:buNone/>
            </a:pPr>
            <a:r>
              <a:rPr lang="en-US" b="1" dirty="0"/>
              <a:t>The LAX test - </a:t>
            </a:r>
            <a:r>
              <a:rPr lang="en-US" dirty="0"/>
              <a:t>Passion is crucial in a potential hire, as is intelligence and a learning animal mindset. </a:t>
            </a:r>
          </a:p>
          <a:p>
            <a:pPr marL="0" indent="0">
              <a:buNone/>
            </a:pPr>
            <a:r>
              <a:rPr lang="en-US" dirty="0"/>
              <a:t>We institutionalized the LAX test by making “</a:t>
            </a:r>
            <a:r>
              <a:rPr lang="en-US" dirty="0" err="1"/>
              <a:t>Googleyness</a:t>
            </a:r>
            <a:r>
              <a:rPr lang="en-US" dirty="0"/>
              <a:t>” one of four standard sections— along with general cognitive ability, role-related knowledge, and leadership experience— on our interview feedback form. This includes ambition and drive, team orientation, service orientation, listening &amp; communication skills, bias to action, effectiveness, interpersonal skills, creativity, and integrity.</a:t>
            </a:r>
          </a:p>
        </p:txBody>
      </p:sp>
    </p:spTree>
    <p:extLst>
      <p:ext uri="{BB962C8B-B14F-4D97-AF65-F5344CB8AC3E}">
        <p14:creationId xmlns:p14="http://schemas.microsoft.com/office/powerpoint/2010/main" val="1877751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0CF8D-1210-448C-BB44-AF1F8FD17FC0}"/>
              </a:ext>
            </a:extLst>
          </p:cNvPr>
          <p:cNvSpPr>
            <a:spLocks noGrp="1"/>
          </p:cNvSpPr>
          <p:nvPr>
            <p:ph type="title"/>
          </p:nvPr>
        </p:nvSpPr>
        <p:spPr>
          <a:xfrm>
            <a:off x="913775" y="226504"/>
            <a:ext cx="10364451" cy="64595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2800" b="1" dirty="0"/>
              <a:t>Kirkpatrick 4-Level Model of Employee Development</a:t>
            </a:r>
            <a:endParaRPr lang="en-US" dirty="0"/>
          </a:p>
        </p:txBody>
      </p:sp>
      <p:pic>
        <p:nvPicPr>
          <p:cNvPr id="4" name="Content Placeholder 3" descr="https://content.learntoday.info/eq/b405c/week_05/Kirkpatrick_Model.JPG">
            <a:extLst>
              <a:ext uri="{FF2B5EF4-FFF2-40B4-BE49-F238E27FC236}">
                <a16:creationId xmlns:a16="http://schemas.microsoft.com/office/drawing/2014/main" id="{0173A1E4-658D-4BF5-819F-EEFE4862B1BA}"/>
              </a:ext>
            </a:extLst>
          </p:cNvPr>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862357" y="1082180"/>
            <a:ext cx="7662644" cy="5540293"/>
          </a:xfrm>
          <a:prstGeom prst="rect">
            <a:avLst/>
          </a:prstGeom>
          <a:noFill/>
          <a:ln>
            <a:noFill/>
          </a:ln>
        </p:spPr>
      </p:pic>
    </p:spTree>
    <p:extLst>
      <p:ext uri="{BB962C8B-B14F-4D97-AF65-F5344CB8AC3E}">
        <p14:creationId xmlns:p14="http://schemas.microsoft.com/office/powerpoint/2010/main" val="535649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567412"/>
          </a:xfrm>
        </p:spPr>
        <p:style>
          <a:lnRef idx="1">
            <a:schemeClr val="accent1"/>
          </a:lnRef>
          <a:fillRef idx="3">
            <a:schemeClr val="accent1"/>
          </a:fillRef>
          <a:effectRef idx="2">
            <a:schemeClr val="accent1"/>
          </a:effectRef>
          <a:fontRef idx="minor">
            <a:schemeClr val="lt1"/>
          </a:fontRef>
        </p:style>
        <p:txBody>
          <a:bodyPr>
            <a:normAutofit/>
          </a:bodyPr>
          <a:lstStyle/>
          <a:p>
            <a:r>
              <a:rPr lang="en-US" sz="2400" b="1" dirty="0"/>
              <a:t>Module 05 Course Project - Final Proposal and Action Plan</a:t>
            </a:r>
          </a:p>
        </p:txBody>
      </p:sp>
      <p:sp>
        <p:nvSpPr>
          <p:cNvPr id="3" name="Content Placeholder 2"/>
          <p:cNvSpPr>
            <a:spLocks noGrp="1"/>
          </p:cNvSpPr>
          <p:nvPr>
            <p:ph sz="quarter" idx="13"/>
          </p:nvPr>
        </p:nvSpPr>
        <p:spPr>
          <a:xfrm>
            <a:off x="520117" y="1065401"/>
            <a:ext cx="11199303" cy="5108895"/>
          </a:xfrm>
          <a:noFill/>
        </p:spPr>
        <p:txBody>
          <a:bodyPr>
            <a:normAutofit fontScale="62500" lnSpcReduction="20000"/>
          </a:bodyPr>
          <a:lstStyle/>
          <a:p>
            <a:pPr marL="0" indent="0">
              <a:buNone/>
            </a:pPr>
            <a:r>
              <a:rPr lang="en-US" dirty="0"/>
              <a:t>For the final project, you will write a proposal as an HR Consultant hired to assist in identifying a realistic action plan to address workforce issues facing the company in the </a:t>
            </a:r>
            <a:r>
              <a:rPr lang="en-US" dirty="0">
                <a:hlinkClick r:id="rId2"/>
              </a:rPr>
              <a:t>Case Study</a:t>
            </a:r>
            <a:r>
              <a:rPr lang="en-US" dirty="0"/>
              <a:t>.</a:t>
            </a:r>
          </a:p>
          <a:p>
            <a:pPr marL="0" indent="0">
              <a:buNone/>
            </a:pPr>
            <a:r>
              <a:rPr lang="en-US" dirty="0"/>
              <a:t>The </a:t>
            </a:r>
            <a:r>
              <a:rPr lang="en-US" b="1" dirty="0"/>
              <a:t>proposal</a:t>
            </a:r>
            <a:r>
              <a:rPr lang="en-US" dirty="0"/>
              <a:t> will be distributed at an executive meeting, where the presentation will be presented. You will be utilizing the previous course project assignments to </a:t>
            </a:r>
            <a:r>
              <a:rPr lang="en-US" sz="2600" b="1" dirty="0">
                <a:solidFill>
                  <a:srgbClr val="C00000"/>
                </a:solidFill>
              </a:rPr>
              <a:t>create an </a:t>
            </a:r>
            <a:r>
              <a:rPr lang="en-US" sz="2600" b="1" u="sng" dirty="0">
                <a:solidFill>
                  <a:srgbClr val="C00000"/>
                </a:solidFill>
              </a:rPr>
              <a:t>8-10 page written report </a:t>
            </a:r>
            <a:r>
              <a:rPr lang="en-US" sz="2600" b="1" dirty="0">
                <a:solidFill>
                  <a:srgbClr val="C00000"/>
                </a:solidFill>
              </a:rPr>
              <a:t>(</a:t>
            </a:r>
            <a:r>
              <a:rPr lang="en-US" sz="2600" b="1" i="1" dirty="0">
                <a:solidFill>
                  <a:srgbClr val="C00000"/>
                </a:solidFill>
              </a:rPr>
              <a:t>not counting cover and reference pages</a:t>
            </a:r>
            <a:r>
              <a:rPr lang="en-US" sz="2600" b="1" dirty="0">
                <a:solidFill>
                  <a:srgbClr val="C00000"/>
                </a:solidFill>
              </a:rPr>
              <a:t>).</a:t>
            </a:r>
          </a:p>
          <a:p>
            <a:pPr marL="0" indent="0">
              <a:buNone/>
            </a:pPr>
            <a:r>
              <a:rPr lang="en-US" dirty="0"/>
              <a:t>In addition, you will </a:t>
            </a:r>
            <a:r>
              <a:rPr lang="en-US" sz="2600" b="1" dirty="0">
                <a:solidFill>
                  <a:srgbClr val="C00000"/>
                </a:solidFill>
              </a:rPr>
              <a:t>create an </a:t>
            </a:r>
            <a:r>
              <a:rPr lang="en-US" sz="2600" b="1" u="sng" dirty="0">
                <a:solidFill>
                  <a:srgbClr val="C00000"/>
                </a:solidFill>
              </a:rPr>
              <a:t>8-10 slide PowerPoint presentation action plan</a:t>
            </a:r>
            <a:r>
              <a:rPr lang="en-US" dirty="0"/>
              <a:t> addressing a comprehensive action plan. Both the written report and the PowerPoint presentation should include:</a:t>
            </a:r>
          </a:p>
          <a:p>
            <a:pPr marL="457200" indent="-457200">
              <a:buFont typeface="+mj-lt"/>
              <a:buAutoNum type="arabicParenR"/>
            </a:pPr>
            <a:r>
              <a:rPr lang="en-US" dirty="0"/>
              <a:t>A summary of the current talent management system in place.</a:t>
            </a:r>
          </a:p>
          <a:p>
            <a:pPr marL="457200" indent="-457200">
              <a:buFont typeface="+mj-lt"/>
              <a:buAutoNum type="arabicParenR"/>
            </a:pPr>
            <a:r>
              <a:rPr lang="en-US" dirty="0"/>
              <a:t>An explanation of the current appraisal process and a suggested appraisal practice with a copy of the new performance appraisal recommendation.</a:t>
            </a:r>
          </a:p>
          <a:p>
            <a:pPr marL="457200" indent="-457200">
              <a:buFont typeface="+mj-lt"/>
              <a:buAutoNum type="arabicParenR"/>
            </a:pPr>
            <a:r>
              <a:rPr lang="en-US" dirty="0"/>
              <a:t>An Employee Development Plan for a high-potential, high-performing entry-level employee of the company in the Case Study. Your plan should include all elements of an employee development plan (also called an IDP).</a:t>
            </a:r>
          </a:p>
          <a:p>
            <a:pPr marL="457200" indent="-457200">
              <a:buFont typeface="+mj-lt"/>
              <a:buAutoNum type="arabicParenR"/>
            </a:pPr>
            <a:r>
              <a:rPr lang="en-US" dirty="0"/>
              <a:t>A recommended action plan addressing what impacts performance and what actions should be taken regarding employees that perform below expectations.</a:t>
            </a:r>
          </a:p>
          <a:p>
            <a:pPr marL="457200" indent="-457200">
              <a:buFont typeface="+mj-lt"/>
              <a:buAutoNum type="arabicParenR"/>
            </a:pPr>
            <a:r>
              <a:rPr lang="en-US" dirty="0"/>
              <a:t>The suggested on-going and future talent management program for the company - including recruiting, employee retention, and employee development.</a:t>
            </a:r>
          </a:p>
          <a:p>
            <a:pPr marL="0" indent="0">
              <a:buNone/>
            </a:pPr>
            <a:r>
              <a:rPr lang="en-US" dirty="0"/>
              <a:t>The </a:t>
            </a:r>
            <a:r>
              <a:rPr lang="en-US" b="1" dirty="0"/>
              <a:t>action plan</a:t>
            </a:r>
            <a:r>
              <a:rPr lang="en-US" dirty="0"/>
              <a:t> needs to flow as </a:t>
            </a:r>
            <a:r>
              <a:rPr lang="en-US" b="1" dirty="0"/>
              <a:t>one continuous plan</a:t>
            </a:r>
            <a:r>
              <a:rPr lang="en-US" dirty="0"/>
              <a:t>, rather than appear to be several plans combined. There should be </a:t>
            </a:r>
            <a:r>
              <a:rPr lang="en-US" b="1" dirty="0"/>
              <a:t>a reference slide in APA format</a:t>
            </a:r>
            <a:r>
              <a:rPr lang="en-US" dirty="0"/>
              <a:t>.</a:t>
            </a:r>
          </a:p>
          <a:p>
            <a:pPr marL="0" indent="0">
              <a:buNone/>
            </a:pPr>
            <a:r>
              <a:rPr lang="en-US" dirty="0"/>
              <a:t>The paper should demonstrate </a:t>
            </a:r>
            <a:r>
              <a:rPr lang="en-US" b="1" dirty="0"/>
              <a:t>a strong thesis statement</a:t>
            </a:r>
            <a:r>
              <a:rPr lang="en-US" dirty="0"/>
              <a:t> supported by research from </a:t>
            </a:r>
            <a:r>
              <a:rPr lang="en-US" b="1" dirty="0">
                <a:solidFill>
                  <a:srgbClr val="C00000"/>
                </a:solidFill>
              </a:rPr>
              <a:t>at least 5 different sources</a:t>
            </a:r>
            <a:r>
              <a:rPr lang="en-US" dirty="0"/>
              <a:t>. Include both in-text citations and a References page in APA format.</a:t>
            </a:r>
          </a:p>
          <a:p>
            <a:endParaRPr lang="en-US" dirty="0"/>
          </a:p>
        </p:txBody>
      </p:sp>
    </p:spTree>
    <p:extLst>
      <p:ext uri="{BB962C8B-B14F-4D97-AF65-F5344CB8AC3E}">
        <p14:creationId xmlns:p14="http://schemas.microsoft.com/office/powerpoint/2010/main" val="685337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C7B287-27EA-4647-8B4E-60447361026E}"/>
              </a:ext>
            </a:extLst>
          </p:cNvPr>
          <p:cNvSpPr>
            <a:spLocks noGrp="1"/>
          </p:cNvSpPr>
          <p:nvPr>
            <p:ph sz="quarter" idx="13"/>
          </p:nvPr>
        </p:nvSpPr>
        <p:spPr>
          <a:xfrm>
            <a:off x="913774" y="570451"/>
            <a:ext cx="10363826" cy="6006517"/>
          </a:xfrm>
        </p:spPr>
        <p:txBody>
          <a:bodyPr>
            <a:normAutofit fontScale="85000" lnSpcReduction="10000"/>
          </a:bodyPr>
          <a:lstStyle/>
          <a:p>
            <a:pPr marL="0" indent="0">
              <a:buNone/>
            </a:pPr>
            <a:r>
              <a:rPr lang="en-US" i="1" dirty="0"/>
              <a:t>Keep in mind that your report should be free from spelling and grammar errors.</a:t>
            </a:r>
            <a:endParaRPr lang="en-US" dirty="0"/>
          </a:p>
          <a:p>
            <a:pPr marL="0" indent="0">
              <a:buNone/>
            </a:pPr>
            <a:r>
              <a:rPr lang="en-US" b="1" dirty="0"/>
              <a:t>Helpful links</a:t>
            </a:r>
            <a:endParaRPr lang="en-US" dirty="0"/>
          </a:p>
          <a:p>
            <a:pPr marL="0" indent="0">
              <a:buNone/>
            </a:pPr>
            <a:r>
              <a:rPr lang="en-US" dirty="0"/>
              <a:t>If you are new to creating a PowerPoint presentation, visit the following free tutorial websites:</a:t>
            </a:r>
          </a:p>
          <a:p>
            <a:r>
              <a:rPr lang="en-US" dirty="0">
                <a:hlinkClick r:id="rId2"/>
              </a:rPr>
              <a:t>Microsoft Office PowerPoint 2013 Tutorial</a:t>
            </a:r>
            <a:endParaRPr lang="en-US" dirty="0"/>
          </a:p>
          <a:p>
            <a:r>
              <a:rPr lang="en-US" dirty="0">
                <a:hlinkClick r:id="rId3"/>
              </a:rPr>
              <a:t>PowerPoint 2013</a:t>
            </a:r>
            <a:endParaRPr lang="en-US" dirty="0"/>
          </a:p>
          <a:p>
            <a:r>
              <a:rPr lang="en-US" dirty="0">
                <a:hlinkClick r:id="rId4"/>
              </a:rPr>
              <a:t>Rasmussen's PowerPoint tutorial resource - Learning Express</a:t>
            </a:r>
            <a:r>
              <a:rPr lang="en-US" dirty="0"/>
              <a:t> (registration is required)</a:t>
            </a:r>
          </a:p>
          <a:p>
            <a:pPr marL="0" indent="0">
              <a:buNone/>
            </a:pPr>
            <a:r>
              <a:rPr lang="en-US" dirty="0"/>
              <a:t>Submit your completed assignment by following the directions linked below. Please check the </a:t>
            </a:r>
            <a:r>
              <a:rPr lang="en-US" b="1" dirty="0"/>
              <a:t>Course Calendar</a:t>
            </a:r>
            <a:r>
              <a:rPr lang="en-US" dirty="0"/>
              <a:t> for specific due dates.</a:t>
            </a:r>
          </a:p>
          <a:p>
            <a:pPr marL="0" indent="0">
              <a:buNone/>
            </a:pPr>
            <a:r>
              <a:rPr lang="en-US" dirty="0"/>
              <a:t>Save your assignment as a </a:t>
            </a:r>
            <a:r>
              <a:rPr lang="en-US" b="1" dirty="0"/>
              <a:t>Microsoft Word document - proposal</a:t>
            </a:r>
            <a:r>
              <a:rPr lang="en-US" dirty="0"/>
              <a:t> (Mac users, please remember to append the ".</a:t>
            </a:r>
            <a:r>
              <a:rPr lang="en-US" dirty="0" err="1"/>
              <a:t>docx</a:t>
            </a:r>
            <a:r>
              <a:rPr lang="en-US" dirty="0"/>
              <a:t>" extension to the filename.) and a </a:t>
            </a:r>
            <a:r>
              <a:rPr lang="en-US" b="1" dirty="0"/>
              <a:t>PowerPoint presentation - action plan</a:t>
            </a:r>
            <a:r>
              <a:rPr lang="en-US" dirty="0"/>
              <a:t> (Mac users, please remember to append the ".pptx" extension to the filename.)</a:t>
            </a:r>
          </a:p>
          <a:p>
            <a:pPr marL="0" indent="0">
              <a:buNone/>
            </a:pPr>
            <a:r>
              <a:rPr lang="en-US" dirty="0"/>
              <a:t>The name of the file should be your first initial and last name, followed by an underscore and the name of the assignment, and an underscore and the date. An example is shown below:</a:t>
            </a:r>
          </a:p>
          <a:p>
            <a:pPr marL="0" indent="0">
              <a:buNone/>
            </a:pPr>
            <a:r>
              <a:rPr lang="en-US" dirty="0"/>
              <a:t>Jstudent_exampleproblem_101504</a:t>
            </a:r>
          </a:p>
          <a:p>
            <a:pPr marL="0" indent="0">
              <a:buNone/>
            </a:pPr>
            <a:r>
              <a:rPr lang="en-US" dirty="0">
                <a:hlinkClick r:id="rId5"/>
              </a:rPr>
              <a:t>Need Help? Click here for complete drop box instructions.</a:t>
            </a:r>
            <a:endParaRPr lang="en-US" dirty="0"/>
          </a:p>
          <a:p>
            <a:endParaRPr lang="en-US" dirty="0"/>
          </a:p>
          <a:p>
            <a:pPr marL="0" indent="0">
              <a:buNone/>
            </a:pPr>
            <a:endParaRPr lang="en-US" dirty="0"/>
          </a:p>
        </p:txBody>
      </p:sp>
    </p:spTree>
    <p:extLst>
      <p:ext uri="{BB962C8B-B14F-4D97-AF65-F5344CB8AC3E}">
        <p14:creationId xmlns:p14="http://schemas.microsoft.com/office/powerpoint/2010/main" val="1087594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610544"/>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en-US" sz="3600" dirty="0"/>
              <a:t>Scoring Rubric:</a:t>
            </a:r>
          </a:p>
        </p:txBody>
      </p:sp>
      <p:graphicFrame>
        <p:nvGraphicFramePr>
          <p:cNvPr id="5" name="Content Placeholder 4">
            <a:extLst>
              <a:ext uri="{FF2B5EF4-FFF2-40B4-BE49-F238E27FC236}">
                <a16:creationId xmlns:a16="http://schemas.microsoft.com/office/drawing/2014/main" id="{0BF26D41-3D7F-4492-95C6-82CA21D5571E}"/>
              </a:ext>
            </a:extLst>
          </p:cNvPr>
          <p:cNvGraphicFramePr>
            <a:graphicFrameLocks noGrp="1"/>
          </p:cNvGraphicFramePr>
          <p:nvPr>
            <p:ph sz="quarter" idx="13"/>
            <p:extLst>
              <p:ext uri="{D42A27DB-BD31-4B8C-83A1-F6EECF244321}">
                <p14:modId xmlns:p14="http://schemas.microsoft.com/office/powerpoint/2010/main" val="3567395439"/>
              </p:ext>
            </p:extLst>
          </p:nvPr>
        </p:nvGraphicFramePr>
        <p:xfrm>
          <a:off x="1157682" y="1216404"/>
          <a:ext cx="9997998" cy="5532520"/>
        </p:xfrm>
        <a:graphic>
          <a:graphicData uri="http://schemas.openxmlformats.org/drawingml/2006/table">
            <a:tbl>
              <a:tblPr/>
              <a:tblGrid>
                <a:gridCol w="8535561">
                  <a:extLst>
                    <a:ext uri="{9D8B030D-6E8A-4147-A177-3AD203B41FA5}">
                      <a16:colId xmlns:a16="http://schemas.microsoft.com/office/drawing/2014/main" val="714068901"/>
                    </a:ext>
                  </a:extLst>
                </a:gridCol>
                <a:gridCol w="1462437">
                  <a:extLst>
                    <a:ext uri="{9D8B030D-6E8A-4147-A177-3AD203B41FA5}">
                      <a16:colId xmlns:a16="http://schemas.microsoft.com/office/drawing/2014/main" val="4077706103"/>
                    </a:ext>
                  </a:extLst>
                </a:gridCol>
              </a:tblGrid>
              <a:tr h="231108">
                <a:tc>
                  <a:txBody>
                    <a:bodyPr/>
                    <a:lstStyle/>
                    <a:p>
                      <a:r>
                        <a:rPr lang="en-US" sz="1100" b="1" i="0" dirty="0">
                          <a:solidFill>
                            <a:srgbClr val="857E5B"/>
                          </a:solidFill>
                          <a:effectLst/>
                          <a:latin typeface="Arial Black" panose="020B0A04020102020204" pitchFamily="34" charset="0"/>
                        </a:rPr>
                        <a:t>Criteria</a:t>
                      </a:r>
                    </a:p>
                  </a:txBody>
                  <a:tcPr marL="20752" marR="20752" marT="20752" marB="20752">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FDC331"/>
                    </a:solidFill>
                  </a:tcPr>
                </a:tc>
                <a:tc>
                  <a:txBody>
                    <a:bodyPr/>
                    <a:lstStyle/>
                    <a:p>
                      <a:pPr algn="ctr"/>
                      <a:r>
                        <a:rPr lang="en-US" sz="1100" b="1" i="0" dirty="0">
                          <a:solidFill>
                            <a:srgbClr val="857E5B"/>
                          </a:solidFill>
                          <a:effectLst/>
                          <a:latin typeface="Arial Black" panose="020B0A04020102020204" pitchFamily="34" charset="0"/>
                        </a:rPr>
                        <a:t>Points</a:t>
                      </a:r>
                    </a:p>
                  </a:txBody>
                  <a:tcPr marL="20752" marR="20752" marT="20752" marB="20752">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FDC331"/>
                    </a:solidFill>
                  </a:tcPr>
                </a:tc>
                <a:extLst>
                  <a:ext uri="{0D108BD9-81ED-4DB2-BD59-A6C34878D82A}">
                    <a16:rowId xmlns:a16="http://schemas.microsoft.com/office/drawing/2014/main" val="4044357933"/>
                  </a:ext>
                </a:extLst>
              </a:tr>
              <a:tr h="224042">
                <a:tc>
                  <a:txBody>
                    <a:bodyPr/>
                    <a:lstStyle/>
                    <a:p>
                      <a:r>
                        <a:rPr lang="en-US" sz="1100" b="0" i="0">
                          <a:solidFill>
                            <a:srgbClr val="555753"/>
                          </a:solidFill>
                          <a:effectLst/>
                          <a:latin typeface="Arial" panose="020B0604020202020204" pitchFamily="34" charset="0"/>
                        </a:rPr>
                        <a:t>The </a:t>
                      </a:r>
                      <a:r>
                        <a:rPr lang="en-US" sz="1100" b="1" i="0">
                          <a:solidFill>
                            <a:srgbClr val="555753"/>
                          </a:solidFill>
                          <a:effectLst/>
                          <a:latin typeface="Arial" panose="020B0604020202020204" pitchFamily="34" charset="0"/>
                        </a:rPr>
                        <a:t>proposal </a:t>
                      </a:r>
                      <a:r>
                        <a:rPr lang="en-US" sz="1100" b="0" i="0">
                          <a:solidFill>
                            <a:srgbClr val="555753"/>
                          </a:solidFill>
                          <a:effectLst/>
                          <a:latin typeface="Arial" panose="020B0604020202020204" pitchFamily="34" charset="0"/>
                        </a:rPr>
                        <a:t>has a summary of the current talent management system in place.</a:t>
                      </a:r>
                    </a:p>
                  </a:txBody>
                  <a:tcPr marL="20752" marR="20752" marT="20752" marB="20752">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EAEADE"/>
                    </a:solidFill>
                  </a:tcPr>
                </a:tc>
                <a:tc>
                  <a:txBody>
                    <a:bodyPr/>
                    <a:lstStyle/>
                    <a:p>
                      <a:pPr algn="ctr"/>
                      <a:r>
                        <a:rPr lang="en-US" sz="1100" b="0" i="0">
                          <a:solidFill>
                            <a:srgbClr val="555753"/>
                          </a:solidFill>
                          <a:effectLst/>
                          <a:latin typeface="Arial" panose="020B0604020202020204" pitchFamily="34" charset="0"/>
                        </a:rPr>
                        <a:t>6</a:t>
                      </a:r>
                    </a:p>
                  </a:txBody>
                  <a:tcPr marL="20752" marR="20752" marT="20752" marB="20752" anchor="b">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EAEADE"/>
                    </a:solidFill>
                  </a:tcPr>
                </a:tc>
                <a:extLst>
                  <a:ext uri="{0D108BD9-81ED-4DB2-BD59-A6C34878D82A}">
                    <a16:rowId xmlns:a16="http://schemas.microsoft.com/office/drawing/2014/main" val="1825903966"/>
                  </a:ext>
                </a:extLst>
              </a:tr>
              <a:tr h="409456">
                <a:tc>
                  <a:txBody>
                    <a:bodyPr/>
                    <a:lstStyle/>
                    <a:p>
                      <a:r>
                        <a:rPr lang="en-US" sz="1100" b="0" i="0" dirty="0">
                          <a:solidFill>
                            <a:srgbClr val="555753"/>
                          </a:solidFill>
                          <a:effectLst/>
                          <a:latin typeface="Arial" panose="020B0604020202020204" pitchFamily="34" charset="0"/>
                        </a:rPr>
                        <a:t>The </a:t>
                      </a:r>
                      <a:r>
                        <a:rPr lang="en-US" sz="1100" b="1" i="0" dirty="0">
                          <a:solidFill>
                            <a:srgbClr val="555753"/>
                          </a:solidFill>
                          <a:effectLst/>
                          <a:latin typeface="Arial" panose="020B0604020202020204" pitchFamily="34" charset="0"/>
                        </a:rPr>
                        <a:t>proposal </a:t>
                      </a:r>
                      <a:r>
                        <a:rPr lang="en-US" sz="1100" b="0" i="0" dirty="0">
                          <a:solidFill>
                            <a:srgbClr val="555753"/>
                          </a:solidFill>
                          <a:effectLst/>
                          <a:latin typeface="Arial" panose="020B0604020202020204" pitchFamily="34" charset="0"/>
                        </a:rPr>
                        <a:t>has an explanation of the current appraisal process and a suggested appraisal practice with a copy of the new performance appraisal recommendation.</a:t>
                      </a:r>
                    </a:p>
                  </a:txBody>
                  <a:tcPr marL="20752" marR="20752" marT="20752" marB="20752">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EAEADE"/>
                    </a:solidFill>
                  </a:tcPr>
                </a:tc>
                <a:tc>
                  <a:txBody>
                    <a:bodyPr/>
                    <a:lstStyle/>
                    <a:p>
                      <a:pPr algn="ctr"/>
                      <a:r>
                        <a:rPr lang="en-US" sz="1100" b="0" i="0">
                          <a:solidFill>
                            <a:srgbClr val="555753"/>
                          </a:solidFill>
                          <a:effectLst/>
                          <a:latin typeface="Arial" panose="020B0604020202020204" pitchFamily="34" charset="0"/>
                        </a:rPr>
                        <a:t>6</a:t>
                      </a:r>
                    </a:p>
                  </a:txBody>
                  <a:tcPr marL="20752" marR="20752" marT="20752" marB="20752" anchor="b">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EAEADE"/>
                    </a:solidFill>
                  </a:tcPr>
                </a:tc>
                <a:extLst>
                  <a:ext uri="{0D108BD9-81ED-4DB2-BD59-A6C34878D82A}">
                    <a16:rowId xmlns:a16="http://schemas.microsoft.com/office/drawing/2014/main" val="3734940520"/>
                  </a:ext>
                </a:extLst>
              </a:tr>
              <a:tr h="502163">
                <a:tc>
                  <a:txBody>
                    <a:bodyPr/>
                    <a:lstStyle/>
                    <a:p>
                      <a:r>
                        <a:rPr lang="en-US" sz="1100" b="0" i="0">
                          <a:solidFill>
                            <a:srgbClr val="555753"/>
                          </a:solidFill>
                          <a:effectLst/>
                          <a:latin typeface="Arial" panose="020B0604020202020204" pitchFamily="34" charset="0"/>
                        </a:rPr>
                        <a:t>The </a:t>
                      </a:r>
                      <a:r>
                        <a:rPr lang="en-US" sz="1100" b="1" i="0">
                          <a:solidFill>
                            <a:srgbClr val="555753"/>
                          </a:solidFill>
                          <a:effectLst/>
                          <a:latin typeface="Arial" panose="020B0604020202020204" pitchFamily="34" charset="0"/>
                        </a:rPr>
                        <a:t>proposal </a:t>
                      </a:r>
                      <a:r>
                        <a:rPr lang="en-US" sz="1100" b="0" i="0">
                          <a:solidFill>
                            <a:srgbClr val="555753"/>
                          </a:solidFill>
                          <a:effectLst/>
                          <a:latin typeface="Arial" panose="020B0604020202020204" pitchFamily="34" charset="0"/>
                        </a:rPr>
                        <a:t>has an Employee Development Plan for a high-potential, high-performing entry-level employee of the company in the Case Study. Your plan should include all elements of an employee development plan (also called an IDP).</a:t>
                      </a:r>
                    </a:p>
                  </a:txBody>
                  <a:tcPr marL="20752" marR="20752" marT="20752" marB="20752">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EAEADE"/>
                    </a:solidFill>
                  </a:tcPr>
                </a:tc>
                <a:tc>
                  <a:txBody>
                    <a:bodyPr/>
                    <a:lstStyle/>
                    <a:p>
                      <a:pPr algn="ctr"/>
                      <a:r>
                        <a:rPr lang="en-US" sz="1100" b="0" i="0">
                          <a:solidFill>
                            <a:srgbClr val="555753"/>
                          </a:solidFill>
                          <a:effectLst/>
                          <a:latin typeface="Arial" panose="020B0604020202020204" pitchFamily="34" charset="0"/>
                        </a:rPr>
                        <a:t>13</a:t>
                      </a:r>
                    </a:p>
                  </a:txBody>
                  <a:tcPr marL="20752" marR="20752" marT="20752" marB="20752" anchor="b">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EAEADE"/>
                    </a:solidFill>
                  </a:tcPr>
                </a:tc>
                <a:extLst>
                  <a:ext uri="{0D108BD9-81ED-4DB2-BD59-A6C34878D82A}">
                    <a16:rowId xmlns:a16="http://schemas.microsoft.com/office/drawing/2014/main" val="1861561803"/>
                  </a:ext>
                </a:extLst>
              </a:tr>
              <a:tr h="409456">
                <a:tc>
                  <a:txBody>
                    <a:bodyPr/>
                    <a:lstStyle/>
                    <a:p>
                      <a:r>
                        <a:rPr lang="en-US" sz="1100" b="0" i="0" dirty="0">
                          <a:solidFill>
                            <a:srgbClr val="555753"/>
                          </a:solidFill>
                          <a:effectLst/>
                          <a:latin typeface="Arial" panose="020B0604020202020204" pitchFamily="34" charset="0"/>
                        </a:rPr>
                        <a:t>The </a:t>
                      </a:r>
                      <a:r>
                        <a:rPr lang="en-US" sz="1100" b="1" i="0" dirty="0">
                          <a:solidFill>
                            <a:srgbClr val="555753"/>
                          </a:solidFill>
                          <a:effectLst/>
                          <a:latin typeface="Arial" panose="020B0604020202020204" pitchFamily="34" charset="0"/>
                        </a:rPr>
                        <a:t>proposal </a:t>
                      </a:r>
                      <a:r>
                        <a:rPr lang="en-US" sz="1100" b="0" i="0" dirty="0">
                          <a:solidFill>
                            <a:srgbClr val="555753"/>
                          </a:solidFill>
                          <a:effectLst/>
                          <a:latin typeface="Arial" panose="020B0604020202020204" pitchFamily="34" charset="0"/>
                        </a:rPr>
                        <a:t>has a recommended action plan addressing what impacts performance and what actions should be taken regarding employees that perform below expectations.</a:t>
                      </a:r>
                    </a:p>
                  </a:txBody>
                  <a:tcPr marL="20752" marR="20752" marT="20752" marB="20752">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EAEADE"/>
                    </a:solidFill>
                  </a:tcPr>
                </a:tc>
                <a:tc>
                  <a:txBody>
                    <a:bodyPr/>
                    <a:lstStyle/>
                    <a:p>
                      <a:pPr algn="ctr"/>
                      <a:r>
                        <a:rPr lang="en-US" sz="1100" b="0" i="0">
                          <a:solidFill>
                            <a:srgbClr val="555753"/>
                          </a:solidFill>
                          <a:effectLst/>
                          <a:latin typeface="Arial" panose="020B0604020202020204" pitchFamily="34" charset="0"/>
                        </a:rPr>
                        <a:t>13</a:t>
                      </a:r>
                    </a:p>
                  </a:txBody>
                  <a:tcPr marL="20752" marR="20752" marT="20752" marB="20752" anchor="b">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EAEADE"/>
                    </a:solidFill>
                  </a:tcPr>
                </a:tc>
                <a:extLst>
                  <a:ext uri="{0D108BD9-81ED-4DB2-BD59-A6C34878D82A}">
                    <a16:rowId xmlns:a16="http://schemas.microsoft.com/office/drawing/2014/main" val="2364507567"/>
                  </a:ext>
                </a:extLst>
              </a:tr>
              <a:tr h="409456">
                <a:tc>
                  <a:txBody>
                    <a:bodyPr/>
                    <a:lstStyle/>
                    <a:p>
                      <a:r>
                        <a:rPr lang="en-US" sz="1100" b="0" i="0">
                          <a:solidFill>
                            <a:srgbClr val="555753"/>
                          </a:solidFill>
                          <a:effectLst/>
                          <a:latin typeface="Arial" panose="020B0604020202020204" pitchFamily="34" charset="0"/>
                        </a:rPr>
                        <a:t>The </a:t>
                      </a:r>
                      <a:r>
                        <a:rPr lang="en-US" sz="1100" b="1" i="0">
                          <a:solidFill>
                            <a:srgbClr val="555753"/>
                          </a:solidFill>
                          <a:effectLst/>
                          <a:latin typeface="Arial" panose="020B0604020202020204" pitchFamily="34" charset="0"/>
                        </a:rPr>
                        <a:t>proposal </a:t>
                      </a:r>
                      <a:r>
                        <a:rPr lang="en-US" sz="1100" b="0" i="0">
                          <a:solidFill>
                            <a:srgbClr val="555753"/>
                          </a:solidFill>
                          <a:effectLst/>
                          <a:latin typeface="Arial" panose="020B0604020202020204" pitchFamily="34" charset="0"/>
                        </a:rPr>
                        <a:t>has the suggested on-going and future talent management program for the company - including recruiting, employee retention, and employee development.</a:t>
                      </a:r>
                    </a:p>
                  </a:txBody>
                  <a:tcPr marL="20752" marR="20752" marT="20752" marB="20752">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EAEADE"/>
                    </a:solidFill>
                  </a:tcPr>
                </a:tc>
                <a:tc>
                  <a:txBody>
                    <a:bodyPr/>
                    <a:lstStyle/>
                    <a:p>
                      <a:pPr algn="ctr"/>
                      <a:r>
                        <a:rPr lang="en-US" sz="1100" b="0" i="0">
                          <a:solidFill>
                            <a:srgbClr val="555753"/>
                          </a:solidFill>
                          <a:effectLst/>
                          <a:latin typeface="Arial" panose="020B0604020202020204" pitchFamily="34" charset="0"/>
                        </a:rPr>
                        <a:t>18</a:t>
                      </a:r>
                    </a:p>
                  </a:txBody>
                  <a:tcPr marL="20752" marR="20752" marT="20752" marB="20752" anchor="b">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EAEADE"/>
                    </a:solidFill>
                  </a:tcPr>
                </a:tc>
                <a:extLst>
                  <a:ext uri="{0D108BD9-81ED-4DB2-BD59-A6C34878D82A}">
                    <a16:rowId xmlns:a16="http://schemas.microsoft.com/office/drawing/2014/main" val="1200899870"/>
                  </a:ext>
                </a:extLst>
              </a:tr>
              <a:tr h="204955">
                <a:tc>
                  <a:txBody>
                    <a:bodyPr/>
                    <a:lstStyle/>
                    <a:p>
                      <a:r>
                        <a:rPr lang="en-US" sz="1100" b="0" i="0">
                          <a:solidFill>
                            <a:srgbClr val="555753"/>
                          </a:solidFill>
                          <a:effectLst/>
                          <a:latin typeface="Arial" panose="020B0604020202020204" pitchFamily="34" charset="0"/>
                        </a:rPr>
                        <a:t>The </a:t>
                      </a:r>
                      <a:r>
                        <a:rPr lang="en-US" sz="1100" b="1" i="0">
                          <a:solidFill>
                            <a:srgbClr val="555753"/>
                          </a:solidFill>
                          <a:effectLst/>
                          <a:latin typeface="Arial" panose="020B0604020202020204" pitchFamily="34" charset="0"/>
                        </a:rPr>
                        <a:t>proposal </a:t>
                      </a:r>
                      <a:r>
                        <a:rPr lang="en-US" sz="1100" b="0" i="0">
                          <a:solidFill>
                            <a:srgbClr val="555753"/>
                          </a:solidFill>
                          <a:effectLst/>
                          <a:latin typeface="Arial" panose="020B0604020202020204" pitchFamily="34" charset="0"/>
                        </a:rPr>
                        <a:t>is 8-10 pages in length</a:t>
                      </a:r>
                    </a:p>
                  </a:txBody>
                  <a:tcPr marL="20752" marR="20752" marT="20752" marB="20752">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EAEADE"/>
                    </a:solidFill>
                  </a:tcPr>
                </a:tc>
                <a:tc>
                  <a:txBody>
                    <a:bodyPr/>
                    <a:lstStyle/>
                    <a:p>
                      <a:pPr algn="ctr"/>
                      <a:r>
                        <a:rPr lang="en-US" sz="1100" b="0" i="0">
                          <a:solidFill>
                            <a:srgbClr val="555753"/>
                          </a:solidFill>
                          <a:effectLst/>
                          <a:latin typeface="Arial" panose="020B0604020202020204" pitchFamily="34" charset="0"/>
                        </a:rPr>
                        <a:t>13</a:t>
                      </a:r>
                    </a:p>
                  </a:txBody>
                  <a:tcPr marL="20752" marR="20752" marT="20752" marB="20752" anchor="b">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EAEADE"/>
                    </a:solidFill>
                  </a:tcPr>
                </a:tc>
                <a:extLst>
                  <a:ext uri="{0D108BD9-81ED-4DB2-BD59-A6C34878D82A}">
                    <a16:rowId xmlns:a16="http://schemas.microsoft.com/office/drawing/2014/main" val="3973159199"/>
                  </a:ext>
                </a:extLst>
              </a:tr>
              <a:tr h="204955">
                <a:tc>
                  <a:txBody>
                    <a:bodyPr/>
                    <a:lstStyle/>
                    <a:p>
                      <a:r>
                        <a:rPr lang="en-US" sz="1100" b="0" i="0">
                          <a:solidFill>
                            <a:srgbClr val="555753"/>
                          </a:solidFill>
                          <a:effectLst/>
                          <a:latin typeface="Arial" panose="020B0604020202020204" pitchFamily="34" charset="0"/>
                        </a:rPr>
                        <a:t>The </a:t>
                      </a:r>
                      <a:r>
                        <a:rPr lang="en-US" sz="1100" b="1" i="0">
                          <a:solidFill>
                            <a:srgbClr val="555753"/>
                          </a:solidFill>
                          <a:effectLst/>
                          <a:latin typeface="Arial" panose="020B0604020202020204" pitchFamily="34" charset="0"/>
                        </a:rPr>
                        <a:t>proposal </a:t>
                      </a:r>
                      <a:r>
                        <a:rPr lang="en-US" sz="1100" b="0" i="0">
                          <a:solidFill>
                            <a:srgbClr val="555753"/>
                          </a:solidFill>
                          <a:effectLst/>
                          <a:latin typeface="Arial" panose="020B0604020202020204" pitchFamily="34" charset="0"/>
                        </a:rPr>
                        <a:t>has at least 5 scholarly sources.</a:t>
                      </a:r>
                    </a:p>
                  </a:txBody>
                  <a:tcPr marL="20752" marR="20752" marT="20752" marB="20752">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EAEADE"/>
                    </a:solidFill>
                  </a:tcPr>
                </a:tc>
                <a:tc>
                  <a:txBody>
                    <a:bodyPr/>
                    <a:lstStyle/>
                    <a:p>
                      <a:pPr algn="ctr"/>
                      <a:r>
                        <a:rPr lang="en-US" sz="1100" b="0" i="0">
                          <a:solidFill>
                            <a:srgbClr val="555753"/>
                          </a:solidFill>
                          <a:effectLst/>
                          <a:latin typeface="Arial" panose="020B0604020202020204" pitchFamily="34" charset="0"/>
                        </a:rPr>
                        <a:t>7</a:t>
                      </a:r>
                    </a:p>
                  </a:txBody>
                  <a:tcPr marL="20752" marR="20752" marT="20752" marB="20752" anchor="b">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EAEADE"/>
                    </a:solidFill>
                  </a:tcPr>
                </a:tc>
                <a:extLst>
                  <a:ext uri="{0D108BD9-81ED-4DB2-BD59-A6C34878D82A}">
                    <a16:rowId xmlns:a16="http://schemas.microsoft.com/office/drawing/2014/main" val="783687174"/>
                  </a:ext>
                </a:extLst>
              </a:tr>
              <a:tr h="224042">
                <a:tc>
                  <a:txBody>
                    <a:bodyPr/>
                    <a:lstStyle/>
                    <a:p>
                      <a:r>
                        <a:rPr lang="en-US" sz="1100" b="0" i="0">
                          <a:solidFill>
                            <a:srgbClr val="555753"/>
                          </a:solidFill>
                          <a:effectLst/>
                          <a:latin typeface="Arial" panose="020B0604020202020204" pitchFamily="34" charset="0"/>
                        </a:rPr>
                        <a:t>The </a:t>
                      </a:r>
                      <a:r>
                        <a:rPr lang="en-US" sz="1100" b="1" i="0">
                          <a:solidFill>
                            <a:srgbClr val="555753"/>
                          </a:solidFill>
                          <a:effectLst/>
                          <a:latin typeface="Arial" panose="020B0604020202020204" pitchFamily="34" charset="0"/>
                        </a:rPr>
                        <a:t>proposal </a:t>
                      </a:r>
                      <a:r>
                        <a:rPr lang="en-US" sz="1100" b="0" i="0">
                          <a:solidFill>
                            <a:srgbClr val="555753"/>
                          </a:solidFill>
                          <a:effectLst/>
                          <a:latin typeface="Arial" panose="020B0604020202020204" pitchFamily="34" charset="0"/>
                        </a:rPr>
                        <a:t>is in APA format and contains minimal spelling and grammar errors.</a:t>
                      </a:r>
                    </a:p>
                  </a:txBody>
                  <a:tcPr marL="20752" marR="20752" marT="20752" marB="20752">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EAEADE"/>
                    </a:solidFill>
                  </a:tcPr>
                </a:tc>
                <a:tc>
                  <a:txBody>
                    <a:bodyPr/>
                    <a:lstStyle/>
                    <a:p>
                      <a:pPr algn="ctr"/>
                      <a:r>
                        <a:rPr lang="en-US" sz="1100" b="0" i="0">
                          <a:solidFill>
                            <a:srgbClr val="555753"/>
                          </a:solidFill>
                          <a:effectLst/>
                          <a:latin typeface="Arial" panose="020B0604020202020204" pitchFamily="34" charset="0"/>
                        </a:rPr>
                        <a:t>3</a:t>
                      </a:r>
                    </a:p>
                  </a:txBody>
                  <a:tcPr marL="20752" marR="20752" marT="20752" marB="20752" anchor="b">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EAEADE"/>
                    </a:solidFill>
                  </a:tcPr>
                </a:tc>
                <a:extLst>
                  <a:ext uri="{0D108BD9-81ED-4DB2-BD59-A6C34878D82A}">
                    <a16:rowId xmlns:a16="http://schemas.microsoft.com/office/drawing/2014/main" val="1445387810"/>
                  </a:ext>
                </a:extLst>
              </a:tr>
              <a:tr h="224042">
                <a:tc>
                  <a:txBody>
                    <a:bodyPr/>
                    <a:lstStyle/>
                    <a:p>
                      <a:r>
                        <a:rPr lang="en-US" sz="1100" b="0" i="0">
                          <a:solidFill>
                            <a:srgbClr val="555753"/>
                          </a:solidFill>
                          <a:effectLst/>
                          <a:latin typeface="Arial" panose="020B0604020202020204" pitchFamily="34" charset="0"/>
                        </a:rPr>
                        <a:t>The </a:t>
                      </a:r>
                      <a:r>
                        <a:rPr lang="en-US" sz="1100" b="1" i="0">
                          <a:solidFill>
                            <a:srgbClr val="555753"/>
                          </a:solidFill>
                          <a:effectLst/>
                          <a:latin typeface="Arial" panose="020B0604020202020204" pitchFamily="34" charset="0"/>
                        </a:rPr>
                        <a:t>presentation</a:t>
                      </a:r>
                      <a:r>
                        <a:rPr lang="en-US" sz="1100" b="0" i="0">
                          <a:solidFill>
                            <a:srgbClr val="555753"/>
                          </a:solidFill>
                          <a:effectLst/>
                          <a:latin typeface="Arial" panose="020B0604020202020204" pitchFamily="34" charset="0"/>
                        </a:rPr>
                        <a:t> has a summary of the current talent management system in place.</a:t>
                      </a:r>
                    </a:p>
                  </a:txBody>
                  <a:tcPr marL="20752" marR="20752" marT="20752" marB="20752">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EAEADE"/>
                    </a:solidFill>
                  </a:tcPr>
                </a:tc>
                <a:tc>
                  <a:txBody>
                    <a:bodyPr/>
                    <a:lstStyle/>
                    <a:p>
                      <a:pPr algn="ctr"/>
                      <a:r>
                        <a:rPr lang="en-US" sz="1100" b="0" i="0">
                          <a:solidFill>
                            <a:srgbClr val="555753"/>
                          </a:solidFill>
                          <a:effectLst/>
                          <a:latin typeface="Arial" panose="020B0604020202020204" pitchFamily="34" charset="0"/>
                        </a:rPr>
                        <a:t>3</a:t>
                      </a:r>
                    </a:p>
                  </a:txBody>
                  <a:tcPr marL="20752" marR="20752" marT="20752" marB="20752" anchor="b">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EAEADE"/>
                    </a:solidFill>
                  </a:tcPr>
                </a:tc>
                <a:extLst>
                  <a:ext uri="{0D108BD9-81ED-4DB2-BD59-A6C34878D82A}">
                    <a16:rowId xmlns:a16="http://schemas.microsoft.com/office/drawing/2014/main" val="3780452302"/>
                  </a:ext>
                </a:extLst>
              </a:tr>
              <a:tr h="409456">
                <a:tc>
                  <a:txBody>
                    <a:bodyPr/>
                    <a:lstStyle/>
                    <a:p>
                      <a:r>
                        <a:rPr lang="en-US" sz="1100" b="0" i="0">
                          <a:solidFill>
                            <a:srgbClr val="555753"/>
                          </a:solidFill>
                          <a:effectLst/>
                          <a:latin typeface="Arial" panose="020B0604020202020204" pitchFamily="34" charset="0"/>
                        </a:rPr>
                        <a:t>The </a:t>
                      </a:r>
                      <a:r>
                        <a:rPr lang="en-US" sz="1100" b="1" i="0">
                          <a:solidFill>
                            <a:srgbClr val="555753"/>
                          </a:solidFill>
                          <a:effectLst/>
                          <a:latin typeface="Arial" panose="020B0604020202020204" pitchFamily="34" charset="0"/>
                        </a:rPr>
                        <a:t>presentation</a:t>
                      </a:r>
                      <a:r>
                        <a:rPr lang="en-US" sz="1100" b="0" i="0">
                          <a:solidFill>
                            <a:srgbClr val="555753"/>
                          </a:solidFill>
                          <a:effectLst/>
                          <a:latin typeface="Arial" panose="020B0604020202020204" pitchFamily="34" charset="0"/>
                        </a:rPr>
                        <a:t> has an explanation of the current appraisal process and a suggested appraisal practice with a copy of the new performance appraisal recommendation.</a:t>
                      </a:r>
                    </a:p>
                  </a:txBody>
                  <a:tcPr marL="20752" marR="20752" marT="20752" marB="20752">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EAEADE"/>
                    </a:solidFill>
                  </a:tcPr>
                </a:tc>
                <a:tc>
                  <a:txBody>
                    <a:bodyPr/>
                    <a:lstStyle/>
                    <a:p>
                      <a:pPr algn="ctr"/>
                      <a:r>
                        <a:rPr lang="en-US" sz="1100" b="0" i="0">
                          <a:solidFill>
                            <a:srgbClr val="555753"/>
                          </a:solidFill>
                          <a:effectLst/>
                          <a:latin typeface="Arial" panose="020B0604020202020204" pitchFamily="34" charset="0"/>
                        </a:rPr>
                        <a:t>3</a:t>
                      </a:r>
                    </a:p>
                  </a:txBody>
                  <a:tcPr marL="20752" marR="20752" marT="20752" marB="20752" anchor="b">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EAEADE"/>
                    </a:solidFill>
                  </a:tcPr>
                </a:tc>
                <a:extLst>
                  <a:ext uri="{0D108BD9-81ED-4DB2-BD59-A6C34878D82A}">
                    <a16:rowId xmlns:a16="http://schemas.microsoft.com/office/drawing/2014/main" val="1689799606"/>
                  </a:ext>
                </a:extLst>
              </a:tr>
              <a:tr h="502163">
                <a:tc>
                  <a:txBody>
                    <a:bodyPr/>
                    <a:lstStyle/>
                    <a:p>
                      <a:r>
                        <a:rPr lang="en-US" sz="1100" b="0" i="0">
                          <a:solidFill>
                            <a:srgbClr val="555753"/>
                          </a:solidFill>
                          <a:effectLst/>
                          <a:latin typeface="Arial" panose="020B0604020202020204" pitchFamily="34" charset="0"/>
                        </a:rPr>
                        <a:t>The </a:t>
                      </a:r>
                      <a:r>
                        <a:rPr lang="en-US" sz="1100" b="1" i="0">
                          <a:solidFill>
                            <a:srgbClr val="555753"/>
                          </a:solidFill>
                          <a:effectLst/>
                          <a:latin typeface="Arial" panose="020B0604020202020204" pitchFamily="34" charset="0"/>
                        </a:rPr>
                        <a:t>presentation</a:t>
                      </a:r>
                      <a:r>
                        <a:rPr lang="en-US" sz="1100" b="0" i="0">
                          <a:solidFill>
                            <a:srgbClr val="555753"/>
                          </a:solidFill>
                          <a:effectLst/>
                          <a:latin typeface="Arial" panose="020B0604020202020204" pitchFamily="34" charset="0"/>
                        </a:rPr>
                        <a:t> has an Employee Development Plan for a high-potential, high-performing entry-level employee of the company in the Case Study. Your plan should include all elements of an employee development plan (also called an IDP).</a:t>
                      </a:r>
                    </a:p>
                  </a:txBody>
                  <a:tcPr marL="20752" marR="20752" marT="20752" marB="20752">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EAEADE"/>
                    </a:solidFill>
                  </a:tcPr>
                </a:tc>
                <a:tc>
                  <a:txBody>
                    <a:bodyPr/>
                    <a:lstStyle/>
                    <a:p>
                      <a:pPr algn="ctr"/>
                      <a:r>
                        <a:rPr lang="en-US" sz="1100" b="0" i="0">
                          <a:solidFill>
                            <a:srgbClr val="555753"/>
                          </a:solidFill>
                          <a:effectLst/>
                          <a:latin typeface="Arial" panose="020B0604020202020204" pitchFamily="34" charset="0"/>
                        </a:rPr>
                        <a:t>3</a:t>
                      </a:r>
                    </a:p>
                  </a:txBody>
                  <a:tcPr marL="20752" marR="20752" marT="20752" marB="20752" anchor="b">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EAEADE"/>
                    </a:solidFill>
                  </a:tcPr>
                </a:tc>
                <a:extLst>
                  <a:ext uri="{0D108BD9-81ED-4DB2-BD59-A6C34878D82A}">
                    <a16:rowId xmlns:a16="http://schemas.microsoft.com/office/drawing/2014/main" val="725186683"/>
                  </a:ext>
                </a:extLst>
              </a:tr>
              <a:tr h="409456">
                <a:tc>
                  <a:txBody>
                    <a:bodyPr/>
                    <a:lstStyle/>
                    <a:p>
                      <a:r>
                        <a:rPr lang="en-US" sz="1100" b="0" i="0">
                          <a:solidFill>
                            <a:srgbClr val="555753"/>
                          </a:solidFill>
                          <a:effectLst/>
                          <a:latin typeface="Arial" panose="020B0604020202020204" pitchFamily="34" charset="0"/>
                        </a:rPr>
                        <a:t>The </a:t>
                      </a:r>
                      <a:r>
                        <a:rPr lang="en-US" sz="1100" b="1" i="0">
                          <a:solidFill>
                            <a:srgbClr val="555753"/>
                          </a:solidFill>
                          <a:effectLst/>
                          <a:latin typeface="Arial" panose="020B0604020202020204" pitchFamily="34" charset="0"/>
                        </a:rPr>
                        <a:t>presentation</a:t>
                      </a:r>
                      <a:r>
                        <a:rPr lang="en-US" sz="1100" b="0" i="0">
                          <a:solidFill>
                            <a:srgbClr val="555753"/>
                          </a:solidFill>
                          <a:effectLst/>
                          <a:latin typeface="Arial" panose="020B0604020202020204" pitchFamily="34" charset="0"/>
                        </a:rPr>
                        <a:t> has a recommended action plan addressing what impacts performance and what actions should be taken regarding employees that perform below expectations.</a:t>
                      </a:r>
                    </a:p>
                  </a:txBody>
                  <a:tcPr marL="20752" marR="20752" marT="20752" marB="20752">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EAEADE"/>
                    </a:solidFill>
                  </a:tcPr>
                </a:tc>
                <a:tc>
                  <a:txBody>
                    <a:bodyPr/>
                    <a:lstStyle/>
                    <a:p>
                      <a:pPr algn="ctr"/>
                      <a:r>
                        <a:rPr lang="en-US" sz="1100" b="0" i="0">
                          <a:solidFill>
                            <a:srgbClr val="555753"/>
                          </a:solidFill>
                          <a:effectLst/>
                          <a:latin typeface="Arial" panose="020B0604020202020204" pitchFamily="34" charset="0"/>
                        </a:rPr>
                        <a:t>3</a:t>
                      </a:r>
                    </a:p>
                  </a:txBody>
                  <a:tcPr marL="20752" marR="20752" marT="20752" marB="20752" anchor="b">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EAEADE"/>
                    </a:solidFill>
                  </a:tcPr>
                </a:tc>
                <a:extLst>
                  <a:ext uri="{0D108BD9-81ED-4DB2-BD59-A6C34878D82A}">
                    <a16:rowId xmlns:a16="http://schemas.microsoft.com/office/drawing/2014/main" val="2251355143"/>
                  </a:ext>
                </a:extLst>
              </a:tr>
              <a:tr h="409456">
                <a:tc>
                  <a:txBody>
                    <a:bodyPr/>
                    <a:lstStyle/>
                    <a:p>
                      <a:r>
                        <a:rPr lang="en-US" sz="1100" b="0" i="0">
                          <a:solidFill>
                            <a:srgbClr val="555753"/>
                          </a:solidFill>
                          <a:effectLst/>
                          <a:latin typeface="Arial" panose="020B0604020202020204" pitchFamily="34" charset="0"/>
                        </a:rPr>
                        <a:t>The </a:t>
                      </a:r>
                      <a:r>
                        <a:rPr lang="en-US" sz="1100" b="1" i="0">
                          <a:solidFill>
                            <a:srgbClr val="555753"/>
                          </a:solidFill>
                          <a:effectLst/>
                          <a:latin typeface="Arial" panose="020B0604020202020204" pitchFamily="34" charset="0"/>
                        </a:rPr>
                        <a:t>presentation</a:t>
                      </a:r>
                      <a:r>
                        <a:rPr lang="en-US" sz="1100" b="0" i="0">
                          <a:solidFill>
                            <a:srgbClr val="555753"/>
                          </a:solidFill>
                          <a:effectLst/>
                          <a:latin typeface="Arial" panose="020B0604020202020204" pitchFamily="34" charset="0"/>
                        </a:rPr>
                        <a:t> has the suggested on-going and future talent management program for the company - including recruiting, employee retention, and employee development.</a:t>
                      </a:r>
                    </a:p>
                  </a:txBody>
                  <a:tcPr marL="20752" marR="20752" marT="20752" marB="20752">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EAEADE"/>
                    </a:solidFill>
                  </a:tcPr>
                </a:tc>
                <a:tc>
                  <a:txBody>
                    <a:bodyPr/>
                    <a:lstStyle/>
                    <a:p>
                      <a:pPr algn="ctr"/>
                      <a:r>
                        <a:rPr lang="en-US" sz="1100" b="0" i="0">
                          <a:solidFill>
                            <a:srgbClr val="555753"/>
                          </a:solidFill>
                          <a:effectLst/>
                          <a:latin typeface="Arial" panose="020B0604020202020204" pitchFamily="34" charset="0"/>
                        </a:rPr>
                        <a:t>3</a:t>
                      </a:r>
                    </a:p>
                  </a:txBody>
                  <a:tcPr marL="20752" marR="20752" marT="20752" marB="20752" anchor="b">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EAEADE"/>
                    </a:solidFill>
                  </a:tcPr>
                </a:tc>
                <a:extLst>
                  <a:ext uri="{0D108BD9-81ED-4DB2-BD59-A6C34878D82A}">
                    <a16:rowId xmlns:a16="http://schemas.microsoft.com/office/drawing/2014/main" val="1013113559"/>
                  </a:ext>
                </a:extLst>
              </a:tr>
              <a:tr h="316750">
                <a:tc>
                  <a:txBody>
                    <a:bodyPr/>
                    <a:lstStyle/>
                    <a:p>
                      <a:r>
                        <a:rPr lang="en-US" sz="1100" b="0" i="0">
                          <a:solidFill>
                            <a:srgbClr val="555753"/>
                          </a:solidFill>
                          <a:effectLst/>
                          <a:latin typeface="Arial" panose="020B0604020202020204" pitchFamily="34" charset="0"/>
                        </a:rPr>
                        <a:t>The </a:t>
                      </a:r>
                      <a:r>
                        <a:rPr lang="en-US" sz="1100" b="1" i="0">
                          <a:solidFill>
                            <a:srgbClr val="555753"/>
                          </a:solidFill>
                          <a:effectLst/>
                          <a:latin typeface="Arial" panose="020B0604020202020204" pitchFamily="34" charset="0"/>
                        </a:rPr>
                        <a:t>presentation</a:t>
                      </a:r>
                      <a:r>
                        <a:rPr lang="en-US" sz="1100" b="0" i="0">
                          <a:solidFill>
                            <a:srgbClr val="555753"/>
                          </a:solidFill>
                          <a:effectLst/>
                          <a:latin typeface="Arial" panose="020B0604020202020204" pitchFamily="34" charset="0"/>
                        </a:rPr>
                        <a:t> has 8-10 slides and a reference slide in APA format and contains lecture notes. Slides are not too crowded.</a:t>
                      </a:r>
                    </a:p>
                  </a:txBody>
                  <a:tcPr marL="20752" marR="20752" marT="20752" marB="20752">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EAEADE"/>
                    </a:solidFill>
                  </a:tcPr>
                </a:tc>
                <a:tc>
                  <a:txBody>
                    <a:bodyPr/>
                    <a:lstStyle/>
                    <a:p>
                      <a:pPr algn="ctr"/>
                      <a:r>
                        <a:rPr lang="en-US" sz="1100" b="0" i="0">
                          <a:solidFill>
                            <a:srgbClr val="555753"/>
                          </a:solidFill>
                          <a:effectLst/>
                          <a:latin typeface="Arial" panose="020B0604020202020204" pitchFamily="34" charset="0"/>
                        </a:rPr>
                        <a:t>3</a:t>
                      </a:r>
                    </a:p>
                  </a:txBody>
                  <a:tcPr marL="20752" marR="20752" marT="20752" marB="20752" anchor="b">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EAEADE"/>
                    </a:solidFill>
                  </a:tcPr>
                </a:tc>
                <a:extLst>
                  <a:ext uri="{0D108BD9-81ED-4DB2-BD59-A6C34878D82A}">
                    <a16:rowId xmlns:a16="http://schemas.microsoft.com/office/drawing/2014/main" val="1316317435"/>
                  </a:ext>
                </a:extLst>
              </a:tr>
              <a:tr h="224042">
                <a:tc>
                  <a:txBody>
                    <a:bodyPr/>
                    <a:lstStyle/>
                    <a:p>
                      <a:r>
                        <a:rPr lang="en-US" sz="1100" b="0" i="0">
                          <a:solidFill>
                            <a:srgbClr val="555753"/>
                          </a:solidFill>
                          <a:effectLst/>
                          <a:latin typeface="Arial" panose="020B0604020202020204" pitchFamily="34" charset="0"/>
                        </a:rPr>
                        <a:t>The </a:t>
                      </a:r>
                      <a:r>
                        <a:rPr lang="en-US" sz="1100" b="1" i="0">
                          <a:solidFill>
                            <a:srgbClr val="555753"/>
                          </a:solidFill>
                          <a:effectLst/>
                          <a:latin typeface="Arial" panose="020B0604020202020204" pitchFamily="34" charset="0"/>
                        </a:rPr>
                        <a:t>presentation</a:t>
                      </a:r>
                      <a:r>
                        <a:rPr lang="en-US" sz="1100" b="0" i="0">
                          <a:solidFill>
                            <a:srgbClr val="555753"/>
                          </a:solidFill>
                          <a:effectLst/>
                          <a:latin typeface="Arial" panose="020B0604020202020204" pitchFamily="34" charset="0"/>
                        </a:rPr>
                        <a:t> presents the action plan as </a:t>
                      </a:r>
                      <a:r>
                        <a:rPr lang="en-US" sz="1100" b="1" i="0">
                          <a:solidFill>
                            <a:srgbClr val="555753"/>
                          </a:solidFill>
                          <a:effectLst/>
                          <a:latin typeface="Arial" panose="020B0604020202020204" pitchFamily="34" charset="0"/>
                        </a:rPr>
                        <a:t>one continuous plan.</a:t>
                      </a:r>
                      <a:endParaRPr lang="en-US" sz="1100" b="0" i="0">
                        <a:solidFill>
                          <a:srgbClr val="555753"/>
                        </a:solidFill>
                        <a:effectLst/>
                        <a:latin typeface="Arial" panose="020B0604020202020204" pitchFamily="34" charset="0"/>
                      </a:endParaRPr>
                    </a:p>
                  </a:txBody>
                  <a:tcPr marL="20752" marR="20752" marT="20752" marB="20752">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EAEADE"/>
                    </a:solidFill>
                  </a:tcPr>
                </a:tc>
                <a:tc>
                  <a:txBody>
                    <a:bodyPr/>
                    <a:lstStyle/>
                    <a:p>
                      <a:pPr algn="ctr"/>
                      <a:r>
                        <a:rPr lang="en-US" sz="1100" b="0" i="0">
                          <a:solidFill>
                            <a:srgbClr val="555753"/>
                          </a:solidFill>
                          <a:effectLst/>
                          <a:latin typeface="Arial" panose="020B0604020202020204" pitchFamily="34" charset="0"/>
                        </a:rPr>
                        <a:t>3</a:t>
                      </a:r>
                    </a:p>
                  </a:txBody>
                  <a:tcPr marL="20752" marR="20752" marT="20752" marB="20752" anchor="b">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EAEADE"/>
                    </a:solidFill>
                  </a:tcPr>
                </a:tc>
                <a:extLst>
                  <a:ext uri="{0D108BD9-81ED-4DB2-BD59-A6C34878D82A}">
                    <a16:rowId xmlns:a16="http://schemas.microsoft.com/office/drawing/2014/main" val="4184245818"/>
                  </a:ext>
                </a:extLst>
              </a:tr>
              <a:tr h="204955">
                <a:tc>
                  <a:txBody>
                    <a:bodyPr/>
                    <a:lstStyle/>
                    <a:p>
                      <a:pPr algn="r"/>
                      <a:r>
                        <a:rPr lang="en-US" sz="1100" b="1" i="0" dirty="0">
                          <a:solidFill>
                            <a:srgbClr val="555753"/>
                          </a:solidFill>
                          <a:effectLst/>
                          <a:latin typeface="Arial Black" panose="020B0A04020102020204" pitchFamily="34" charset="0"/>
                        </a:rPr>
                        <a:t>Total</a:t>
                      </a:r>
                      <a:endParaRPr lang="en-US" sz="1100" b="0" i="0" dirty="0">
                        <a:solidFill>
                          <a:srgbClr val="555753"/>
                        </a:solidFill>
                        <a:effectLst/>
                        <a:latin typeface="Arial Black" panose="020B0A04020102020204" pitchFamily="34" charset="0"/>
                      </a:endParaRPr>
                    </a:p>
                  </a:txBody>
                  <a:tcPr marL="20752" marR="20752" marT="20752" marB="20752">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FFC000"/>
                    </a:solidFill>
                  </a:tcPr>
                </a:tc>
                <a:tc>
                  <a:txBody>
                    <a:bodyPr/>
                    <a:lstStyle/>
                    <a:p>
                      <a:pPr algn="ctr"/>
                      <a:r>
                        <a:rPr lang="en-US" sz="1100" b="0" i="0" dirty="0">
                          <a:solidFill>
                            <a:srgbClr val="555753"/>
                          </a:solidFill>
                          <a:effectLst/>
                          <a:latin typeface="Arial Black" panose="020B0A04020102020204" pitchFamily="34" charset="0"/>
                        </a:rPr>
                        <a:t>100</a:t>
                      </a:r>
                    </a:p>
                  </a:txBody>
                  <a:tcPr marL="20752" marR="20752" marT="20752" marB="20752">
                    <a:lnL w="9525" cap="flat" cmpd="sng" algn="ctr">
                      <a:solidFill>
                        <a:srgbClr val="857E5B"/>
                      </a:solidFill>
                      <a:prstDash val="solid"/>
                      <a:round/>
                      <a:headEnd type="none" w="med" len="med"/>
                      <a:tailEnd type="none" w="med" len="med"/>
                    </a:lnL>
                    <a:lnR w="9525" cap="flat" cmpd="sng" algn="ctr">
                      <a:solidFill>
                        <a:srgbClr val="857E5B"/>
                      </a:solidFill>
                      <a:prstDash val="solid"/>
                      <a:round/>
                      <a:headEnd type="none" w="med" len="med"/>
                      <a:tailEnd type="none" w="med" len="med"/>
                    </a:lnR>
                    <a:lnT w="9525" cap="flat" cmpd="sng" algn="ctr">
                      <a:solidFill>
                        <a:srgbClr val="857E5B"/>
                      </a:solidFill>
                      <a:prstDash val="solid"/>
                      <a:round/>
                      <a:headEnd type="none" w="med" len="med"/>
                      <a:tailEnd type="none" w="med" len="med"/>
                    </a:lnT>
                    <a:lnB w="9525" cap="flat" cmpd="sng" algn="ctr">
                      <a:solidFill>
                        <a:srgbClr val="857E5B"/>
                      </a:solidFill>
                      <a:prstDash val="solid"/>
                      <a:round/>
                      <a:headEnd type="none" w="med" len="med"/>
                      <a:tailEnd type="none" w="med" len="med"/>
                    </a:lnB>
                    <a:solidFill>
                      <a:srgbClr val="FFC000"/>
                    </a:solidFill>
                  </a:tcPr>
                </a:tc>
                <a:extLst>
                  <a:ext uri="{0D108BD9-81ED-4DB2-BD59-A6C34878D82A}">
                    <a16:rowId xmlns:a16="http://schemas.microsoft.com/office/drawing/2014/main" val="1892328790"/>
                  </a:ext>
                </a:extLst>
              </a:tr>
            </a:tbl>
          </a:graphicData>
        </a:graphic>
      </p:graphicFrame>
    </p:spTree>
    <p:extLst>
      <p:ext uri="{BB962C8B-B14F-4D97-AF65-F5344CB8AC3E}">
        <p14:creationId xmlns:p14="http://schemas.microsoft.com/office/powerpoint/2010/main" val="2375009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10" y="286604"/>
            <a:ext cx="10325170" cy="446642"/>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en-US" sz="3200" b="1" dirty="0"/>
              <a:t>References</a:t>
            </a:r>
          </a:p>
        </p:txBody>
      </p:sp>
      <p:sp>
        <p:nvSpPr>
          <p:cNvPr id="3" name="Content Placeholder 2"/>
          <p:cNvSpPr>
            <a:spLocks noGrp="1"/>
          </p:cNvSpPr>
          <p:nvPr>
            <p:ph sz="quarter" idx="13"/>
          </p:nvPr>
        </p:nvSpPr>
        <p:spPr>
          <a:xfrm>
            <a:off x="913774" y="864066"/>
            <a:ext cx="10363826" cy="5712903"/>
          </a:xfrm>
        </p:spPr>
        <p:txBody>
          <a:bodyPr>
            <a:normAutofit fontScale="85000" lnSpcReduction="20000"/>
          </a:bodyPr>
          <a:lstStyle/>
          <a:p>
            <a:pPr>
              <a:buFont typeface="Wingdings" panose="05000000000000000000" pitchFamily="2" charset="2"/>
              <a:buChar char="Ø"/>
            </a:pPr>
            <a:r>
              <a:rPr lang="en-US" dirty="0"/>
              <a:t>(2017, July 19). </a:t>
            </a:r>
            <a:r>
              <a:rPr lang="en-US" b="1" dirty="0"/>
              <a:t>What Is a Talent Management System? </a:t>
            </a:r>
            <a:r>
              <a:rPr lang="en-US" b="1" dirty="0">
                <a:hlinkClick r:id="rId2"/>
              </a:rPr>
              <a:t>https://hrsoft.com/blog/what-is-a-talent-management-system/</a:t>
            </a:r>
            <a:endParaRPr lang="en-US" b="1" dirty="0"/>
          </a:p>
          <a:p>
            <a:pPr>
              <a:buFont typeface="Wingdings" panose="05000000000000000000" pitchFamily="2" charset="2"/>
              <a:buChar char="Ø"/>
            </a:pPr>
            <a:r>
              <a:rPr lang="en-US" b="1" dirty="0"/>
              <a:t>(2017, July 24).  How To apply the model. </a:t>
            </a:r>
            <a:r>
              <a:rPr lang="en-US" b="1" dirty="0">
                <a:hlinkClick r:id="rId3"/>
              </a:rPr>
              <a:t>https://www.mindtools.com/pages/article/kirkpatrick.htm</a:t>
            </a:r>
            <a:endParaRPr lang="en-US" b="1" dirty="0"/>
          </a:p>
          <a:p>
            <a:pPr>
              <a:buFont typeface="Wingdings" panose="05000000000000000000" pitchFamily="2" charset="2"/>
              <a:buChar char="Ø"/>
            </a:pPr>
            <a:r>
              <a:rPr lang="en-US" b="1" dirty="0"/>
              <a:t>(2017, July 24).  Smart goal concept. </a:t>
            </a:r>
            <a:r>
              <a:rPr lang="en-US" b="1" dirty="0">
                <a:hlinkClick r:id="rId4"/>
              </a:rPr>
              <a:t>http://www.managersresourcehandbook.com/the-smart-goal-concept-effectively-managing-performance/</a:t>
            </a:r>
            <a:endParaRPr lang="en-US" b="1" dirty="0"/>
          </a:p>
          <a:p>
            <a:pPr>
              <a:buFont typeface="Wingdings" panose="05000000000000000000" pitchFamily="2" charset="2"/>
              <a:buChar char="Ø"/>
            </a:pPr>
            <a:r>
              <a:rPr lang="en-US" b="1" dirty="0"/>
              <a:t>(2017, July 24). Developing employees. </a:t>
            </a:r>
            <a:r>
              <a:rPr lang="en-US" b="1" dirty="0">
                <a:hlinkClick r:id="rId5"/>
              </a:rPr>
              <a:t>https://www.shrm.org/resourcesandtools/tools-and-samples/toolkits/pages/developingemployees.aspx</a:t>
            </a:r>
            <a:endParaRPr lang="en-US" b="1" dirty="0"/>
          </a:p>
          <a:p>
            <a:pPr>
              <a:buFont typeface="Wingdings" panose="05000000000000000000" pitchFamily="2" charset="2"/>
              <a:buChar char="Ø"/>
            </a:pPr>
            <a:r>
              <a:rPr lang="en-US" b="1" dirty="0"/>
              <a:t>(2017, July 26).</a:t>
            </a:r>
            <a:r>
              <a:rPr lang="en-US" dirty="0"/>
              <a:t> 2016 Workforce 100: Ranking the World’s Top Companies for HR. </a:t>
            </a:r>
            <a:r>
              <a:rPr lang="en-US" dirty="0">
                <a:hlinkClick r:id="rId6"/>
              </a:rPr>
              <a:t>http://www.workforce.com/2016/05/22/2016-workforce-100-ranking-the-worlds-top-companies-for-hr/#1481044713492-9bfc4b03-cbc4</a:t>
            </a:r>
            <a:endParaRPr lang="en-US" dirty="0"/>
          </a:p>
          <a:p>
            <a:pPr>
              <a:buFont typeface="Wingdings" panose="05000000000000000000" pitchFamily="2" charset="2"/>
              <a:buChar char="Ø"/>
            </a:pPr>
            <a:r>
              <a:rPr lang="en-US" dirty="0"/>
              <a:t>(2017, July 26). </a:t>
            </a:r>
            <a:r>
              <a:rPr lang="en-US" b="1" dirty="0"/>
              <a:t>Job-Candidate Feedback Helped Shape American Express’ Talent Brand Refresh. </a:t>
            </a:r>
            <a:r>
              <a:rPr lang="en-US" dirty="0">
                <a:hlinkClick r:id="rId7"/>
              </a:rPr>
              <a:t>https://www.shrm.org/resourcesandtools/hr-topics/talent-acquisition/pages/candidate-feedback-american-express-talent-brand-refresh.aspx</a:t>
            </a:r>
            <a:endParaRPr lang="en-US" dirty="0"/>
          </a:p>
          <a:p>
            <a:pPr>
              <a:buFont typeface="Wingdings" panose="05000000000000000000" pitchFamily="2" charset="2"/>
              <a:buChar char="Ø"/>
            </a:pPr>
            <a:r>
              <a:rPr lang="en-US" dirty="0"/>
              <a:t>(2017, July 26). </a:t>
            </a:r>
            <a:r>
              <a:rPr lang="en-US" b="1" dirty="0"/>
              <a:t>How Google attracts the world’s best talent. </a:t>
            </a:r>
            <a:r>
              <a:rPr lang="en-US" b="1" dirty="0">
                <a:hlinkClick r:id="rId8"/>
              </a:rPr>
              <a:t>http://fortune.com/2014/09/04/how-google-attracts-the-worlds-best-talent/</a:t>
            </a:r>
            <a:endParaRPr lang="en-US" b="1" dirty="0"/>
          </a:p>
          <a:p>
            <a:pPr>
              <a:buFont typeface="Wingdings" panose="05000000000000000000" pitchFamily="2" charset="2"/>
              <a:buChar char="Ø"/>
            </a:pPr>
            <a:r>
              <a:rPr lang="en-US" b="1" dirty="0"/>
              <a:t>(2017, July 26). </a:t>
            </a:r>
            <a:r>
              <a:rPr lang="en-US" dirty="0"/>
              <a:t>Methods/Ways of Employee Development. </a:t>
            </a:r>
            <a:r>
              <a:rPr lang="en-US" dirty="0">
                <a:hlinkClick r:id="rId9"/>
              </a:rPr>
              <a:t>http://www.managementstudyguide.com/employee-development-methods.htm</a:t>
            </a:r>
            <a:endParaRPr lang="en-US" dirty="0"/>
          </a:p>
          <a:p>
            <a:pPr marL="0" indent="0">
              <a:buNone/>
            </a:pPr>
            <a:endParaRPr lang="en-US" b="1" dirty="0"/>
          </a:p>
          <a:p>
            <a:pPr marL="0" indent="0">
              <a:buNone/>
            </a:pPr>
            <a:endParaRPr lang="en-US" b="1"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b="1" dirty="0"/>
          </a:p>
          <a:p>
            <a:pPr>
              <a:buFont typeface="Wingdings" panose="05000000000000000000" pitchFamily="2" charset="2"/>
              <a:buChar char="Ø"/>
            </a:pPr>
            <a:endParaRPr lang="en-US" b="1" dirty="0"/>
          </a:p>
          <a:p>
            <a:pPr>
              <a:buFont typeface="Wingdings" panose="05000000000000000000" pitchFamily="2" charset="2"/>
              <a:buChar char="Ø"/>
            </a:pPr>
            <a:endParaRPr lang="en-US" b="1" dirty="0"/>
          </a:p>
          <a:p>
            <a:pPr>
              <a:buFont typeface="Wingdings" panose="05000000000000000000" pitchFamily="2" charset="2"/>
              <a:buChar char="Ø"/>
            </a:pPr>
            <a:endParaRPr lang="en-US" b="1" dirty="0"/>
          </a:p>
          <a:p>
            <a:pPr>
              <a:buFont typeface="Wingdings" panose="05000000000000000000" pitchFamily="2" charset="2"/>
              <a:buChar char="Ø"/>
            </a:pPr>
            <a:endParaRPr lang="en-US" b="1" dirty="0"/>
          </a:p>
          <a:p>
            <a:pPr>
              <a:buFont typeface="Wingdings" panose="05000000000000000000" pitchFamily="2" charset="2"/>
              <a:buChar char="Ø"/>
            </a:pPr>
            <a:endParaRPr lang="en-US" b="1"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marL="0" indent="0">
              <a:buNone/>
            </a:pPr>
            <a:endParaRPr lang="en-US" b="1"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77071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55F78D-A568-4EEA-A621-12715A0D08E6}"/>
              </a:ext>
            </a:extLst>
          </p:cNvPr>
          <p:cNvSpPr>
            <a:spLocks noGrp="1"/>
          </p:cNvSpPr>
          <p:nvPr>
            <p:ph sz="quarter" idx="13"/>
          </p:nvPr>
        </p:nvSpPr>
        <p:spPr>
          <a:xfrm>
            <a:off x="913774" y="1023457"/>
            <a:ext cx="10363826" cy="5587067"/>
          </a:xfrm>
        </p:spPr>
        <p:txBody>
          <a:bodyPr/>
          <a:lstStyle/>
          <a:p>
            <a:pPr marL="0" indent="0" fontAlgn="base">
              <a:buNone/>
            </a:pPr>
            <a:r>
              <a:rPr lang="en-US" b="1" dirty="0">
                <a:solidFill>
                  <a:srgbClr val="0070C0"/>
                </a:solidFill>
              </a:rPr>
              <a:t>Level 1: Reaction</a:t>
            </a:r>
          </a:p>
          <a:p>
            <a:pPr marL="0" indent="0" fontAlgn="base">
              <a:buNone/>
            </a:pPr>
            <a:r>
              <a:rPr lang="en-US" dirty="0"/>
              <a:t>Start by identifying how you'll measure reaction. Consider addressing these questions:</a:t>
            </a:r>
          </a:p>
          <a:p>
            <a:pPr fontAlgn="base"/>
            <a:r>
              <a:rPr lang="en-US" dirty="0">
                <a:solidFill>
                  <a:srgbClr val="C00000"/>
                </a:solidFill>
              </a:rPr>
              <a:t>Did the trainees feel that the training was worth their time?</a:t>
            </a:r>
          </a:p>
          <a:p>
            <a:pPr fontAlgn="base"/>
            <a:r>
              <a:rPr lang="en-US" dirty="0">
                <a:solidFill>
                  <a:srgbClr val="C00000"/>
                </a:solidFill>
              </a:rPr>
              <a:t>Did they think that it was successful?</a:t>
            </a:r>
          </a:p>
          <a:p>
            <a:pPr fontAlgn="base"/>
            <a:r>
              <a:rPr lang="en-US" dirty="0">
                <a:solidFill>
                  <a:srgbClr val="C00000"/>
                </a:solidFill>
              </a:rPr>
              <a:t>What were the biggest strengths of the training, and the biggest weaknesses?</a:t>
            </a:r>
          </a:p>
          <a:p>
            <a:pPr fontAlgn="base"/>
            <a:r>
              <a:rPr lang="en-US" dirty="0">
                <a:solidFill>
                  <a:srgbClr val="C00000"/>
                </a:solidFill>
              </a:rPr>
              <a:t>Did they like the venue and presentation style?</a:t>
            </a:r>
          </a:p>
          <a:p>
            <a:pPr fontAlgn="base"/>
            <a:r>
              <a:rPr lang="en-US" dirty="0">
                <a:solidFill>
                  <a:srgbClr val="C00000"/>
                </a:solidFill>
              </a:rPr>
              <a:t>Did the training session accommodate their personal </a:t>
            </a:r>
            <a:r>
              <a:rPr lang="en-US" b="1" dirty="0">
                <a:solidFill>
                  <a:srgbClr val="C00000"/>
                </a:solidFill>
                <a:hlinkClick r:id="rId2"/>
              </a:rPr>
              <a:t>learning styles</a:t>
            </a:r>
            <a:endParaRPr lang="en-US" dirty="0">
              <a:solidFill>
                <a:srgbClr val="C00000"/>
              </a:solidFill>
            </a:endParaRPr>
          </a:p>
          <a:p>
            <a:pPr marL="0" indent="0">
              <a:buNone/>
            </a:pPr>
            <a:endParaRPr lang="en-US" dirty="0"/>
          </a:p>
        </p:txBody>
      </p:sp>
      <p:sp>
        <p:nvSpPr>
          <p:cNvPr id="4" name="Title 1">
            <a:extLst>
              <a:ext uri="{FF2B5EF4-FFF2-40B4-BE49-F238E27FC236}">
                <a16:creationId xmlns:a16="http://schemas.microsoft.com/office/drawing/2014/main" id="{93D42BCA-F114-430A-B245-9BBA20BABC1D}"/>
              </a:ext>
            </a:extLst>
          </p:cNvPr>
          <p:cNvSpPr>
            <a:spLocks noGrp="1"/>
          </p:cNvSpPr>
          <p:nvPr>
            <p:ph type="title"/>
          </p:nvPr>
        </p:nvSpPr>
        <p:spPr>
          <a:xfrm>
            <a:off x="913775" y="226504"/>
            <a:ext cx="10364451" cy="64595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2800" b="1" dirty="0"/>
              <a:t>How TO Apply the model</a:t>
            </a:r>
            <a:endParaRPr lang="en-US" dirty="0"/>
          </a:p>
        </p:txBody>
      </p:sp>
    </p:spTree>
    <p:extLst>
      <p:ext uri="{BB962C8B-B14F-4D97-AF65-F5344CB8AC3E}">
        <p14:creationId xmlns:p14="http://schemas.microsoft.com/office/powerpoint/2010/main" val="2532256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98B86A-5428-42A4-A01C-A5C79105CEFA}"/>
              </a:ext>
            </a:extLst>
          </p:cNvPr>
          <p:cNvSpPr>
            <a:spLocks noGrp="1"/>
          </p:cNvSpPr>
          <p:nvPr>
            <p:ph sz="quarter" idx="13"/>
          </p:nvPr>
        </p:nvSpPr>
        <p:spPr>
          <a:xfrm>
            <a:off x="913774" y="436228"/>
            <a:ext cx="10363826" cy="5354971"/>
          </a:xfrm>
        </p:spPr>
        <p:txBody>
          <a:bodyPr>
            <a:normAutofit fontScale="92500"/>
          </a:bodyPr>
          <a:lstStyle/>
          <a:p>
            <a:pPr marL="0" indent="0" fontAlgn="base">
              <a:buNone/>
            </a:pPr>
            <a:r>
              <a:rPr lang="en-US" b="1" dirty="0">
                <a:solidFill>
                  <a:srgbClr val="0070C0"/>
                </a:solidFill>
              </a:rPr>
              <a:t>Level 2: Learning</a:t>
            </a:r>
          </a:p>
          <a:p>
            <a:pPr marL="0" indent="0" fontAlgn="base">
              <a:buNone/>
            </a:pPr>
            <a:r>
              <a:rPr lang="en-US" dirty="0"/>
              <a:t>To measure learning, start by identifying what you want to evaluate. (These things could be changes in knowledge, skills, or attitudes.)</a:t>
            </a:r>
          </a:p>
          <a:p>
            <a:pPr marL="0" indent="0" fontAlgn="base">
              <a:buNone/>
            </a:pPr>
            <a:r>
              <a:rPr lang="en-US" b="1" dirty="0">
                <a:solidFill>
                  <a:srgbClr val="0070C0"/>
                </a:solidFill>
              </a:rPr>
              <a:t>Level 3: Behavior</a:t>
            </a:r>
          </a:p>
          <a:p>
            <a:pPr marL="0" indent="0" fontAlgn="base">
              <a:buNone/>
            </a:pPr>
            <a:r>
              <a:rPr lang="en-US" dirty="0"/>
              <a:t>It can be challenging to measure behavior effectively. This is a longer-term activity that should take place weeks or months after the initial training.</a:t>
            </a:r>
          </a:p>
          <a:p>
            <a:pPr fontAlgn="base"/>
            <a:r>
              <a:rPr lang="en-US" dirty="0">
                <a:solidFill>
                  <a:srgbClr val="C00000"/>
                </a:solidFill>
              </a:rPr>
              <a:t>Consider these questions:</a:t>
            </a:r>
          </a:p>
          <a:p>
            <a:pPr fontAlgn="base"/>
            <a:r>
              <a:rPr lang="en-US" dirty="0">
                <a:solidFill>
                  <a:srgbClr val="C00000"/>
                </a:solidFill>
              </a:rPr>
              <a:t>Did the trainees put any of their learning to use?</a:t>
            </a:r>
          </a:p>
          <a:p>
            <a:pPr fontAlgn="base"/>
            <a:r>
              <a:rPr lang="en-US" dirty="0">
                <a:solidFill>
                  <a:srgbClr val="C00000"/>
                </a:solidFill>
              </a:rPr>
              <a:t>Are trainees able to teach their new knowledge, skills, or attitudes to other people?</a:t>
            </a:r>
          </a:p>
          <a:p>
            <a:pPr fontAlgn="base"/>
            <a:r>
              <a:rPr lang="en-US" dirty="0">
                <a:solidFill>
                  <a:srgbClr val="C00000"/>
                </a:solidFill>
              </a:rPr>
              <a:t>Are trainees aware that they've changed their behavior?</a:t>
            </a:r>
          </a:p>
          <a:p>
            <a:pPr fontAlgn="base"/>
            <a:r>
              <a:rPr lang="en-US" dirty="0">
                <a:solidFill>
                  <a:srgbClr val="C00000"/>
                </a:solidFill>
              </a:rPr>
              <a:t>One of the best ways to measure behavior is to conduct observations and interviews over time.</a:t>
            </a:r>
          </a:p>
          <a:p>
            <a:pPr marL="0" indent="0">
              <a:buNone/>
            </a:pPr>
            <a:endParaRPr lang="en-US" dirty="0"/>
          </a:p>
        </p:txBody>
      </p:sp>
    </p:spTree>
    <p:extLst>
      <p:ext uri="{BB962C8B-B14F-4D97-AF65-F5344CB8AC3E}">
        <p14:creationId xmlns:p14="http://schemas.microsoft.com/office/powerpoint/2010/main" val="2404960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7F9FB6-8F42-481A-BD0F-7F4AB1C4075C}"/>
              </a:ext>
            </a:extLst>
          </p:cNvPr>
          <p:cNvSpPr>
            <a:spLocks noGrp="1"/>
          </p:cNvSpPr>
          <p:nvPr>
            <p:ph sz="quarter" idx="13"/>
          </p:nvPr>
        </p:nvSpPr>
        <p:spPr>
          <a:xfrm>
            <a:off x="913774" y="453006"/>
            <a:ext cx="10363826" cy="5338193"/>
          </a:xfrm>
        </p:spPr>
        <p:txBody>
          <a:bodyPr>
            <a:normAutofit fontScale="92500" lnSpcReduction="20000"/>
          </a:bodyPr>
          <a:lstStyle/>
          <a:p>
            <a:pPr marL="0" indent="0" fontAlgn="base">
              <a:buNone/>
            </a:pPr>
            <a:r>
              <a:rPr lang="en-US" b="1" dirty="0">
                <a:solidFill>
                  <a:srgbClr val="0070C0"/>
                </a:solidFill>
              </a:rPr>
              <a:t>Level 4: Results</a:t>
            </a:r>
          </a:p>
          <a:p>
            <a:pPr marL="0" indent="0" fontAlgn="base">
              <a:buNone/>
            </a:pPr>
            <a:r>
              <a:rPr lang="en-US" dirty="0"/>
              <a:t>Of all the levels, measuring the final results of the training is likely to be the most costly and time consuming. </a:t>
            </a:r>
          </a:p>
          <a:p>
            <a:pPr marL="0" indent="0" fontAlgn="base">
              <a:buNone/>
            </a:pPr>
            <a:endParaRPr lang="en-US" dirty="0"/>
          </a:p>
          <a:p>
            <a:pPr marL="0" indent="0" fontAlgn="base">
              <a:buNone/>
            </a:pPr>
            <a:r>
              <a:rPr lang="en-US" dirty="0"/>
              <a:t>Here are some outcomes to consider, depending on the objectives of your training:</a:t>
            </a:r>
          </a:p>
          <a:p>
            <a:pPr fontAlgn="base"/>
            <a:r>
              <a:rPr lang="en-US" dirty="0">
                <a:solidFill>
                  <a:srgbClr val="C00000"/>
                </a:solidFill>
              </a:rPr>
              <a:t>Increased employee retention.</a:t>
            </a:r>
          </a:p>
          <a:p>
            <a:pPr fontAlgn="base"/>
            <a:r>
              <a:rPr lang="en-US" dirty="0">
                <a:solidFill>
                  <a:srgbClr val="C00000"/>
                </a:solidFill>
              </a:rPr>
              <a:t>Increased production.</a:t>
            </a:r>
          </a:p>
          <a:p>
            <a:pPr fontAlgn="base"/>
            <a:r>
              <a:rPr lang="en-US" dirty="0">
                <a:solidFill>
                  <a:srgbClr val="C00000"/>
                </a:solidFill>
              </a:rPr>
              <a:t>Higher morale.</a:t>
            </a:r>
          </a:p>
          <a:p>
            <a:pPr fontAlgn="base"/>
            <a:r>
              <a:rPr lang="en-US" dirty="0">
                <a:solidFill>
                  <a:srgbClr val="C00000"/>
                </a:solidFill>
              </a:rPr>
              <a:t>Reduced waste.</a:t>
            </a:r>
          </a:p>
          <a:p>
            <a:pPr fontAlgn="base"/>
            <a:r>
              <a:rPr lang="en-US" dirty="0">
                <a:solidFill>
                  <a:srgbClr val="C00000"/>
                </a:solidFill>
              </a:rPr>
              <a:t>Increased sales.</a:t>
            </a:r>
          </a:p>
          <a:p>
            <a:pPr fontAlgn="base"/>
            <a:r>
              <a:rPr lang="en-US" dirty="0">
                <a:solidFill>
                  <a:srgbClr val="C00000"/>
                </a:solidFill>
              </a:rPr>
              <a:t>Higher quality ratings.</a:t>
            </a:r>
          </a:p>
          <a:p>
            <a:pPr fontAlgn="base"/>
            <a:r>
              <a:rPr lang="en-US" dirty="0">
                <a:solidFill>
                  <a:srgbClr val="C00000"/>
                </a:solidFill>
              </a:rPr>
              <a:t>Increased customer satisfaction.</a:t>
            </a:r>
          </a:p>
          <a:p>
            <a:pPr fontAlgn="base"/>
            <a:r>
              <a:rPr lang="en-US" dirty="0">
                <a:solidFill>
                  <a:srgbClr val="C00000"/>
                </a:solidFill>
              </a:rPr>
              <a:t>Fewer staff complaints.</a:t>
            </a:r>
          </a:p>
          <a:p>
            <a:pPr marL="0" indent="0" fontAlgn="base">
              <a:buNone/>
            </a:pPr>
            <a:endParaRPr lang="en-US" dirty="0"/>
          </a:p>
          <a:p>
            <a:pPr marL="0" indent="0">
              <a:buNone/>
            </a:pPr>
            <a:endParaRPr lang="en-US" dirty="0"/>
          </a:p>
        </p:txBody>
      </p:sp>
    </p:spTree>
    <p:extLst>
      <p:ext uri="{BB962C8B-B14F-4D97-AF65-F5344CB8AC3E}">
        <p14:creationId xmlns:p14="http://schemas.microsoft.com/office/powerpoint/2010/main" val="3922012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41E0854-F17D-4DF9-B297-20B56D42C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7734" y="2390809"/>
            <a:ext cx="4770219" cy="3376671"/>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E55F78D-A568-4EEA-A621-12715A0D08E6}"/>
              </a:ext>
            </a:extLst>
          </p:cNvPr>
          <p:cNvSpPr>
            <a:spLocks noGrp="1"/>
          </p:cNvSpPr>
          <p:nvPr>
            <p:ph sz="quarter" idx="13"/>
          </p:nvPr>
        </p:nvSpPr>
        <p:spPr>
          <a:xfrm>
            <a:off x="913774" y="2367092"/>
            <a:ext cx="4860493" cy="3424107"/>
          </a:xfrm>
        </p:spPr>
        <p:txBody>
          <a:bodyPr>
            <a:normAutofit/>
          </a:bodyPr>
          <a:lstStyle/>
          <a:p>
            <a:pPr marL="0" indent="0">
              <a:buNone/>
            </a:pPr>
            <a:r>
              <a:rPr lang="en-US" dirty="0"/>
              <a:t>Talent management is just another one of </a:t>
            </a:r>
            <a:r>
              <a:rPr lang="en-US" dirty="0">
                <a:hlinkClick r:id="rId4"/>
              </a:rPr>
              <a:t>those pesky Human Resources terms</a:t>
            </a:r>
            <a:r>
              <a:rPr lang="en-US" dirty="0"/>
              <a:t>. Right? Wrong. Talent management is an organization's commitment to recruit, retain, and develop the most talented and superior employees available in the job market.</a:t>
            </a:r>
          </a:p>
          <a:p>
            <a:pPr marL="0" indent="0">
              <a:buNone/>
            </a:pPr>
            <a:endParaRPr lang="en-US" dirty="0"/>
          </a:p>
        </p:txBody>
      </p:sp>
      <p:sp>
        <p:nvSpPr>
          <p:cNvPr id="4" name="Title 1">
            <a:extLst>
              <a:ext uri="{FF2B5EF4-FFF2-40B4-BE49-F238E27FC236}">
                <a16:creationId xmlns:a16="http://schemas.microsoft.com/office/drawing/2014/main" id="{93D42BCA-F114-430A-B245-9BBA20BABC1D}"/>
              </a:ext>
            </a:extLst>
          </p:cNvPr>
          <p:cNvSpPr>
            <a:spLocks noGrp="1"/>
          </p:cNvSpPr>
          <p:nvPr>
            <p:ph type="title"/>
          </p:nvPr>
        </p:nvSpPr>
        <p:spPr>
          <a:xfrm>
            <a:off x="913775" y="618518"/>
            <a:ext cx="10364451" cy="76693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dirty="0"/>
              <a:t>What Is Talent Management—Really?</a:t>
            </a:r>
          </a:p>
        </p:txBody>
      </p:sp>
    </p:spTree>
    <p:extLst>
      <p:ext uri="{BB962C8B-B14F-4D97-AF65-F5344CB8AC3E}">
        <p14:creationId xmlns:p14="http://schemas.microsoft.com/office/powerpoint/2010/main" val="3828816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D8BE07-EC5D-4630-B541-9DFE7A4E7E31}"/>
              </a:ext>
            </a:extLst>
          </p:cNvPr>
          <p:cNvSpPr>
            <a:spLocks noGrp="1"/>
          </p:cNvSpPr>
          <p:nvPr>
            <p:ph sz="quarter" idx="13"/>
          </p:nvPr>
        </p:nvSpPr>
        <p:spPr>
          <a:xfrm>
            <a:off x="913774" y="1132514"/>
            <a:ext cx="10363826" cy="5469622"/>
          </a:xfrm>
        </p:spPr>
        <p:txBody>
          <a:bodyPr>
            <a:normAutofit fontScale="92500" lnSpcReduction="10000"/>
          </a:bodyPr>
          <a:lstStyle/>
          <a:p>
            <a:pPr marL="0" indent="0">
              <a:buNone/>
            </a:pPr>
            <a:r>
              <a:rPr lang="en-US" dirty="0"/>
              <a:t>Employees are your company’s greatest asset and investment, so managing them in a way that encourages engagement, productivity, and loyalty is typically a top priority for employers. The processes of ensuring you have the right number and type of professionals is your talent management system.</a:t>
            </a:r>
          </a:p>
          <a:p>
            <a:pPr marL="0" indent="0" fontAlgn="base">
              <a:buNone/>
            </a:pPr>
            <a:r>
              <a:rPr lang="en-US" b="1" dirty="0">
                <a:solidFill>
                  <a:srgbClr val="C00000"/>
                </a:solidFill>
              </a:rPr>
              <a:t>Achieving Key Talent Objectives</a:t>
            </a:r>
            <a:endParaRPr lang="en-US" dirty="0">
              <a:solidFill>
                <a:srgbClr val="C00000"/>
              </a:solidFill>
            </a:endParaRPr>
          </a:p>
          <a:p>
            <a:pPr marL="0" indent="0" fontAlgn="base">
              <a:buNone/>
            </a:pPr>
            <a:r>
              <a:rPr lang="en-US" dirty="0"/>
              <a:t>To address today’s top talent concerns, </a:t>
            </a:r>
            <a:r>
              <a:rPr lang="en-US" dirty="0" err="1"/>
              <a:t>Bersin</a:t>
            </a:r>
            <a:r>
              <a:rPr lang="en-US" dirty="0"/>
              <a:t> believes that an organization’s talent management system should aim to:</a:t>
            </a:r>
          </a:p>
          <a:p>
            <a:pPr fontAlgn="base"/>
            <a:r>
              <a:rPr lang="en-US" dirty="0"/>
              <a:t>Streamline recruitment</a:t>
            </a:r>
          </a:p>
          <a:p>
            <a:pPr fontAlgn="base"/>
            <a:r>
              <a:rPr lang="en-US" dirty="0"/>
              <a:t>Encourage managers to reinforce workplace culture and values through their practices</a:t>
            </a:r>
          </a:p>
          <a:p>
            <a:pPr fontAlgn="base"/>
            <a:r>
              <a:rPr lang="en-US" dirty="0"/>
              <a:t>Identify competency gaps and offer resources such as training and development to fill them</a:t>
            </a:r>
          </a:p>
          <a:p>
            <a:pPr fontAlgn="base"/>
            <a:r>
              <a:rPr lang="en-US" dirty="0"/>
              <a:t>Provide relevant and agile learning opportunities</a:t>
            </a:r>
          </a:p>
          <a:p>
            <a:pPr fontAlgn="base"/>
            <a:r>
              <a:rPr lang="en-US" dirty="0"/>
              <a:t>Identify and reward high performers</a:t>
            </a:r>
          </a:p>
          <a:p>
            <a:pPr marL="0" indent="0">
              <a:buNone/>
            </a:pPr>
            <a:endParaRPr lang="en-US" dirty="0"/>
          </a:p>
          <a:p>
            <a:pPr marL="0" indent="0">
              <a:buNone/>
            </a:pPr>
            <a:endParaRPr lang="en-US" dirty="0"/>
          </a:p>
        </p:txBody>
      </p:sp>
      <p:sp>
        <p:nvSpPr>
          <p:cNvPr id="4" name="Title 1">
            <a:extLst>
              <a:ext uri="{FF2B5EF4-FFF2-40B4-BE49-F238E27FC236}">
                <a16:creationId xmlns:a16="http://schemas.microsoft.com/office/drawing/2014/main" id="{922E273B-CBE3-4DE0-92C3-E27ECC62AC34}"/>
              </a:ext>
            </a:extLst>
          </p:cNvPr>
          <p:cNvSpPr>
            <a:spLocks noGrp="1"/>
          </p:cNvSpPr>
          <p:nvPr>
            <p:ph type="title"/>
          </p:nvPr>
        </p:nvSpPr>
        <p:spPr>
          <a:xfrm>
            <a:off x="913149" y="243282"/>
            <a:ext cx="10364451" cy="595619"/>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fontAlgn="base"/>
            <a:r>
              <a:rPr lang="en-US" b="1" dirty="0"/>
              <a:t>What Is a Talent Management System?</a:t>
            </a:r>
          </a:p>
        </p:txBody>
      </p:sp>
    </p:spTree>
    <p:extLst>
      <p:ext uri="{BB962C8B-B14F-4D97-AF65-F5344CB8AC3E}">
        <p14:creationId xmlns:p14="http://schemas.microsoft.com/office/powerpoint/2010/main" val="2962488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1024455-D044-4E2A-BD8C-05C54DE94473}"/>
              </a:ext>
            </a:extLst>
          </p:cNvPr>
          <p:cNvSpPr>
            <a:spLocks noGrp="1"/>
          </p:cNvSpPr>
          <p:nvPr>
            <p:ph sz="quarter" idx="13"/>
          </p:nvPr>
        </p:nvSpPr>
        <p:spPr>
          <a:xfrm>
            <a:off x="913774" y="184558"/>
            <a:ext cx="10788868" cy="6493079"/>
          </a:xfrm>
        </p:spPr>
        <p:txBody>
          <a:bodyPr>
            <a:normAutofit/>
          </a:bodyPr>
          <a:lstStyle/>
          <a:p>
            <a:pPr marL="0" indent="0">
              <a:buNone/>
            </a:pPr>
            <a:endParaRPr lang="en-US" sz="2200" dirty="0"/>
          </a:p>
        </p:txBody>
      </p:sp>
      <p:graphicFrame>
        <p:nvGraphicFramePr>
          <p:cNvPr id="12" name="Table 11">
            <a:extLst>
              <a:ext uri="{FF2B5EF4-FFF2-40B4-BE49-F238E27FC236}">
                <a16:creationId xmlns:a16="http://schemas.microsoft.com/office/drawing/2014/main" id="{2556543B-11E3-4595-9A9A-BC04E9CE1274}"/>
              </a:ext>
            </a:extLst>
          </p:cNvPr>
          <p:cNvGraphicFramePr>
            <a:graphicFrameLocks noGrp="1"/>
          </p:cNvGraphicFramePr>
          <p:nvPr>
            <p:extLst>
              <p:ext uri="{D42A27DB-BD31-4B8C-83A1-F6EECF244321}">
                <p14:modId xmlns:p14="http://schemas.microsoft.com/office/powerpoint/2010/main" val="2813712041"/>
              </p:ext>
            </p:extLst>
          </p:nvPr>
        </p:nvGraphicFramePr>
        <p:xfrm>
          <a:off x="913773" y="1510019"/>
          <a:ext cx="10788870" cy="4513276"/>
        </p:xfrm>
        <a:graphic>
          <a:graphicData uri="http://schemas.openxmlformats.org/drawingml/2006/table">
            <a:tbl>
              <a:tblPr firstRow="1" firstCol="1" bandRow="1">
                <a:tableStyleId>{5C22544A-7EE6-4342-B048-85BDC9FD1C3A}</a:tableStyleId>
              </a:tblPr>
              <a:tblGrid>
                <a:gridCol w="5394435">
                  <a:extLst>
                    <a:ext uri="{9D8B030D-6E8A-4147-A177-3AD203B41FA5}">
                      <a16:colId xmlns:a16="http://schemas.microsoft.com/office/drawing/2014/main" val="1487921736"/>
                    </a:ext>
                  </a:extLst>
                </a:gridCol>
                <a:gridCol w="5394435">
                  <a:extLst>
                    <a:ext uri="{9D8B030D-6E8A-4147-A177-3AD203B41FA5}">
                      <a16:colId xmlns:a16="http://schemas.microsoft.com/office/drawing/2014/main" val="582127505"/>
                    </a:ext>
                  </a:extLst>
                </a:gridCol>
              </a:tblGrid>
              <a:tr h="4513276">
                <a:tc>
                  <a: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 can include the following systems when you approach talent management as your overall business strategy to recruit and retain talented employees.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Recruitment planning meeting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Job description development</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Job post writing and recruiting location placement for the posting</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Application materials review</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Phone or online </a:t>
                      </a:r>
                      <a:r>
                        <a:rPr lang="en-US" sz="1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rPr>
                        <a:t>screening interview</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In-house interviews that can involve multiple meetings with many of your current employees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Credential review and </a:t>
                      </a:r>
                      <a:r>
                        <a:rPr lang="en-US" sz="1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background checking</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Making the job offer</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 the selected person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9525" marB="0">
                    <a:solidFill>
                      <a:schemeClr val="bg2">
                        <a:lumMod val="20000"/>
                        <a:lumOff val="80000"/>
                      </a:schemeClr>
                    </a:solidFill>
                  </a:tcPr>
                </a:tc>
                <a:tc>
                  <a:txBody>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Agreeing on the amount of the offer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Employee starting day and </a:t>
                      </a:r>
                      <a:r>
                        <a:rPr lang="en-US" sz="1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rPr>
                        <a:t>onboarding process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New employee welcome information and introductions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On-the-job training</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Goal setting and feedback</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Coaching and relationship building by the manager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Formal feedback systems such as performance management or an appraisal process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Ongoing employee development</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6"/>
                        </a:rPr>
                        <a:t>Career planning and pathing</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Promotions, </a:t>
                      </a:r>
                      <a:r>
                        <a:rPr lang="en-US" sz="1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rPr>
                        <a:t>lateral moves</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transfers</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Employment termination by choice of the employee or cause by the employer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9525" marB="0">
                    <a:solidFill>
                      <a:schemeClr val="bg2">
                        <a:lumMod val="20000"/>
                        <a:lumOff val="80000"/>
                      </a:schemeClr>
                    </a:solidFill>
                  </a:tcPr>
                </a:tc>
                <a:extLst>
                  <a:ext uri="{0D108BD9-81ED-4DB2-BD59-A6C34878D82A}">
                    <a16:rowId xmlns:a16="http://schemas.microsoft.com/office/drawing/2014/main" val="682108240"/>
                  </a:ext>
                </a:extLst>
              </a:tr>
            </a:tbl>
          </a:graphicData>
        </a:graphic>
      </p:graphicFrame>
      <p:sp>
        <p:nvSpPr>
          <p:cNvPr id="13" name="Title 1">
            <a:extLst>
              <a:ext uri="{FF2B5EF4-FFF2-40B4-BE49-F238E27FC236}">
                <a16:creationId xmlns:a16="http://schemas.microsoft.com/office/drawing/2014/main" id="{C60DAC1F-CDB9-473D-B831-778686215D5A}"/>
              </a:ext>
            </a:extLst>
          </p:cNvPr>
          <p:cNvSpPr>
            <a:spLocks noGrp="1"/>
          </p:cNvSpPr>
          <p:nvPr>
            <p:ph type="title"/>
          </p:nvPr>
        </p:nvSpPr>
        <p:spPr>
          <a:xfrm>
            <a:off x="913775" y="184558"/>
            <a:ext cx="10364451" cy="64595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sz="2800" b="1" dirty="0"/>
              <a:t>What Processes Are Part of a Talent Management System?</a:t>
            </a:r>
          </a:p>
        </p:txBody>
      </p:sp>
    </p:spTree>
    <p:extLst>
      <p:ext uri="{BB962C8B-B14F-4D97-AF65-F5344CB8AC3E}">
        <p14:creationId xmlns:p14="http://schemas.microsoft.com/office/powerpoint/2010/main" val="1861003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FA907D-5A7F-4610-A6CF-DA26BECC7DB2}"/>
              </a:ext>
            </a:extLst>
          </p:cNvPr>
          <p:cNvSpPr>
            <a:spLocks noGrp="1"/>
          </p:cNvSpPr>
          <p:nvPr>
            <p:ph sz="quarter" idx="13"/>
          </p:nvPr>
        </p:nvSpPr>
        <p:spPr>
          <a:xfrm>
            <a:off x="913774" y="1057014"/>
            <a:ext cx="10363826" cy="5461232"/>
          </a:xfrm>
        </p:spPr>
        <p:txBody>
          <a:bodyPr/>
          <a:lstStyle/>
          <a:p>
            <a:pPr marL="0" indent="0">
              <a:buNone/>
            </a:pPr>
            <a:r>
              <a:rPr lang="en-US" dirty="0"/>
              <a:t>Whether or not your organization has a formal performance management system, it’s always a good idea to set goals for your staff each year.  Why? First, by establishing goals for employees, you are setting expectations.</a:t>
            </a:r>
          </a:p>
          <a:p>
            <a:pPr marL="0" indent="0" fontAlgn="base">
              <a:buNone/>
            </a:pPr>
            <a:endParaRPr lang="en-US" b="1" dirty="0"/>
          </a:p>
          <a:p>
            <a:pPr marL="0" indent="0" fontAlgn="base">
              <a:buNone/>
            </a:pPr>
            <a:r>
              <a:rPr lang="en-US" b="1" dirty="0"/>
              <a:t>Employee Performance Goals Should:</a:t>
            </a:r>
            <a:endParaRPr lang="en-US" dirty="0"/>
          </a:p>
          <a:p>
            <a:pPr fontAlgn="base"/>
            <a:r>
              <a:rPr lang="en-US" dirty="0">
                <a:solidFill>
                  <a:srgbClr val="C00000"/>
                </a:solidFill>
              </a:rPr>
              <a:t>Set expectations for the upcoming year.</a:t>
            </a:r>
          </a:p>
          <a:p>
            <a:pPr fontAlgn="base"/>
            <a:r>
              <a:rPr lang="en-US" dirty="0">
                <a:solidFill>
                  <a:srgbClr val="C00000"/>
                </a:solidFill>
              </a:rPr>
              <a:t>Tie employee’s activity to the overall business goals and vision.</a:t>
            </a:r>
          </a:p>
          <a:p>
            <a:pPr fontAlgn="base"/>
            <a:r>
              <a:rPr lang="en-US" dirty="0">
                <a:solidFill>
                  <a:srgbClr val="C00000"/>
                </a:solidFill>
              </a:rPr>
              <a:t>Drive behavior and activity.</a:t>
            </a:r>
          </a:p>
          <a:p>
            <a:pPr fontAlgn="base"/>
            <a:r>
              <a:rPr lang="en-US" dirty="0">
                <a:solidFill>
                  <a:srgbClr val="C00000"/>
                </a:solidFill>
              </a:rPr>
              <a:t>Challenge the employee as a means of developing skills.</a:t>
            </a:r>
          </a:p>
          <a:p>
            <a:pPr fontAlgn="base"/>
            <a:r>
              <a:rPr lang="en-US" dirty="0">
                <a:solidFill>
                  <a:srgbClr val="C00000"/>
                </a:solidFill>
              </a:rPr>
              <a:t>Drive towards an enhanced state of the business.</a:t>
            </a:r>
          </a:p>
          <a:p>
            <a:pPr marL="0" indent="0">
              <a:buNone/>
            </a:pPr>
            <a:endParaRPr lang="en-US" dirty="0"/>
          </a:p>
        </p:txBody>
      </p:sp>
      <p:sp>
        <p:nvSpPr>
          <p:cNvPr id="6" name="Title 1">
            <a:extLst>
              <a:ext uri="{FF2B5EF4-FFF2-40B4-BE49-F238E27FC236}">
                <a16:creationId xmlns:a16="http://schemas.microsoft.com/office/drawing/2014/main" id="{9894E5A3-1308-4C9F-8F24-894988A7E955}"/>
              </a:ext>
            </a:extLst>
          </p:cNvPr>
          <p:cNvSpPr>
            <a:spLocks noGrp="1"/>
          </p:cNvSpPr>
          <p:nvPr>
            <p:ph type="title"/>
          </p:nvPr>
        </p:nvSpPr>
        <p:spPr>
          <a:xfrm>
            <a:off x="913149" y="268449"/>
            <a:ext cx="10364451" cy="64595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fontAlgn="base"/>
            <a:r>
              <a:rPr lang="en-US" sz="2800" b="1" dirty="0"/>
              <a:t>Why Set Performance Goals for Employees?</a:t>
            </a:r>
          </a:p>
        </p:txBody>
      </p:sp>
    </p:spTree>
    <p:extLst>
      <p:ext uri="{BB962C8B-B14F-4D97-AF65-F5344CB8AC3E}">
        <p14:creationId xmlns:p14="http://schemas.microsoft.com/office/powerpoint/2010/main" val="29460988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EMPLOYEE DEVELOPMENT PROGRAMS EVALUATION        &amp;quot;&quot;/&gt;&lt;property id=&quot;20307&quot; value=&quot;256&quot;/&gt;&lt;/object&gt;&lt;object type=&quot;3&quot; unique_id=&quot;10019&quot;&gt;&lt;property id=&quot;20148&quot; value=&quot;5&quot;/&gt;&lt;property id=&quot;20300&quot; value=&quot;Slide 20 - &amp;quot;Module 05 Course Project - Final Proposal and Action Plan&amp;quot;&quot;/&gt;&lt;property id=&quot;20307&quot; value=&quot;274&quot;/&gt;&lt;/object&gt;&lt;object type=&quot;3&quot; unique_id=&quot;10020&quot;&gt;&lt;property id=&quot;20148&quot; value=&quot;5&quot;/&gt;&lt;property id=&quot;20300&quot; value=&quot;Slide 22 - &amp;quot;Scoring Rubric:&amp;quot;&quot;/&gt;&lt;property id=&quot;20307&quot; value=&quot;275&quot;/&gt;&lt;/object&gt;&lt;object type=&quot;3&quot; unique_id=&quot;10024&quot;&gt;&lt;property id=&quot;20148&quot; value=&quot;5&quot;/&gt;&lt;property id=&quot;20300&quot; value=&quot;Slide 23 - &amp;quot;References&amp;quot;&quot;/&gt;&lt;property id=&quot;20307&quot; value=&quot;265&quot;/&gt;&lt;/object&gt;&lt;object type=&quot;3&quot; unique_id=&quot;10645&quot;&gt;&lt;property id=&quot;20148&quot; value=&quot;5&quot;/&gt;&lt;property id=&quot;20300&quot; value=&quot;Slide 2 - &amp;quot;Kirkpatrick 4-Level Model of Employee Development&amp;quot;&quot;/&gt;&lt;property id=&quot;20307&quot; value=&quot;280&quot;/&gt;&lt;/object&gt;&lt;object type=&quot;3&quot; unique_id=&quot;10647&quot;&gt;&lt;property id=&quot;20148&quot; value=&quot;5&quot;/&gt;&lt;property id=&quot;20300&quot; value=&quot;Slide 7 - &amp;quot;What Is a Talent Management System?&amp;quot;&quot;/&gt;&lt;property id=&quot;20307&quot; value=&quot;282&quot;/&gt;&lt;/object&gt;&lt;object type=&quot;3&quot; unique_id=&quot;10648&quot;&gt;&lt;property id=&quot;20148&quot; value=&quot;5&quot;/&gt;&lt;property id=&quot;20300&quot; value=&quot;Slide 21&quot;/&gt;&lt;property id=&quot;20307&quot; value=&quot;283&quot;/&gt;&lt;/object&gt;&lt;object type=&quot;3&quot; unique_id=&quot;10765&quot;&gt;&lt;property id=&quot;20148&quot; value=&quot;5&quot;/&gt;&lt;property id=&quot;20300&quot; value=&quot;Slide 10 - &amp;quot;How to manage underperformance&amp;quot;&quot;/&gt;&lt;property id=&quot;20307&quot; value=&quot;285&quot;/&gt;&lt;/object&gt;&lt;object type=&quot;3&quot; unique_id=&quot;10766&quot;&gt;&lt;property id=&quot;20148&quot; value=&quot;5&quot;/&gt;&lt;property id=&quot;20300&quot; value=&quot;Slide 11&quot;/&gt;&lt;property id=&quot;20307&quot; value=&quot;286&quot;/&gt;&lt;/object&gt;&lt;object type=&quot;3&quot; unique_id=&quot;10833&quot;&gt;&lt;property id=&quot;20148&quot; value=&quot;5&quot;/&gt;&lt;property id=&quot;20300&quot; value=&quot;Slide 3 - &amp;quot;How TO Apply the model&amp;quot;&quot;/&gt;&lt;property id=&quot;20307&quot; value=&quot;288&quot;/&gt;&lt;/object&gt;&lt;object type=&quot;3&quot; unique_id=&quot;10834&quot;&gt;&lt;property id=&quot;20148&quot; value=&quot;5&quot;/&gt;&lt;property id=&quot;20300&quot; value=&quot;Slide 9 - &amp;quot;Why Set Performance Goals for Employees?&amp;quot;&quot;/&gt;&lt;property id=&quot;20307&quot; value=&quot;287&quot;/&gt;&lt;/object&gt;&lt;object type=&quot;3&quot; unique_id=&quot;10925&quot;&gt;&lt;property id=&quot;20148&quot; value=&quot;5&quot;/&gt;&lt;property id=&quot;20300&quot; value=&quot;Slide 8 - &amp;quot;What Processes Are Part of a Talent Management System?&amp;quot;&quot;/&gt;&lt;property id=&quot;20307&quot; value=&quot;291&quot;/&gt;&lt;/object&gt;&lt;object type=&quot;3&quot; unique_id=&quot;10926&quot;&gt;&lt;property id=&quot;20148&quot; value=&quot;5&quot;/&gt;&lt;property id=&quot;20300&quot; value=&quot;Slide 4&quot;/&gt;&lt;property id=&quot;20307&quot; value=&quot;289&quot;/&gt;&lt;/object&gt;&lt;object type=&quot;3&quot; unique_id=&quot;10927&quot;&gt;&lt;property id=&quot;20148&quot; value=&quot;5&quot;/&gt;&lt;property id=&quot;20300&quot; value=&quot;Slide 5&quot;/&gt;&lt;property id=&quot;20307&quot; value=&quot;290&quot;/&gt;&lt;/object&gt;&lt;object type=&quot;3&quot; unique_id=&quot;10982&quot;&gt;&lt;property id=&quot;20148&quot; value=&quot;5&quot;/&gt;&lt;property id=&quot;20300&quot; value=&quot;Slide 6 - &amp;quot;What Is Talent Management—Really?&amp;quot;&quot;/&gt;&lt;property id=&quot;20307&quot; value=&quot;292&quot;/&gt;&lt;/object&gt;&lt;object type=&quot;3&quot; unique_id=&quot;11218&quot;&gt;&lt;property id=&quot;20148&quot; value=&quot;5&quot;/&gt;&lt;property id=&quot;20300&quot; value=&quot;Slide 12&quot;/&gt;&lt;property id=&quot;20307&quot; value=&quot;293&quot;/&gt;&lt;/object&gt;&lt;object type=&quot;3&quot; unique_id=&quot;11219&quot;&gt;&lt;property id=&quot;20148&quot; value=&quot;5&quot;/&gt;&lt;property id=&quot;20300&quot; value=&quot;Slide 13 - &amp;quot;On-going and future talent management&amp;quot;&quot;/&gt;&lt;property id=&quot;20307&quot; value=&quot;297&quot;/&gt;&lt;/object&gt;&lt;object type=&quot;3&quot; unique_id=&quot;11220&quot;&gt;&lt;property id=&quot;20148&quot; value=&quot;5&quot;/&gt;&lt;property id=&quot;20300&quot; value=&quot;Slide 14 - &amp;quot;Guidelines for effective employee development&amp;quot;&quot;/&gt;&lt;property id=&quot;20307&quot; value=&quot;294&quot;/&gt;&lt;/object&gt;&lt;object type=&quot;3&quot; unique_id=&quot;11221&quot;&gt;&lt;property id=&quot;20148&quot; value=&quot;5&quot;/&gt;&lt;property id=&quot;20300&quot; value=&quot;Slide 15&quot;/&gt;&lt;property id=&quot;20307&quot; value=&quot;295&quot;/&gt;&lt;/object&gt;&lt;object type=&quot;3&quot; unique_id=&quot;11222&quot;&gt;&lt;property id=&quot;20148&quot; value=&quot;5&quot;/&gt;&lt;property id=&quot;20300&quot; value=&quot;Slide 16 - &amp;quot;Employee development methods&amp;quot;&quot;/&gt;&lt;property id=&quot;20307&quot; value=&quot;296&quot;/&gt;&lt;/object&gt;&lt;object type=&quot;3&quot; unique_id=&quot;11538&quot;&gt;&lt;property id=&quot;20148&quot; value=&quot;5&quot;/&gt;&lt;property id=&quot;20300&quot; value=&quot;Slide 17 - &amp;quot;Employee development methods&amp;quot;&quot;/&gt;&lt;property id=&quot;20307&quot; value=&quot;299&quot;/&gt;&lt;/object&gt;&lt;object type=&quot;3&quot; unique_id=&quot;11539&quot;&gt;&lt;property id=&quot;20148&quot; value=&quot;5&quot;/&gt;&lt;property id=&quot;20300&quot; value=&quot;Slide 18&quot;/&gt;&lt;property id=&quot;20307&quot; value=&quot;301&quot;/&gt;&lt;/object&gt;&lt;object type=&quot;3&quot; unique_id=&quot;11540&quot;&gt;&lt;property id=&quot;20148&quot; value=&quot;5&quot;/&gt;&lt;property id=&quot;20300&quot; value=&quot;Slide 19&quot;/&gt;&lt;property id=&quot;20307&quot; value=&quot;300&quot;/&gt;&lt;/object&gt;&lt;/object&gt;&lt;object type=&quot;8&quot; unique_id=&quot;10048&quot;&gt;&lt;/object&gt;&lt;/object&gt;&lt;/database&gt;"/>
  <p:tag name="SECTOMILLISECCONVERTED" val="1"/>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812</TotalTime>
  <Words>1353</Words>
  <Application>Microsoft Office PowerPoint</Application>
  <PresentationFormat>Widescreen</PresentationFormat>
  <Paragraphs>229</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Black</vt:lpstr>
      <vt:lpstr>Calibri</vt:lpstr>
      <vt:lpstr>Tw Cen MT</vt:lpstr>
      <vt:lpstr>Wingdings</vt:lpstr>
      <vt:lpstr>Droplet</vt:lpstr>
      <vt:lpstr>EMPLOYEE DEVELOPMENT PROGRAMS EVALUATION        </vt:lpstr>
      <vt:lpstr>Kirkpatrick 4-Level Model of Employee Development</vt:lpstr>
      <vt:lpstr>How TO Apply the model</vt:lpstr>
      <vt:lpstr>PowerPoint Presentation</vt:lpstr>
      <vt:lpstr>PowerPoint Presentation</vt:lpstr>
      <vt:lpstr>What Is Talent Management—Really?</vt:lpstr>
      <vt:lpstr>What Is a Talent Management System?</vt:lpstr>
      <vt:lpstr>What Processes Are Part of a Talent Management System?</vt:lpstr>
      <vt:lpstr>Why Set Performance Goals for Employees?</vt:lpstr>
      <vt:lpstr>How to manage underperformance</vt:lpstr>
      <vt:lpstr>PowerPoint Presentation</vt:lpstr>
      <vt:lpstr>PowerPoint Presentation</vt:lpstr>
      <vt:lpstr>On-going and future talent management</vt:lpstr>
      <vt:lpstr>Guidelines for effective employee development</vt:lpstr>
      <vt:lpstr>PowerPoint Presentation</vt:lpstr>
      <vt:lpstr>Employee development methods</vt:lpstr>
      <vt:lpstr>Employee development methods</vt:lpstr>
      <vt:lpstr>PowerPoint Presentation</vt:lpstr>
      <vt:lpstr>PowerPoint Presentation</vt:lpstr>
      <vt:lpstr>Module 05 Course Project - Final Proposal and Action Plan</vt:lpstr>
      <vt:lpstr>PowerPoint Presentation</vt:lpstr>
      <vt:lpstr>Scoring Rubric:</vt:lpstr>
      <vt:lpstr>References</vt:lpstr>
    </vt:vector>
  </TitlesOfParts>
  <Company>PNC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Competitive Workforce Development</dc:title>
  <dc:creator>Sue  Henderson</dc:creator>
  <cp:lastModifiedBy>Sueba</cp:lastModifiedBy>
  <cp:revision>58</cp:revision>
  <dcterms:created xsi:type="dcterms:W3CDTF">2015-11-30T21:11:01Z</dcterms:created>
  <dcterms:modified xsi:type="dcterms:W3CDTF">2019-01-28T19:30:39Z</dcterms:modified>
</cp:coreProperties>
</file>