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99.xml.rels" ContentType="application/vnd.openxmlformats-package.relationships+xml"/>
  <Override PartName="/ppt/notesSlides/_rels/notesSlide60.xml.rels" ContentType="application/vnd.openxmlformats-package.relationships+xml"/>
  <Override PartName="/ppt/notesSlides/_rels/notesSlide54.xml.rels" ContentType="application/vnd.openxmlformats-package.relationships+xml"/>
  <Override PartName="/ppt/notesSlides/_rels/notesSlide53.xml.rels" ContentType="application/vnd.openxmlformats-package.relationships+xml"/>
  <Override PartName="/ppt/notesSlides/_rels/notesSlide52.xml.rels" ContentType="application/vnd.openxmlformats-package.relationships+xml"/>
  <Override PartName="/ppt/notesSlides/_rels/notesSlide98.xml.rels" ContentType="application/vnd.openxmlformats-package.relationships+xml"/>
  <Override PartName="/ppt/notesSlides/_rels/notesSlide51.xml.rels" ContentType="application/vnd.openxmlformats-package.relationships+xml"/>
  <Override PartName="/ppt/notesSlides/_rels/notesSlide10.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20.xml.rels" ContentType="application/vnd.openxmlformats-package.relationships+xml"/>
  <Override PartName="/ppt/notesSlides/_rels/notesSlide3.xml.rels" ContentType="application/vnd.openxmlformats-package.relationships+xml"/>
  <Override PartName="/ppt/notesSlides/_rels/notesSlide59.xml.rels" ContentType="application/vnd.openxmlformats-package.relationships+xml"/>
  <Override PartName="/ppt/notesSlides/_rels/notesSlide12.xml.rels" ContentType="application/vnd.openxmlformats-package.relationships+xml"/>
  <Override PartName="/ppt/notesSlides/_rels/notesSlide19.xml.rels" ContentType="application/vnd.openxmlformats-package.relationships+xml"/>
  <Override PartName="/ppt/notesSlides/_rels/notesSlide50.xml.rels" ContentType="application/vnd.openxmlformats-package.relationships+xml"/>
  <Override PartName="/ppt/notesSlides/_rels/notesSlide16.xml.rels" ContentType="application/vnd.openxmlformats-package.relationships+xml"/>
  <Override PartName="/ppt/notesSlides/_rels/notesSlide22.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7.xml.rels" ContentType="application/vnd.openxmlformats-package.relationships+xml"/>
  <Override PartName="/ppt/notesSlides/_rels/notesSlide35.xml.rels" ContentType="application/vnd.openxmlformats-package.relationships+xml"/>
  <Override PartName="/ppt/notesSlides/_rels/notesSlide49.xml.rels" ContentType="application/vnd.openxmlformats-package.relationships+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60.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9.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35.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3.xml" ContentType="application/vnd.openxmlformats-officedocument.presentationml.notesSlide+xml"/>
  <Override PartName="/ppt/notesSlides/notesSlide16.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media/image6.png" ContentType="image/png"/>
  <Override PartName="/ppt/media/image5.png" ContentType="image/png"/>
  <Override PartName="/ppt/media/image4.png" ContentType="image/png"/>
  <Override PartName="/ppt/media/image3.png" ContentType="image/png"/>
  <Override PartName="/ppt/media/image1.png" ContentType="image/png"/>
  <Override PartName="/ppt/media/image2.png" ContentType="image/png"/>
  <Override PartName="/ppt/media/image7.png" ContentType="image/png"/>
  <Override PartName="/ppt/media/image8.png" ContentType="image/png"/>
  <Override PartName="/ppt/media/image9.png" ContentType="image/png"/>
  <Override PartName="/ppt/media/image13.jpeg" ContentType="image/jpeg"/>
  <Override PartName="/ppt/media/image10.jpeg" ContentType="image/jpeg"/>
  <Override PartName="/ppt/media/image11.jpeg" ContentType="image/jpeg"/>
  <Override PartName="/ppt/media/image12.jpeg" ContentType="image/jpeg"/>
  <Override PartName="/ppt/media/image19.png" ContentType="image/png"/>
  <Override PartName="/ppt/media/image18.png" ContentType="image/png"/>
  <Override PartName="/ppt/media/image17.png" ContentType="image/png"/>
  <Override PartName="/ppt/media/image15.png" ContentType="image/png"/>
  <Override PartName="/ppt/media/image16.png" ContentType="image/png"/>
  <Override PartName="/ppt/media/image14.png" ContentType="image/png"/>
  <Override PartName="/ppt/slideMasters/slideMaster5.xml" ContentType="application/vnd.openxmlformats-officedocument.presentationml.slideMaster+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107.xml" ContentType="application/vnd.openxmlformats-officedocument.presentationml.slide+xml"/>
  <Override PartName="/ppt/slides/slide106.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7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08.xml" ContentType="application/vnd.openxmlformats-officedocument.presentationml.slide+xml"/>
  <Override PartName="/ppt/slides/slide1.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34.xml" ContentType="application/vnd.openxmlformats-officedocument.presentationml.slide+xml"/>
  <Override PartName="/ppt/slides/slide101.xml" ContentType="application/vnd.openxmlformats-officedocument.presentationml.slide+xml"/>
  <Override PartName="/ppt/slides/slide59.xml" ContentType="application/vnd.openxmlformats-officedocument.presentationml.slide+xml"/>
  <Override PartName="/ppt/slides/slide33.xml" ContentType="application/vnd.openxmlformats-officedocument.presentationml.slide+xml"/>
  <Override PartName="/ppt/slides/slide100.xml" ContentType="application/vnd.openxmlformats-officedocument.presentationml.slide+xml"/>
  <Override PartName="/ppt/slides/slide58.xml" ContentType="application/vnd.openxmlformats-officedocument.presentationml.slide+xml"/>
  <Override PartName="/ppt/slides/slide32.xml" ContentType="application/vnd.openxmlformats-officedocument.presentationml.slide+xml"/>
  <Override PartName="/ppt/slides/slide57.xml" ContentType="application/vnd.openxmlformats-officedocument.presentationml.slide+xml"/>
  <Override PartName="/ppt/slides/slide31.xml" ContentType="application/vnd.openxmlformats-officedocument.presentationml.slide+xml"/>
  <Override PartName="/ppt/slides/slide56.xml" ContentType="application/vnd.openxmlformats-officedocument.presentationml.slide+xml"/>
  <Override PartName="/ppt/slides/slide30.xml" ContentType="application/vnd.openxmlformats-officedocument.presentationml.slide+xml"/>
  <Override PartName="/ppt/slides/slide5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49.xml" ContentType="application/vnd.openxmlformats-officedocument.presentationml.slide+xml"/>
  <Override PartName="/ppt/slides/slide23.xml" ContentType="application/vnd.openxmlformats-officedocument.presentationml.slide+xml"/>
  <Override PartName="/ppt/slides/slide48.xml" ContentType="application/vnd.openxmlformats-officedocument.presentationml.slide+xml"/>
  <Override PartName="/ppt/slides/slide22.xml" ContentType="application/vnd.openxmlformats-officedocument.presentationml.slide+xml"/>
  <Override PartName="/ppt/slides/slide47.xml" ContentType="application/vnd.openxmlformats-officedocument.presentationml.slide+xml"/>
  <Override PartName="/ppt/slides/slide21.xml" ContentType="application/vnd.openxmlformats-officedocument.presentationml.slide+xml"/>
  <Override PartName="/ppt/slides/_rels/slide108.xml.rels" ContentType="application/vnd.openxmlformats-package.relationships+xml"/>
  <Override PartName="/ppt/slides/_rels/slide107.xml.rels" ContentType="application/vnd.openxmlformats-package.relationships+xml"/>
  <Override PartName="/ppt/slides/_rels/slide106.xml.rels" ContentType="application/vnd.openxmlformats-package.relationships+xml"/>
  <Override PartName="/ppt/slides/_rels/slide99.xml.rels" ContentType="application/vnd.openxmlformats-package.relationships+xml"/>
  <Override PartName="/ppt/slides/_rels/slide95.xml.rels" ContentType="application/vnd.openxmlformats-package.relationships+xml"/>
  <Override PartName="/ppt/slides/_rels/slide89.xml.rels" ContentType="application/vnd.openxmlformats-package.relationships+xml"/>
  <Override PartName="/ppt/slides/_rels/slide82.xml.rels" ContentType="application/vnd.openxmlformats-package.relationships+xml"/>
  <Override PartName="/ppt/slides/_rels/slide79.xml.rels" ContentType="application/vnd.openxmlformats-package.relationships+xml"/>
  <Override PartName="/ppt/slides/_rels/slide10.xml.rels" ContentType="application/vnd.openxmlformats-package.relationships+xml"/>
  <Override PartName="/ppt/slides/_rels/slide81.xml.rels" ContentType="application/vnd.openxmlformats-package.relationships+xml"/>
  <Override PartName="/ppt/slides/_rels/slide32.xml.rels" ContentType="application/vnd.openxmlformats-package.relationships+xml"/>
  <Override PartName="/ppt/slides/_rels/slide27.xml.rels" ContentType="application/vnd.openxmlformats-package.relationships+xml"/>
  <Override PartName="/ppt/slides/_rels/slide80.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78.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7.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96.xml.rels" ContentType="application/vnd.openxmlformats-package.relationships+xml"/>
  <Override PartName="/ppt/slides/_rels/slide47.xml.rels" ContentType="application/vnd.openxmlformats-package.relationships+xml"/>
  <Override PartName="/ppt/slides/_rels/slide46.xml.rels" ContentType="application/vnd.openxmlformats-package.relationships+xml"/>
  <Override PartName="/ppt/slides/_rels/slide102.xml.rels" ContentType="application/vnd.openxmlformats-package.relationships+xml"/>
  <Override PartName="/ppt/slides/_rels/slide26.xml.rels" ContentType="application/vnd.openxmlformats-package.relationships+xml"/>
  <Override PartName="/ppt/slides/_rels/slide75.xml.rels" ContentType="application/vnd.openxmlformats-package.relationships+xml"/>
  <Override PartName="/ppt/slides/_rels/slide85.xml.rels" ContentType="application/vnd.openxmlformats-package.relationships+xml"/>
  <Override PartName="/ppt/slides/_rels/slide36.xml.rels" ContentType="application/vnd.openxmlformats-package.relationships+xml"/>
  <Override PartName="/ppt/slides/_rels/slide5.xml.rels" ContentType="application/vnd.openxmlformats-package.relationships+xml"/>
  <Override PartName="/ppt/slides/_rels/slide101.xml.rels" ContentType="application/vnd.openxmlformats-package.relationships+xml"/>
  <Override PartName="/ppt/slides/_rels/slide25.xml.rels" ContentType="application/vnd.openxmlformats-package.relationships+xml"/>
  <Override PartName="/ppt/slides/_rels/slide74.xml.rels" ContentType="application/vnd.openxmlformats-package.relationships+xml"/>
  <Override PartName="/ppt/slides/_rels/slide84.xml.rels" ContentType="application/vnd.openxmlformats-package.relationships+xml"/>
  <Override PartName="/ppt/slides/_rels/slide35.xml.rels" ContentType="application/vnd.openxmlformats-package.relationships+xml"/>
  <Override PartName="/ppt/slides/_rels/slide70.xml.rels" ContentType="application/vnd.openxmlformats-package.relationships+xml"/>
  <Override PartName="/ppt/slides/_rels/slide4.xml.rels" ContentType="application/vnd.openxmlformats-package.relationships+xml"/>
  <Override PartName="/ppt/slides/_rels/slide94.xml.rels" ContentType="application/vnd.openxmlformats-package.relationships+xml"/>
  <Override PartName="/ppt/slides/_rels/slide45.xml.rels" ContentType="application/vnd.openxmlformats-package.relationships+xml"/>
  <Override PartName="/ppt/slides/_rels/slide100.xml.rels" ContentType="application/vnd.openxmlformats-package.relationships+xml"/>
  <Override PartName="/ppt/slides/_rels/slide24.xml.rels" ContentType="application/vnd.openxmlformats-package.relationships+xml"/>
  <Override PartName="/ppt/slides/_rels/slide73.xml.rels" ContentType="application/vnd.openxmlformats-package.relationships+xml"/>
  <Override PartName="/ppt/slides/_rels/slide3.xml.rels" ContentType="application/vnd.openxmlformats-package.relationships+xml"/>
  <Override PartName="/ppt/slides/_rels/slide33.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83.xml.rels" ContentType="application/vnd.openxmlformats-package.relationships+xml"/>
  <Override PartName="/ppt/slides/_rels/slide34.xml.rels" ContentType="application/vnd.openxmlformats-package.relationships+xml"/>
  <Override PartName="/ppt/slides/_rels/slide2.xml.rels" ContentType="application/vnd.openxmlformats-package.relationships+xml"/>
  <Override PartName="/ppt/slides/_rels/slide103.xml.rels" ContentType="application/vnd.openxmlformats-package.relationships+xml"/>
  <Override PartName="/ppt/slides/_rels/slide76.xml.rels" ContentType="application/vnd.openxmlformats-package.relationships+xml"/>
  <Override PartName="/ppt/slides/_rels/slide8.xml.rels" ContentType="application/vnd.openxmlformats-package.relationships+xml"/>
  <Override PartName="/ppt/slides/_rels/slide60.xml.rels" ContentType="application/vnd.openxmlformats-package.relationships+xml"/>
  <Override PartName="/ppt/slides/_rels/slide11.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86.xml.rels" ContentType="application/vnd.openxmlformats-package.relationships+xml"/>
  <Override PartName="/ppt/slides/_rels/slide37.xml.rels" ContentType="application/vnd.openxmlformats-package.relationships+xml"/>
  <Override PartName="/ppt/slides/_rels/slide87.xml.rels" ContentType="application/vnd.openxmlformats-package.relationships+xml"/>
  <Override PartName="/ppt/slides/_rels/slide38.xml.rels" ContentType="application/vnd.openxmlformats-package.relationships+xml"/>
  <Override PartName="/ppt/slides/_rels/slide88.xml.rels" ContentType="application/vnd.openxmlformats-package.relationships+xml"/>
  <Override PartName="/ppt/slides/_rels/slide39.xml.rels" ContentType="application/vnd.openxmlformats-package.relationships+xml"/>
  <Override PartName="/ppt/slides/_rels/slide40.xml.rels" ContentType="application/vnd.openxmlformats-package.relationships+xml"/>
  <Override PartName="/ppt/slides/_rels/slide90.xml.rels" ContentType="application/vnd.openxmlformats-package.relationships+xml"/>
  <Override PartName="/ppt/slides/_rels/slide41.xml.rels" ContentType="application/vnd.openxmlformats-package.relationships+xml"/>
  <Override PartName="/ppt/slides/_rels/slide91.xml.rels" ContentType="application/vnd.openxmlformats-package.relationships+xml"/>
  <Override PartName="/ppt/slides/_rels/slide42.xml.rels" ContentType="application/vnd.openxmlformats-package.relationships+xml"/>
  <Override PartName="/ppt/slides/_rels/slide92.xml.rels" ContentType="application/vnd.openxmlformats-package.relationships+xml"/>
  <Override PartName="/ppt/slides/_rels/slide43.xml.rels" ContentType="application/vnd.openxmlformats-package.relationships+xml"/>
  <Override PartName="/ppt/slides/_rels/slide22.xml.rels" ContentType="application/vnd.openxmlformats-package.relationships+xml"/>
  <Override PartName="/ppt/slides/_rels/slide71.xml.rels" ContentType="application/vnd.openxmlformats-package.relationships+xml"/>
  <Override PartName="/ppt/slides/_rels/slide93.xml.rels" ContentType="application/vnd.openxmlformats-package.relationships+xml"/>
  <Override PartName="/ppt/slides/_rels/slide44.xml.rels" ContentType="application/vnd.openxmlformats-package.relationships+xml"/>
  <Override PartName="/ppt/slides/_rels/slide23.xml.rels" ContentType="application/vnd.openxmlformats-package.relationships+xml"/>
  <Override PartName="/ppt/slides/_rels/slide72.xml.rels" ContentType="application/vnd.openxmlformats-package.relationships+xml"/>
  <Override PartName="/ppt/slides/_rels/slide97.xml.rels" ContentType="application/vnd.openxmlformats-package.relationships+xml"/>
  <Override PartName="/ppt/slides/_rels/slide48.xml.rels" ContentType="application/vnd.openxmlformats-package.relationships+xml"/>
  <Override PartName="/ppt/slides/_rels/slide98.xml.rels" ContentType="application/vnd.openxmlformats-package.relationships+xml"/>
  <Override PartName="/ppt/slides/_rels/slide49.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69.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52.xml.rels" ContentType="application/vnd.openxmlformats-package.relationships+xml"/>
  <Override PartName="/ppt/slides/_rels/slide53.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104.xml.rels" ContentType="application/vnd.openxmlformats-package.relationships+xml"/>
  <Override PartName="/ppt/slides/_rels/slide56.xml.rels" ContentType="application/vnd.openxmlformats-package.relationships+xml"/>
  <Override PartName="/ppt/slides/_rels/slide105.xml.rels" ContentType="application/vnd.openxmlformats-package.relationships+xml"/>
  <Override PartName="/ppt/slides/_rels/slide57.xml.rels" ContentType="application/vnd.openxmlformats-package.relationships+xml"/>
  <Override PartName="/ppt/slides/_rels/slide12.xml.rels" ContentType="application/vnd.openxmlformats-package.relationships+xml"/>
  <Override PartName="/ppt/slides/_rels/slide61.xml.rels" ContentType="application/vnd.openxmlformats-package.relationships+xml"/>
  <Override PartName="/ppt/slides/_rels/slide13.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16.xml.rels" ContentType="application/vnd.openxmlformats-package.relationships+xml"/>
  <Override PartName="/ppt/slides/_rels/slide65.xml.rels" ContentType="application/vnd.openxmlformats-package.relationships+xml"/>
  <Override PartName="/ppt/slides/_rels/slide17.xml.rels" ContentType="application/vnd.openxmlformats-package.relationships+xml"/>
  <Override PartName="/ppt/slides/_rels/slide66.xml.rels" ContentType="application/vnd.openxmlformats-package.relationships+xml"/>
  <Override PartName="/ppt/slides/_rels/slide18.xml.rels" ContentType="application/vnd.openxmlformats-package.relationships+xml"/>
  <Override PartName="/ppt/slides/_rels/slide67.xml.rels" ContentType="application/vnd.openxmlformats-package.relationships+xml"/>
  <Override PartName="/ppt/slides/_rels/slide19.xml.rels" ContentType="application/vnd.openxmlformats-package.relationships+xml"/>
  <Override PartName="/ppt/slides/_rels/slide68.xml.rels" ContentType="application/vnd.openxmlformats-package.relationships+xml"/>
  <Override PartName="/ppt/slides/slide46.xml" ContentType="application/vnd.openxmlformats-officedocument.presentationml.slide+xml"/>
  <Override PartName="/ppt/slides/slide20.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37.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65.xml" ContentType="application/vnd.openxmlformats-officedocument.presentationml.slide+xml"/>
  <Override PartName="/ppt/slides/slide41.xml" ContentType="application/vnd.openxmlformats-officedocument.presentationml.slide+xml"/>
  <Override PartName="/ppt/slides/slide66.xml" ContentType="application/vnd.openxmlformats-officedocument.presentationml.slide+xml"/>
  <Override PartName="/ppt/slides/slide42.xml" ContentType="application/vnd.openxmlformats-officedocument.presentationml.slide+xml"/>
  <Override PartName="/ppt/slides/slide67.xml" ContentType="application/vnd.openxmlformats-officedocument.presentationml.slide+xml"/>
  <Override PartName="/ppt/slides/slide43.xml" ContentType="application/vnd.openxmlformats-officedocument.presentationml.slide+xml"/>
  <Override PartName="/ppt/slides/slide68.xml" ContentType="application/vnd.openxmlformats-officedocument.presentationml.slide+xml"/>
  <Override PartName="/ppt/slides/slide44.xml" ContentType="application/vnd.openxmlformats-officedocument.presentationml.slide+xml"/>
  <Override PartName="/ppt/slides/slide69.xml" ContentType="application/vnd.openxmlformats-officedocument.presentationml.slide+xml"/>
  <Override PartName="/ppt/slides/slide50.xml" ContentType="application/vnd.openxmlformats-officedocument.presentationml.slide+xml"/>
  <Override PartName="/ppt/slides/slide75.xml" ContentType="application/vnd.openxmlformats-officedocument.presentationml.slide+xml"/>
  <Override PartName="/ppt/slides/slide51.xml" ContentType="application/vnd.openxmlformats-officedocument.presentationml.slide+xml"/>
  <Override PartName="/ppt/slides/slide76.xml" ContentType="application/vnd.openxmlformats-officedocument.presentationml.slide+xml"/>
  <Override PartName="/ppt/slides/slide52.xml" ContentType="application/vnd.openxmlformats-officedocument.presentationml.slide+xml"/>
  <Override PartName="/ppt/slides/slide77.xml" ContentType="application/vnd.openxmlformats-officedocument.presentationml.slide+xml"/>
  <Override PartName="/ppt/slides/slide53.xml" ContentType="application/vnd.openxmlformats-officedocument.presentationml.slide+xml"/>
  <Override PartName="/ppt/slides/slide78.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39.xml" ContentType="application/vnd.openxmlformats-officedocument.presentationml.slideLayout+xml"/>
  <Override PartName="/ppt/slideLayouts/slideLayout14.xml" ContentType="application/vnd.openxmlformats-officedocument.presentationml.slideLayout+xml"/>
  <Override PartName="/ppt/slideLayouts/slideLayout38.xml" ContentType="application/vnd.openxmlformats-officedocument.presentationml.slideLayout+xml"/>
  <Override PartName="/ppt/slideLayouts/slideLayout13.xml" ContentType="application/vnd.openxmlformats-officedocument.presentationml.slideLayout+xml"/>
  <Override PartName="/ppt/slideLayouts/slideLayout37.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54.xml.rels" ContentType="application/vnd.openxmlformats-package.relationships+xml"/>
  <Override PartName="/ppt/slideLayouts/_rels/slideLayout53.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45.xml.rels" ContentType="application/vnd.openxmlformats-package.relationships+xml"/>
  <Override PartName="/ppt/slideLayouts/_rels/slideLayout44.xml.rels" ContentType="application/vnd.openxmlformats-package.relationships+xml"/>
  <Override PartName="/ppt/slideLayouts/_rels/slideLayout43.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58.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7.xml.rels" ContentType="application/vnd.openxmlformats-package.relationships+xml"/>
  <Override PartName="/ppt/slideLayouts/_rels/slideLayout59.xml.rels" ContentType="application/vnd.openxmlformats-package.relationships+xml"/>
  <Override PartName="/ppt/slideLayouts/_rels/slideLayout12.xml.rels" ContentType="application/vnd.openxmlformats-package.relationships+xml"/>
  <Override PartName="/ppt/slideLayouts/_rels/slideLayout48.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49.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7.xml.rels" ContentType="application/vnd.openxmlformats-package.relationships+xml"/>
  <Override PartName="/ppt/slideLayouts/_rels/slideLayout3.xml.rels" ContentType="application/vnd.openxmlformats-package.relationships+xml"/>
  <Override PartName="/ppt/slideLayouts/_rels/slideLayout19.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30.xml.rels" ContentType="application/vnd.openxmlformats-package.relationships+xml"/>
  <Override PartName="/ppt/slideLayouts/_rels/slideLayout25.xml.rels" ContentType="application/vnd.openxmlformats-package.relationships+xml"/>
  <Override PartName="/ppt/slideLayouts/_rels/slideLayout31.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60.xml.rels" ContentType="application/vnd.openxmlformats-package.relationships+xml"/>
  <Override PartName="/ppt/slideLayouts/_rels/slideLayout32.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8.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46.xml" ContentType="application/vnd.openxmlformats-officedocument.presentationml.slideLayout+xml"/>
  <Override PartName="/ppt/slideLayouts/slideLayout21.xml" ContentType="application/vnd.openxmlformats-officedocument.presentationml.slideLayout+xml"/>
  <Override PartName="/ppt/slideLayouts/slideLayout47.xml" ContentType="application/vnd.openxmlformats-officedocument.presentationml.slideLayout+xml"/>
  <Override PartName="/ppt/slideLayouts/slideLayout22.xml" ContentType="application/vnd.openxmlformats-officedocument.presentationml.slideLayout+xml"/>
  <Override PartName="/ppt/slideLayouts/slideLayout48.xml" ContentType="application/vnd.openxmlformats-officedocument.presentationml.slideLayout+xml"/>
  <Override PartName="/ppt/slideLayouts/slideLayout23.xml" ContentType="application/vnd.openxmlformats-officedocument.presentationml.slideLayout+xml"/>
  <Override PartName="/ppt/slideLayouts/slideLayout49.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55.xml" ContentType="application/vnd.openxmlformats-officedocument.presentationml.slideLayout+xml"/>
  <Override PartName="/ppt/slideLayouts/slideLayout30.xml" ContentType="application/vnd.openxmlformats-officedocument.presentationml.slideLayout+xml"/>
  <Override PartName="/ppt/slideLayouts/slideLayout56.xml" ContentType="application/vnd.openxmlformats-officedocument.presentationml.slideLayout+xml"/>
  <Override PartName="/ppt/slideLayouts/slideLayout31.xml" ContentType="application/vnd.openxmlformats-officedocument.presentationml.slideLayout+xml"/>
  <Override PartName="/ppt/slideLayouts/slideLayout57.xml" ContentType="application/vnd.openxmlformats-officedocument.presentationml.slideLayout+xml"/>
  <Override PartName="/ppt/slideLayouts/slideLayout32.xml" ContentType="application/vnd.openxmlformats-officedocument.presentationml.slideLayout+xml"/>
  <Override PartName="/ppt/slideLayouts/slideLayout58.xml" ContentType="application/vnd.openxmlformats-officedocument.presentationml.slideLayout+xml"/>
  <Override PartName="/ppt/slideLayouts/slideLayout33.xml" ContentType="application/vnd.openxmlformats-officedocument.presentationml.slideLayout+xml"/>
  <Override PartName="/ppt/slideLayouts/slideLayout5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35.xml" ContentType="application/vnd.openxmlformats-officedocument.presentationml.slideLayout+xml"/>
  <Override PartName="/ppt/slideLayouts/slideLayout11.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44.xml" ContentType="application/vnd.openxmlformats-officedocument.presentationml.slideLayout+xml"/>
  <Override PartName="/ppt/slideLayouts/slideLayout8.xml" ContentType="application/vnd.openxmlformats-officedocument.presentationml.slideLayout+xml"/>
  <Override PartName="/ppt/slideLayouts/slideLayout43.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6.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sldImg"/>
          </p:nvPr>
        </p:nvSpPr>
        <p:spPr>
          <a:xfrm>
            <a:off x="533520" y="764280"/>
            <a:ext cx="6704640" cy="3771360"/>
          </a:xfrm>
          <a:prstGeom prst="rect">
            <a:avLst/>
          </a:prstGeom>
        </p:spPr>
        <p:txBody>
          <a:bodyPr lIns="0" rIns="0" tIns="0" bIns="0" anchor="ctr"/>
          <a:p>
            <a:r>
              <a:rPr b="0" lang="en-US" sz="1800" spc="-1" strike="noStrike">
                <a:solidFill>
                  <a:srgbClr val="000000"/>
                </a:solidFill>
                <a:latin typeface="Gill Sans MT"/>
              </a:rPr>
              <a:t>Click to move the slide</a:t>
            </a:r>
            <a:endParaRPr b="0" lang="en-US" sz="1800" spc="-1" strike="noStrike">
              <a:solidFill>
                <a:srgbClr val="000000"/>
              </a:solidFill>
              <a:latin typeface="Gill Sans MT"/>
            </a:endParaRPr>
          </a:p>
        </p:txBody>
      </p:sp>
      <p:sp>
        <p:nvSpPr>
          <p:cNvPr id="240" name="PlaceHolder 2"/>
          <p:cNvSpPr>
            <a:spLocks noGrp="1"/>
          </p:cNvSpPr>
          <p:nvPr>
            <p:ph type="body"/>
          </p:nvPr>
        </p:nvSpPr>
        <p:spPr>
          <a:xfrm>
            <a:off x="777240" y="4777560"/>
            <a:ext cx="6217560" cy="4525920"/>
          </a:xfrm>
          <a:prstGeom prst="rect">
            <a:avLst/>
          </a:prstGeom>
        </p:spPr>
        <p:txBody>
          <a:bodyPr lIns="0" rIns="0" tIns="0" bIns="0"/>
          <a:p>
            <a:r>
              <a:rPr b="0" lang="en-CA" sz="2000" spc="-1" strike="noStrike">
                <a:latin typeface="Arial"/>
              </a:rPr>
              <a:t>Click to edit the notes format</a:t>
            </a:r>
            <a:endParaRPr b="0" lang="en-CA" sz="2000" spc="-1" strike="noStrike">
              <a:latin typeface="Arial"/>
            </a:endParaRPr>
          </a:p>
        </p:txBody>
      </p:sp>
      <p:sp>
        <p:nvSpPr>
          <p:cNvPr id="241" name="PlaceHolder 3"/>
          <p:cNvSpPr>
            <a:spLocks noGrp="1"/>
          </p:cNvSpPr>
          <p:nvPr>
            <p:ph type="hdr"/>
          </p:nvPr>
        </p:nvSpPr>
        <p:spPr>
          <a:xfrm>
            <a:off x="0" y="0"/>
            <a:ext cx="3372840" cy="502560"/>
          </a:xfrm>
          <a:prstGeom prst="rect">
            <a:avLst/>
          </a:prstGeom>
        </p:spPr>
        <p:txBody>
          <a:bodyPr lIns="0" rIns="0" tIns="0" bIns="0"/>
          <a:p>
            <a:r>
              <a:rPr b="0" lang="en-CA" sz="1400" spc="-1" strike="noStrike">
                <a:latin typeface="Times New Roman"/>
              </a:rPr>
              <a:t>&lt;header&gt;</a:t>
            </a:r>
            <a:endParaRPr b="0" lang="en-CA" sz="1400" spc="-1" strike="noStrike">
              <a:latin typeface="Times New Roman"/>
            </a:endParaRPr>
          </a:p>
        </p:txBody>
      </p:sp>
      <p:sp>
        <p:nvSpPr>
          <p:cNvPr id="242" name="PlaceHolder 4"/>
          <p:cNvSpPr>
            <a:spLocks noGrp="1"/>
          </p:cNvSpPr>
          <p:nvPr>
            <p:ph type="dt"/>
          </p:nvPr>
        </p:nvSpPr>
        <p:spPr>
          <a:xfrm>
            <a:off x="4399200" y="0"/>
            <a:ext cx="3372840" cy="502560"/>
          </a:xfrm>
          <a:prstGeom prst="rect">
            <a:avLst/>
          </a:prstGeom>
        </p:spPr>
        <p:txBody>
          <a:bodyPr lIns="0" rIns="0" tIns="0" bIns="0"/>
          <a:p>
            <a:pPr algn="r"/>
            <a:r>
              <a:rPr b="0" lang="en-CA" sz="1400" spc="-1" strike="noStrike">
                <a:latin typeface="Times New Roman"/>
              </a:rPr>
              <a:t>&lt;date/time&gt;</a:t>
            </a:r>
            <a:endParaRPr b="0" lang="en-CA" sz="1400" spc="-1" strike="noStrike">
              <a:latin typeface="Times New Roman"/>
            </a:endParaRPr>
          </a:p>
        </p:txBody>
      </p:sp>
      <p:sp>
        <p:nvSpPr>
          <p:cNvPr id="243" name="PlaceHolder 5"/>
          <p:cNvSpPr>
            <a:spLocks noGrp="1"/>
          </p:cNvSpPr>
          <p:nvPr>
            <p:ph type="ftr"/>
          </p:nvPr>
        </p:nvSpPr>
        <p:spPr>
          <a:xfrm>
            <a:off x="0" y="9555480"/>
            <a:ext cx="3372840" cy="502560"/>
          </a:xfrm>
          <a:prstGeom prst="rect">
            <a:avLst/>
          </a:prstGeom>
        </p:spPr>
        <p:txBody>
          <a:bodyPr lIns="0" rIns="0" tIns="0" bIns="0" anchor="b"/>
          <a:p>
            <a:r>
              <a:rPr b="0" lang="en-CA" sz="1400" spc="-1" strike="noStrike">
                <a:latin typeface="Times New Roman"/>
              </a:rPr>
              <a:t>&lt;footer&gt;</a:t>
            </a:r>
            <a:endParaRPr b="0" lang="en-CA" sz="1400" spc="-1" strike="noStrike">
              <a:latin typeface="Times New Roman"/>
            </a:endParaRPr>
          </a:p>
        </p:txBody>
      </p:sp>
      <p:sp>
        <p:nvSpPr>
          <p:cNvPr id="244" name="PlaceHolder 6"/>
          <p:cNvSpPr>
            <a:spLocks noGrp="1"/>
          </p:cNvSpPr>
          <p:nvPr>
            <p:ph type="sldNum"/>
          </p:nvPr>
        </p:nvSpPr>
        <p:spPr>
          <a:xfrm>
            <a:off x="4399200" y="9555480"/>
            <a:ext cx="3372840" cy="502560"/>
          </a:xfrm>
          <a:prstGeom prst="rect">
            <a:avLst/>
          </a:prstGeom>
        </p:spPr>
        <p:txBody>
          <a:bodyPr lIns="0" rIns="0" tIns="0" bIns="0" anchor="b"/>
          <a:p>
            <a:pPr algn="r"/>
            <a:fld id="{7132761F-BB68-4487-837F-B656878FE4E0}" type="slidenum">
              <a:rPr b="0" lang="en-CA" sz="1400" spc="-1" strike="noStrike">
                <a:latin typeface="Times New Roman"/>
              </a:rPr>
              <a:t>&lt;number&gt;</a:t>
            </a:fld>
            <a:endParaRPr b="0" lang="en-C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hyperlink" Target="http://www.bloomberg.com/news-media/clarisse-kambire-victorias-secret-child-labor-cotton-picker/" TargetMode="External"/><Relationship Id="rId2" Type="http://schemas.openxmlformats.org/officeDocument/2006/relationships/slide" Target="../slides/slide22.xml"/><Relationship Id="rId3"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hyperlink" Target="http://goodweave.org/about/child_labor_free_rugs" TargetMode="External"/><Relationship Id="rId2" Type="http://schemas.openxmlformats.org/officeDocument/2006/relationships/slide" Target="../slides/slide35.xml"/><Relationship Id="rId3"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hyperlink" Target="http://www.thenation.com/blog/171451/photos-show-walmart-apparel-site-deadly-factory-fire-bangladesh" TargetMode="External"/><Relationship Id="rId2" Type="http://schemas.openxmlformats.org/officeDocument/2006/relationships/slide" Target="../slides/slide49.xml"/><Relationship Id="rId3"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hyperlink" Target="http://www.sa-intl.org/_data/n_0001/resources/live/SAIReportAddendum_FireSafetyinPakistanandWorldwide.pdf" TargetMode="External"/><Relationship Id="rId2" Type="http://schemas.openxmlformats.org/officeDocument/2006/relationships/slide" Target="../slides/slide52.xml"/><Relationship Id="rId3"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hyperlink" Target="http://www.hks.harvard.edu/m-rcbg/CSRI/publications/workingpaper_65_toffel_short_ouellet.pdf" TargetMode="External"/><Relationship Id="rId2" Type="http://schemas.openxmlformats.org/officeDocument/2006/relationships/slide" Target="../slides/slide60.xml"/><Relationship Id="rId3"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hyperlink" Target="http://www.globallabourrights.org/reports?id=0397" TargetMode="External"/><Relationship Id="rId2" Type="http://schemas.openxmlformats.org/officeDocument/2006/relationships/slide" Target="../slides/slide7.xml"/><Relationship Id="rId3"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8.xml.rels><?xml version="1.0" encoding="UTF-8"?>
<Relationships xmlns="http://schemas.openxmlformats.org/package/2006/relationships"><Relationship Id="rId1" Type="http://schemas.openxmlformats.org/officeDocument/2006/relationships/slide" Target="../slides/slide98.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2" name="PlaceHolder 1"/>
          <p:cNvSpPr>
            <a:spLocks noGrp="1"/>
          </p:cNvSpPr>
          <p:nvPr>
            <p:ph type="sldImg"/>
          </p:nvPr>
        </p:nvSpPr>
        <p:spPr>
          <a:xfrm>
            <a:off x="1143000" y="685800"/>
            <a:ext cx="4571640" cy="3428640"/>
          </a:xfrm>
          <a:prstGeom prst="rect">
            <a:avLst/>
          </a:prstGeom>
        </p:spPr>
      </p:sp>
      <p:sp>
        <p:nvSpPr>
          <p:cNvPr id="483"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http://www.bloomberg.com/infographics/2013-06-05/90-cents-buys-factory-safety-in-bangladesh-on-22-jeans.html</a:t>
            </a:r>
            <a:endParaRPr b="0" lang="en-CA" sz="2000" spc="-1" strike="noStrike">
              <a:latin typeface="Arial"/>
            </a:endParaRPr>
          </a:p>
          <a:p>
            <a:pPr marL="216000" indent="-216000">
              <a:lnSpc>
                <a:spcPct val="100000"/>
              </a:lnSpc>
            </a:pPr>
            <a:r>
              <a:rPr b="0" lang="en-CA" sz="2000" spc="-1" strike="noStrike">
                <a:latin typeface="Arial"/>
              </a:rPr>
              <a:t>Li and Fung is a supply chain management firm http://www.lifung.com/what-we-do/</a:t>
            </a:r>
            <a:endParaRPr b="0" lang="en-CA" sz="2000" spc="-1" strike="noStrike">
              <a:latin typeface="Arial"/>
            </a:endParaRPr>
          </a:p>
          <a:p>
            <a:pPr marL="216000" indent="-216000">
              <a:lnSpc>
                <a:spcPct val="100000"/>
              </a:lnSpc>
            </a:pPr>
            <a:r>
              <a:rPr b="0" lang="en-CA" sz="2000" spc="-1" strike="noStrike">
                <a:latin typeface="Arial"/>
              </a:rPr>
              <a:t>Sepal Group is a Gazipur manufacturer that supplies about 20 brands http://www.sepalgroupbd.com/about_us.php</a:t>
            </a:r>
            <a:endParaRPr b="0" lang="en-CA" sz="2000" spc="-1" strike="noStrike">
              <a:latin typeface="Arial"/>
            </a:endParaRPr>
          </a:p>
          <a:p>
            <a:pPr marL="216000" indent="-216000">
              <a:lnSpc>
                <a:spcPct val="100000"/>
              </a:lnSpc>
            </a:pPr>
            <a:endParaRPr b="0" lang="en-CA" sz="2000" spc="-1" strike="noStrike">
              <a:latin typeface="Arial"/>
            </a:endParaRPr>
          </a:p>
        </p:txBody>
      </p:sp>
      <p:sp>
        <p:nvSpPr>
          <p:cNvPr id="484" name="TextShape 3"/>
          <p:cNvSpPr txBox="1"/>
          <p:nvPr/>
        </p:nvSpPr>
        <p:spPr>
          <a:xfrm>
            <a:off x="3884760" y="8685360"/>
            <a:ext cx="2971440" cy="456840"/>
          </a:xfrm>
          <a:prstGeom prst="rect">
            <a:avLst/>
          </a:prstGeom>
          <a:noFill/>
          <a:ln>
            <a:noFill/>
          </a:ln>
        </p:spPr>
        <p:txBody>
          <a:bodyPr anchor="b"/>
          <a:p>
            <a:pPr algn="r">
              <a:lnSpc>
                <a:spcPct val="100000"/>
              </a:lnSpc>
            </a:pPr>
            <a:fld id="{13242FD0-BB98-416D-9349-2378BB3550EB}"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5" name="PlaceHolder 1"/>
          <p:cNvSpPr>
            <a:spLocks noGrp="1"/>
          </p:cNvSpPr>
          <p:nvPr>
            <p:ph type="sldImg"/>
          </p:nvPr>
        </p:nvSpPr>
        <p:spPr>
          <a:xfrm>
            <a:off x="1143000" y="685800"/>
            <a:ext cx="4571640" cy="3428640"/>
          </a:xfrm>
          <a:prstGeom prst="rect">
            <a:avLst/>
          </a:prstGeom>
        </p:spPr>
      </p:sp>
      <p:sp>
        <p:nvSpPr>
          <p:cNvPr id="486"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https://elizabethsuzann.com/blogs/stories/money-talk</a:t>
            </a:r>
            <a:endParaRPr b="0" lang="en-CA" sz="2000" spc="-1" strike="noStrike">
              <a:latin typeface="Arial"/>
            </a:endParaRPr>
          </a:p>
        </p:txBody>
      </p:sp>
      <p:sp>
        <p:nvSpPr>
          <p:cNvPr id="487" name="TextShape 3"/>
          <p:cNvSpPr txBox="1"/>
          <p:nvPr/>
        </p:nvSpPr>
        <p:spPr>
          <a:xfrm>
            <a:off x="3884760" y="8685360"/>
            <a:ext cx="2971440" cy="456840"/>
          </a:xfrm>
          <a:prstGeom prst="rect">
            <a:avLst/>
          </a:prstGeom>
          <a:noFill/>
          <a:ln>
            <a:noFill/>
          </a:ln>
        </p:spPr>
        <p:txBody>
          <a:bodyPr anchor="b"/>
          <a:p>
            <a:pPr algn="r">
              <a:lnSpc>
                <a:spcPct val="100000"/>
              </a:lnSpc>
            </a:pPr>
            <a:fld id="{489875DF-B4E0-4DDA-A07F-E4BEB3FA22A0}"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8" name="PlaceHolder 1"/>
          <p:cNvSpPr>
            <a:spLocks noGrp="1"/>
          </p:cNvSpPr>
          <p:nvPr>
            <p:ph type="sldImg"/>
          </p:nvPr>
        </p:nvSpPr>
        <p:spPr>
          <a:xfrm>
            <a:off x="1143000" y="685800"/>
            <a:ext cx="4571640" cy="3428640"/>
          </a:xfrm>
          <a:prstGeom prst="rect">
            <a:avLst/>
          </a:prstGeom>
        </p:spPr>
      </p:sp>
      <p:sp>
        <p:nvSpPr>
          <p:cNvPr id="489" name="PlaceHolder 2"/>
          <p:cNvSpPr>
            <a:spLocks noGrp="1"/>
          </p:cNvSpPr>
          <p:nvPr>
            <p:ph type="body"/>
          </p:nvPr>
        </p:nvSpPr>
        <p:spPr>
          <a:xfrm>
            <a:off x="685800" y="4343400"/>
            <a:ext cx="5486040" cy="4114440"/>
          </a:xfrm>
          <a:prstGeom prst="rect">
            <a:avLst/>
          </a:prstGeom>
        </p:spPr>
        <p:txBody>
          <a:bodyPr/>
          <a:p>
            <a:pPr>
              <a:lnSpc>
                <a:spcPct val="100000"/>
              </a:lnSpc>
            </a:pPr>
            <a:r>
              <a:rPr b="0" lang="en-CA" sz="2000" spc="-1" strike="noStrike">
                <a:latin typeface="Arial"/>
              </a:rPr>
              <a:t>https://elizabethsuzann.com/blogs/stories/money-talk</a:t>
            </a:r>
            <a:endParaRPr b="0" lang="en-CA" sz="2000" spc="-1" strike="noStrike">
              <a:latin typeface="Arial"/>
            </a:endParaRPr>
          </a:p>
          <a:p>
            <a:pPr>
              <a:lnSpc>
                <a:spcPct val="100000"/>
              </a:lnSpc>
            </a:pPr>
            <a:endParaRPr b="0" lang="en-CA" sz="2000" spc="-1" strike="noStrike">
              <a:latin typeface="Arial"/>
            </a:endParaRPr>
          </a:p>
        </p:txBody>
      </p:sp>
      <p:sp>
        <p:nvSpPr>
          <p:cNvPr id="490" name="TextShape 3"/>
          <p:cNvSpPr txBox="1"/>
          <p:nvPr/>
        </p:nvSpPr>
        <p:spPr>
          <a:xfrm>
            <a:off x="3884760" y="8685360"/>
            <a:ext cx="2971440" cy="456840"/>
          </a:xfrm>
          <a:prstGeom prst="rect">
            <a:avLst/>
          </a:prstGeom>
          <a:noFill/>
          <a:ln>
            <a:noFill/>
          </a:ln>
        </p:spPr>
        <p:txBody>
          <a:bodyPr anchor="b"/>
          <a:p>
            <a:pPr algn="r">
              <a:lnSpc>
                <a:spcPct val="100000"/>
              </a:lnSpc>
            </a:pPr>
            <a:fld id="{6B91B74A-0A0F-4327-85E9-3A50C00F47C9}"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1" name="PlaceHolder 1"/>
          <p:cNvSpPr>
            <a:spLocks noGrp="1"/>
          </p:cNvSpPr>
          <p:nvPr>
            <p:ph type="sldImg"/>
          </p:nvPr>
        </p:nvSpPr>
        <p:spPr>
          <a:xfrm>
            <a:off x="1143000" y="685800"/>
            <a:ext cx="4571640" cy="3428640"/>
          </a:xfrm>
          <a:prstGeom prst="rect">
            <a:avLst/>
          </a:prstGeom>
        </p:spPr>
      </p:sp>
      <p:sp>
        <p:nvSpPr>
          <p:cNvPr id="492"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http://www.ethics.org/ecihome/research/gbes/supply-chain/supply-chain-download</a:t>
            </a:r>
            <a:endParaRPr b="0" lang="en-CA" sz="2000" spc="-1" strike="noStrike">
              <a:latin typeface="Arial"/>
            </a:endParaRPr>
          </a:p>
        </p:txBody>
      </p:sp>
      <p:sp>
        <p:nvSpPr>
          <p:cNvPr id="493" name="TextShape 3"/>
          <p:cNvSpPr txBox="1"/>
          <p:nvPr/>
        </p:nvSpPr>
        <p:spPr>
          <a:xfrm>
            <a:off x="3884760" y="8685360"/>
            <a:ext cx="2971440" cy="456840"/>
          </a:xfrm>
          <a:prstGeom prst="rect">
            <a:avLst/>
          </a:prstGeom>
          <a:noFill/>
          <a:ln>
            <a:noFill/>
          </a:ln>
        </p:spPr>
        <p:txBody>
          <a:bodyPr anchor="b"/>
          <a:p>
            <a:pPr algn="r">
              <a:lnSpc>
                <a:spcPct val="100000"/>
              </a:lnSpc>
            </a:pPr>
            <a:fld id="{55354C52-2009-4832-80A2-F73722BD780F}"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4" name="TextShape 1"/>
          <p:cNvSpPr txBox="1"/>
          <p:nvPr/>
        </p:nvSpPr>
        <p:spPr>
          <a:xfrm>
            <a:off x="3884760" y="8685360"/>
            <a:ext cx="2971440" cy="456840"/>
          </a:xfrm>
          <a:prstGeom prst="rect">
            <a:avLst/>
          </a:prstGeom>
          <a:noFill/>
          <a:ln>
            <a:noFill/>
          </a:ln>
        </p:spPr>
        <p:txBody>
          <a:bodyPr anchor="b"/>
          <a:p>
            <a:pPr algn="r">
              <a:lnSpc>
                <a:spcPct val="100000"/>
              </a:lnSpc>
            </a:pPr>
            <a:fld id="{E35A82C4-A87A-4C85-AF97-531E0357F124}" type="slidenum">
              <a:rPr b="0" lang="en-CA" sz="1200" spc="-1" strike="noStrike">
                <a:solidFill>
                  <a:srgbClr val="000000"/>
                </a:solidFill>
                <a:latin typeface="Arial"/>
              </a:rPr>
              <a:t>&lt;number&gt;</a:t>
            </a:fld>
            <a:endParaRPr b="0" lang="en-CA" sz="1200" spc="-1" strike="noStrike">
              <a:latin typeface="Times New Roman"/>
            </a:endParaRPr>
          </a:p>
        </p:txBody>
      </p:sp>
      <p:sp>
        <p:nvSpPr>
          <p:cNvPr id="495" name="PlaceHolder 2"/>
          <p:cNvSpPr>
            <a:spLocks noGrp="1"/>
          </p:cNvSpPr>
          <p:nvPr>
            <p:ph type="sldImg"/>
          </p:nvPr>
        </p:nvSpPr>
        <p:spPr>
          <a:xfrm>
            <a:off x="1143000" y="685800"/>
            <a:ext cx="4571640" cy="3428640"/>
          </a:xfrm>
          <a:prstGeom prst="rect">
            <a:avLst/>
          </a:prstGeom>
        </p:spPr>
      </p:sp>
      <p:sp>
        <p:nvSpPr>
          <p:cNvPr id="496" name="PlaceHolder 3"/>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Jamie Cross  “Detachment as a corporate ethic: Materializing CSR in the diamond supply chain” </a:t>
            </a:r>
            <a:r>
              <a:rPr b="0" i="1" lang="en-CA" sz="2000" spc="-1" strike="noStrike">
                <a:latin typeface="Arial"/>
              </a:rPr>
              <a:t>Focaal—Journal of Global and Historical Anthropology </a:t>
            </a:r>
            <a:r>
              <a:rPr b="0" lang="en-CA" sz="2000" spc="-1" strike="noStrike">
                <a:latin typeface="Arial"/>
              </a:rPr>
              <a:t>60 (2011): 34–46</a:t>
            </a:r>
            <a:endParaRPr b="0" lang="en-CA" sz="20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7" name="TextShape 1"/>
          <p:cNvSpPr txBox="1"/>
          <p:nvPr/>
        </p:nvSpPr>
        <p:spPr>
          <a:xfrm>
            <a:off x="3884760" y="8685360"/>
            <a:ext cx="2971440" cy="456840"/>
          </a:xfrm>
          <a:prstGeom prst="rect">
            <a:avLst/>
          </a:prstGeom>
          <a:noFill/>
          <a:ln>
            <a:noFill/>
          </a:ln>
        </p:spPr>
        <p:txBody>
          <a:bodyPr anchor="b"/>
          <a:p>
            <a:pPr algn="r">
              <a:lnSpc>
                <a:spcPct val="100000"/>
              </a:lnSpc>
            </a:pPr>
            <a:fld id="{B2CD6216-77C0-41C2-9B4F-D0F4F880DA6F}" type="slidenum">
              <a:rPr b="0" lang="en-CA" sz="1200" spc="-1" strike="noStrike">
                <a:solidFill>
                  <a:srgbClr val="000000"/>
                </a:solidFill>
                <a:latin typeface="Arial"/>
              </a:rPr>
              <a:t>&lt;number&gt;</a:t>
            </a:fld>
            <a:endParaRPr b="0" lang="en-CA" sz="1200" spc="-1" strike="noStrike">
              <a:latin typeface="Times New Roman"/>
            </a:endParaRPr>
          </a:p>
        </p:txBody>
      </p:sp>
      <p:sp>
        <p:nvSpPr>
          <p:cNvPr id="498" name="PlaceHolder 2"/>
          <p:cNvSpPr>
            <a:spLocks noGrp="1"/>
          </p:cNvSpPr>
          <p:nvPr>
            <p:ph type="sldImg"/>
          </p:nvPr>
        </p:nvSpPr>
        <p:spPr>
          <a:xfrm>
            <a:off x="1143000" y="685800"/>
            <a:ext cx="4571640" cy="3428640"/>
          </a:xfrm>
          <a:prstGeom prst="rect">
            <a:avLst/>
          </a:prstGeom>
        </p:spPr>
      </p:sp>
      <p:sp>
        <p:nvSpPr>
          <p:cNvPr id="499" name="PlaceHolder 3"/>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Cam Simpson “Victoria’s Secret revealed in child picking Burkina Faso cotton.” </a:t>
            </a:r>
            <a:r>
              <a:rPr b="0" i="1" lang="en-CA" sz="2000" spc="-1" strike="noStrike">
                <a:latin typeface="Arial"/>
              </a:rPr>
              <a:t>Bloomberg</a:t>
            </a:r>
            <a:endParaRPr b="0" lang="en-CA" sz="2000" spc="-1" strike="noStrike">
              <a:latin typeface="Arial"/>
            </a:endParaRPr>
          </a:p>
          <a:p>
            <a:pPr marL="216000" indent="-216000">
              <a:lnSpc>
                <a:spcPct val="100000"/>
              </a:lnSpc>
            </a:pPr>
            <a:r>
              <a:rPr b="0" lang="en-CA" sz="2000" spc="-1" strike="noStrike">
                <a:latin typeface="Arial"/>
              </a:rPr>
              <a:t>http://www.bloomberg.com/news/2011-12-15/victoria-s-secret-revealed-in-child-picking-burkina-faso-cotton.html </a:t>
            </a:r>
            <a:endParaRPr b="0" lang="en-CA"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0" name="TextShape 1"/>
          <p:cNvSpPr txBox="1"/>
          <p:nvPr/>
        </p:nvSpPr>
        <p:spPr>
          <a:xfrm>
            <a:off x="3884760" y="8685360"/>
            <a:ext cx="2971440" cy="456840"/>
          </a:xfrm>
          <a:prstGeom prst="rect">
            <a:avLst/>
          </a:prstGeom>
          <a:noFill/>
          <a:ln>
            <a:noFill/>
          </a:ln>
        </p:spPr>
        <p:txBody>
          <a:bodyPr anchor="b"/>
          <a:p>
            <a:pPr algn="r">
              <a:lnSpc>
                <a:spcPct val="100000"/>
              </a:lnSpc>
            </a:pPr>
            <a:fld id="{7F83D811-BE19-4B58-A3C6-DB8AF1AA99A6}" type="slidenum">
              <a:rPr b="0" lang="en-CA" sz="1200" spc="-1" strike="noStrike">
                <a:solidFill>
                  <a:srgbClr val="000000"/>
                </a:solidFill>
                <a:latin typeface="Arial"/>
              </a:rPr>
              <a:t>&lt;number&gt;</a:t>
            </a:fld>
            <a:endParaRPr b="0" lang="en-CA" sz="1200" spc="-1" strike="noStrike">
              <a:latin typeface="Times New Roman"/>
            </a:endParaRPr>
          </a:p>
        </p:txBody>
      </p:sp>
      <p:sp>
        <p:nvSpPr>
          <p:cNvPr id="501" name="PlaceHolder 2"/>
          <p:cNvSpPr>
            <a:spLocks noGrp="1"/>
          </p:cNvSpPr>
          <p:nvPr>
            <p:ph type="sldImg"/>
          </p:nvPr>
        </p:nvSpPr>
        <p:spPr>
          <a:xfrm>
            <a:off x="1143000" y="685800"/>
            <a:ext cx="4571640" cy="3428640"/>
          </a:xfrm>
          <a:prstGeom prst="rect">
            <a:avLst/>
          </a:prstGeom>
        </p:spPr>
      </p:sp>
      <p:sp>
        <p:nvSpPr>
          <p:cNvPr id="502" name="PlaceHolder 3"/>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u="sng">
                <a:solidFill>
                  <a:srgbClr val="000000"/>
                </a:solidFill>
                <a:uFillTx/>
                <a:latin typeface="Arial"/>
                <a:hlinkClick r:id="rId1"/>
              </a:rPr>
              <a:t>http://www.bloomberg.com/news-media/clarisse-kambire-victorias-secret-child-labor-cotton-picker/</a:t>
            </a:r>
            <a:r>
              <a:rPr b="0" lang="en-CA" sz="2000" spc="-1" strike="noStrike">
                <a:solidFill>
                  <a:srgbClr val="000000"/>
                </a:solidFill>
                <a:latin typeface="Arial"/>
              </a:rPr>
              <a:t> </a:t>
            </a:r>
            <a:endParaRPr b="0" lang="en-CA"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3884760" y="8685360"/>
            <a:ext cx="2971440" cy="456840"/>
          </a:xfrm>
          <a:prstGeom prst="rect">
            <a:avLst/>
          </a:prstGeom>
          <a:noFill/>
          <a:ln>
            <a:noFill/>
          </a:ln>
        </p:spPr>
        <p:txBody>
          <a:bodyPr anchor="b"/>
          <a:p>
            <a:pPr algn="r">
              <a:lnSpc>
                <a:spcPct val="100000"/>
              </a:lnSpc>
            </a:pPr>
            <a:fld id="{05BD8F86-9EF0-43A8-B7DF-6937AF35CC40}" type="slidenum">
              <a:rPr b="0" lang="en-CA" sz="1200" spc="-1" strike="noStrike">
                <a:solidFill>
                  <a:srgbClr val="000000"/>
                </a:solidFill>
                <a:latin typeface="Arial"/>
              </a:rPr>
              <a:t>&lt;number&gt;</a:t>
            </a:fld>
            <a:endParaRPr b="0" lang="en-CA" sz="1200" spc="-1" strike="noStrike">
              <a:latin typeface="Times New Roman"/>
            </a:endParaRPr>
          </a:p>
        </p:txBody>
      </p:sp>
      <p:sp>
        <p:nvSpPr>
          <p:cNvPr id="474" name="PlaceHolder 2"/>
          <p:cNvSpPr>
            <a:spLocks noGrp="1"/>
          </p:cNvSpPr>
          <p:nvPr>
            <p:ph type="sldImg"/>
          </p:nvPr>
        </p:nvSpPr>
        <p:spPr>
          <a:xfrm>
            <a:off x="1143000" y="685800"/>
            <a:ext cx="4571640" cy="3428640"/>
          </a:xfrm>
          <a:prstGeom prst="rect">
            <a:avLst/>
          </a:prstGeom>
        </p:spPr>
      </p:sp>
      <p:sp>
        <p:nvSpPr>
          <p:cNvPr id="475" name="PlaceHolder 3"/>
          <p:cNvSpPr>
            <a:spLocks noGrp="1"/>
          </p:cNvSpPr>
          <p:nvPr>
            <p:ph type="body"/>
          </p:nvPr>
        </p:nvSpPr>
        <p:spPr>
          <a:xfrm>
            <a:off x="914400" y="4343400"/>
            <a:ext cx="5028840" cy="4114440"/>
          </a:xfrm>
          <a:prstGeom prst="rect">
            <a:avLst/>
          </a:prstGeom>
        </p:spPr>
        <p:txBody>
          <a:bodyPr/>
          <a:p>
            <a:endParaRPr b="0" lang="en-CA" sz="20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3" name="PlaceHolder 1"/>
          <p:cNvSpPr>
            <a:spLocks noGrp="1"/>
          </p:cNvSpPr>
          <p:nvPr>
            <p:ph type="sldImg"/>
          </p:nvPr>
        </p:nvSpPr>
        <p:spPr>
          <a:xfrm>
            <a:off x="1143000" y="685800"/>
            <a:ext cx="4571640" cy="3428640"/>
          </a:xfrm>
          <a:prstGeom prst="rect">
            <a:avLst/>
          </a:prstGeom>
        </p:spPr>
      </p:sp>
      <p:sp>
        <p:nvSpPr>
          <p:cNvPr id="504"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Marking Progress Against Child Labor (2013) ILO/IPEC http://www.ilo.org/wcmsp5/groups/public/---ed_norm/---ipec/documents/publication/wcms_221513.pdf</a:t>
            </a:r>
            <a:endParaRPr b="0" lang="en-CA" sz="2000" spc="-1" strike="noStrike">
              <a:latin typeface="Arial"/>
            </a:endParaRPr>
          </a:p>
        </p:txBody>
      </p:sp>
      <p:sp>
        <p:nvSpPr>
          <p:cNvPr id="505" name="TextShape 3"/>
          <p:cNvSpPr txBox="1"/>
          <p:nvPr/>
        </p:nvSpPr>
        <p:spPr>
          <a:xfrm>
            <a:off x="3884760" y="8685360"/>
            <a:ext cx="2971440" cy="456840"/>
          </a:xfrm>
          <a:prstGeom prst="rect">
            <a:avLst/>
          </a:prstGeom>
          <a:noFill/>
          <a:ln>
            <a:noFill/>
          </a:ln>
        </p:spPr>
        <p:txBody>
          <a:bodyPr anchor="b"/>
          <a:p>
            <a:pPr algn="r">
              <a:lnSpc>
                <a:spcPct val="100000"/>
              </a:lnSpc>
            </a:pPr>
            <a:fld id="{498A3E29-4519-4F3F-9D04-D4AE0EFE260F}" type="slidenum">
              <a:rPr b="0" lang="en-CA" sz="1200" spc="-1" strike="noStrike">
                <a:solidFill>
                  <a:srgbClr val="000000"/>
                </a:solidFill>
                <a:latin typeface="Times New Roman"/>
              </a:rPr>
              <a:t>&lt;number&gt;</a:t>
            </a:fld>
            <a:endParaRPr b="0" lang="en-CA" sz="1200" spc="-1" strike="noStrike">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6" name="PlaceHolder 1"/>
          <p:cNvSpPr>
            <a:spLocks noGrp="1"/>
          </p:cNvSpPr>
          <p:nvPr>
            <p:ph type="sldImg"/>
          </p:nvPr>
        </p:nvSpPr>
        <p:spPr>
          <a:xfrm>
            <a:off x="1143000" y="685800"/>
            <a:ext cx="4571640" cy="3428640"/>
          </a:xfrm>
          <a:prstGeom prst="rect">
            <a:avLst/>
          </a:prstGeom>
        </p:spPr>
      </p:sp>
      <p:sp>
        <p:nvSpPr>
          <p:cNvPr id="507" name="PlaceHolder 2"/>
          <p:cNvSpPr>
            <a:spLocks noGrp="1"/>
          </p:cNvSpPr>
          <p:nvPr>
            <p:ph type="body"/>
          </p:nvPr>
        </p:nvSpPr>
        <p:spPr>
          <a:xfrm>
            <a:off x="685800" y="4343400"/>
            <a:ext cx="5486040" cy="4114440"/>
          </a:xfrm>
          <a:prstGeom prst="rect">
            <a:avLst/>
          </a:prstGeom>
        </p:spPr>
        <p:txBody>
          <a:bodyPr/>
          <a:p>
            <a:pPr>
              <a:lnSpc>
                <a:spcPct val="100000"/>
              </a:lnSpc>
            </a:pPr>
            <a:r>
              <a:rPr b="0" lang="en-CA" sz="2000" spc="-1" strike="noStrike">
                <a:latin typeface="Arial"/>
              </a:rPr>
              <a:t>Marking Progress Against Child Labor (2013) ILO/IPEC http://www.ilo.org/wcmsp5/groups/public/---ed_norm/---ipec/documents/publication/wcms_221513.pdf</a:t>
            </a:r>
            <a:endParaRPr b="0" lang="en-CA" sz="2000" spc="-1" strike="noStrike">
              <a:latin typeface="Arial"/>
            </a:endParaRPr>
          </a:p>
          <a:p>
            <a:pPr>
              <a:lnSpc>
                <a:spcPct val="100000"/>
              </a:lnSpc>
            </a:pPr>
            <a:endParaRPr b="0" lang="en-CA" sz="2000" spc="-1" strike="noStrike">
              <a:latin typeface="Arial"/>
            </a:endParaRPr>
          </a:p>
        </p:txBody>
      </p:sp>
      <p:sp>
        <p:nvSpPr>
          <p:cNvPr id="508" name="TextShape 3"/>
          <p:cNvSpPr txBox="1"/>
          <p:nvPr/>
        </p:nvSpPr>
        <p:spPr>
          <a:xfrm>
            <a:off x="3884760" y="8685360"/>
            <a:ext cx="2971440" cy="456840"/>
          </a:xfrm>
          <a:prstGeom prst="rect">
            <a:avLst/>
          </a:prstGeom>
          <a:noFill/>
          <a:ln>
            <a:noFill/>
          </a:ln>
        </p:spPr>
        <p:txBody>
          <a:bodyPr anchor="b"/>
          <a:p>
            <a:pPr algn="r">
              <a:lnSpc>
                <a:spcPct val="100000"/>
              </a:lnSpc>
            </a:pPr>
            <a:fld id="{84D6F4DF-4314-4505-9744-F1A9B293F512}"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9" name="PlaceHolder 1"/>
          <p:cNvSpPr>
            <a:spLocks noGrp="1"/>
          </p:cNvSpPr>
          <p:nvPr>
            <p:ph type="sldImg"/>
          </p:nvPr>
        </p:nvSpPr>
        <p:spPr>
          <a:xfrm>
            <a:off x="1143000" y="685800"/>
            <a:ext cx="4571640" cy="3428640"/>
          </a:xfrm>
          <a:prstGeom prst="rect">
            <a:avLst/>
          </a:prstGeom>
        </p:spPr>
      </p:sp>
      <p:sp>
        <p:nvSpPr>
          <p:cNvPr id="510" name="PlaceHolder 2"/>
          <p:cNvSpPr>
            <a:spLocks noGrp="1"/>
          </p:cNvSpPr>
          <p:nvPr>
            <p:ph type="body"/>
          </p:nvPr>
        </p:nvSpPr>
        <p:spPr>
          <a:xfrm>
            <a:off x="685800" y="4343400"/>
            <a:ext cx="5486040" cy="4114440"/>
          </a:xfrm>
          <a:prstGeom prst="rect">
            <a:avLst/>
          </a:prstGeom>
        </p:spPr>
        <p:txBody>
          <a:bodyPr/>
          <a:p>
            <a:pPr>
              <a:lnSpc>
                <a:spcPct val="100000"/>
              </a:lnSpc>
            </a:pPr>
            <a:r>
              <a:rPr b="0" lang="en-CA" sz="2000" spc="-1" strike="noStrike">
                <a:latin typeface="Arial"/>
              </a:rPr>
              <a:t>Marking Progress Against Child Labor (2013) ILO/IPEC http://www.ilo.org/wcmsp5/groups/public/---ed_norm/---ipec/documents/publication/wcms_221513.pdf</a:t>
            </a:r>
            <a:endParaRPr b="0" lang="en-CA" sz="2000" spc="-1" strike="noStrike">
              <a:latin typeface="Arial"/>
            </a:endParaRPr>
          </a:p>
          <a:p>
            <a:pPr>
              <a:lnSpc>
                <a:spcPct val="100000"/>
              </a:lnSpc>
            </a:pPr>
            <a:endParaRPr b="0" lang="en-CA" sz="2000" spc="-1" strike="noStrike">
              <a:latin typeface="Arial"/>
            </a:endParaRPr>
          </a:p>
        </p:txBody>
      </p:sp>
      <p:sp>
        <p:nvSpPr>
          <p:cNvPr id="511" name="TextShape 3"/>
          <p:cNvSpPr txBox="1"/>
          <p:nvPr/>
        </p:nvSpPr>
        <p:spPr>
          <a:xfrm>
            <a:off x="3884760" y="8685360"/>
            <a:ext cx="2971440" cy="456840"/>
          </a:xfrm>
          <a:prstGeom prst="rect">
            <a:avLst/>
          </a:prstGeom>
          <a:noFill/>
          <a:ln>
            <a:noFill/>
          </a:ln>
        </p:spPr>
        <p:txBody>
          <a:bodyPr anchor="b"/>
          <a:p>
            <a:pPr algn="r">
              <a:lnSpc>
                <a:spcPct val="100000"/>
              </a:lnSpc>
            </a:pPr>
            <a:fld id="{0D82DF8B-46E5-4940-80D5-FFE3BAD8A20C}"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2" name="TextShape 1"/>
          <p:cNvSpPr txBox="1"/>
          <p:nvPr/>
        </p:nvSpPr>
        <p:spPr>
          <a:xfrm>
            <a:off x="3884760" y="8685360"/>
            <a:ext cx="2971440" cy="456840"/>
          </a:xfrm>
          <a:prstGeom prst="rect">
            <a:avLst/>
          </a:prstGeom>
          <a:noFill/>
          <a:ln>
            <a:noFill/>
          </a:ln>
        </p:spPr>
        <p:txBody>
          <a:bodyPr anchor="b"/>
          <a:p>
            <a:pPr algn="r">
              <a:lnSpc>
                <a:spcPct val="100000"/>
              </a:lnSpc>
            </a:pPr>
            <a:fld id="{DA3784D1-ACD3-4A2D-8913-04F5E73F0F39}" type="slidenum">
              <a:rPr b="0" lang="en-CA" sz="1200" spc="-1" strike="noStrike">
                <a:solidFill>
                  <a:srgbClr val="000000"/>
                </a:solidFill>
                <a:latin typeface="Arial"/>
              </a:rPr>
              <a:t>&lt;number&gt;</a:t>
            </a:fld>
            <a:endParaRPr b="0" lang="en-CA" sz="1200" spc="-1" strike="noStrike">
              <a:latin typeface="Times New Roman"/>
            </a:endParaRPr>
          </a:p>
        </p:txBody>
      </p:sp>
      <p:sp>
        <p:nvSpPr>
          <p:cNvPr id="513" name="PlaceHolder 2"/>
          <p:cNvSpPr>
            <a:spLocks noGrp="1"/>
          </p:cNvSpPr>
          <p:nvPr>
            <p:ph type="sldImg"/>
          </p:nvPr>
        </p:nvSpPr>
        <p:spPr>
          <a:xfrm>
            <a:off x="1143000" y="685800"/>
            <a:ext cx="4571640" cy="3428640"/>
          </a:xfrm>
          <a:prstGeom prst="rect">
            <a:avLst/>
          </a:prstGeom>
        </p:spPr>
      </p:sp>
      <p:sp>
        <p:nvSpPr>
          <p:cNvPr id="514" name="PlaceHolder 3"/>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u="sng">
                <a:solidFill>
                  <a:srgbClr val="000000"/>
                </a:solidFill>
                <a:uFillTx/>
                <a:latin typeface="Arial"/>
                <a:hlinkClick r:id="rId1"/>
              </a:rPr>
              <a:t>http://goodweave.org/about/child_labor_free_rugs</a:t>
            </a:r>
            <a:r>
              <a:rPr b="0" lang="en-CA" sz="2000" spc="-1" strike="noStrike">
                <a:solidFill>
                  <a:srgbClr val="000000"/>
                </a:solidFill>
                <a:latin typeface="Arial"/>
              </a:rPr>
              <a:t> </a:t>
            </a:r>
            <a:endParaRPr b="0" lang="en-CA" sz="2000" spc="-1" strike="noStrike">
              <a:latin typeface="Arial"/>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5" name="PlaceHolder 1"/>
          <p:cNvSpPr>
            <a:spLocks noGrp="1"/>
          </p:cNvSpPr>
          <p:nvPr>
            <p:ph type="sldImg"/>
          </p:nvPr>
        </p:nvSpPr>
        <p:spPr>
          <a:xfrm>
            <a:off x="1143000" y="685800"/>
            <a:ext cx="4571640" cy="3428640"/>
          </a:xfrm>
          <a:prstGeom prst="rect">
            <a:avLst/>
          </a:prstGeom>
        </p:spPr>
      </p:sp>
      <p:sp>
        <p:nvSpPr>
          <p:cNvPr id="516"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*Josh Eidelson “</a:t>
            </a:r>
            <a:r>
              <a:rPr b="0" lang="en-CA" sz="2000" spc="-1" strike="noStrike" u="sng">
                <a:solidFill>
                  <a:srgbClr val="000000"/>
                </a:solidFill>
                <a:uFillTx/>
                <a:latin typeface="Arial"/>
                <a:hlinkClick r:id="rId1"/>
              </a:rPr>
              <a:t>Photos Show Walmart Apparel at Site of Deadly Factory Fire in Bangladesh</a:t>
            </a:r>
            <a:r>
              <a:rPr b="0" lang="en-CA" sz="2000" spc="-1" strike="noStrike">
                <a:solidFill>
                  <a:srgbClr val="000000"/>
                </a:solidFill>
                <a:latin typeface="Arial"/>
              </a:rPr>
              <a:t> </a:t>
            </a:r>
            <a:r>
              <a:rPr b="0" i="1" lang="en-CA" sz="2000" spc="-1" strike="noStrike">
                <a:solidFill>
                  <a:srgbClr val="000000"/>
                </a:solidFill>
                <a:latin typeface="Arial"/>
              </a:rPr>
              <a:t>The Nation</a:t>
            </a:r>
            <a:r>
              <a:rPr b="0" lang="en-CA" sz="2000" spc="-1" strike="noStrike">
                <a:solidFill>
                  <a:srgbClr val="000000"/>
                </a:solidFill>
                <a:latin typeface="Arial"/>
              </a:rPr>
              <a:t> 26 Nov. 2012</a:t>
            </a:r>
            <a:endParaRPr b="0" lang="en-CA" sz="2000" spc="-1" strike="noStrike">
              <a:latin typeface="Arial"/>
            </a:endParaRPr>
          </a:p>
          <a:p>
            <a:pPr marL="216000" indent="-216000">
              <a:lnSpc>
                <a:spcPct val="100000"/>
              </a:lnSpc>
            </a:pPr>
            <a:r>
              <a:rPr b="0" lang="en-CA" sz="2000" spc="-1" strike="noStrike">
                <a:solidFill>
                  <a:srgbClr val="000000"/>
                </a:solidFill>
                <a:latin typeface="Arial"/>
              </a:rPr>
              <a:t>http://www.thenation.com/blog/171451/photos-show-walmart-apparel-site-deadly-factory-fire-bangladesh#</a:t>
            </a:r>
            <a:endParaRPr b="0" lang="en-CA" sz="2000" spc="-1" strike="noStrike">
              <a:latin typeface="Arial"/>
            </a:endParaRPr>
          </a:p>
          <a:p>
            <a:pPr marL="216000" indent="-216000">
              <a:lnSpc>
                <a:spcPct val="100000"/>
              </a:lnSpc>
            </a:pPr>
            <a:endParaRPr b="0" lang="en-CA" sz="2000" spc="-1" strike="noStrike">
              <a:latin typeface="Arial"/>
            </a:endParaRPr>
          </a:p>
        </p:txBody>
      </p:sp>
      <p:sp>
        <p:nvSpPr>
          <p:cNvPr id="517" name="TextShape 3"/>
          <p:cNvSpPr txBox="1"/>
          <p:nvPr/>
        </p:nvSpPr>
        <p:spPr>
          <a:xfrm>
            <a:off x="3884760" y="8685360"/>
            <a:ext cx="2971440" cy="456840"/>
          </a:xfrm>
          <a:prstGeom prst="rect">
            <a:avLst/>
          </a:prstGeom>
          <a:noFill/>
          <a:ln>
            <a:noFill/>
          </a:ln>
        </p:spPr>
        <p:txBody>
          <a:bodyPr anchor="b"/>
          <a:p>
            <a:pPr algn="r">
              <a:lnSpc>
                <a:spcPct val="100000"/>
              </a:lnSpc>
            </a:pPr>
            <a:fld id="{E98BF303-BF2A-4D3A-B6FF-D3630B21B994}"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8" name="PlaceHolder 1"/>
          <p:cNvSpPr>
            <a:spLocks noGrp="1"/>
          </p:cNvSpPr>
          <p:nvPr>
            <p:ph type="sldImg"/>
          </p:nvPr>
        </p:nvSpPr>
        <p:spPr>
          <a:xfrm>
            <a:off x="1143000" y="685800"/>
            <a:ext cx="4571640" cy="3428640"/>
          </a:xfrm>
          <a:prstGeom prst="rect">
            <a:avLst/>
          </a:prstGeom>
        </p:spPr>
      </p:sp>
      <p:sp>
        <p:nvSpPr>
          <p:cNvPr id="519"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http://www.dawn.com/news/1143540</a:t>
            </a:r>
            <a:endParaRPr b="0" lang="en-CA" sz="2000" spc="-1" strike="noStrike">
              <a:latin typeface="Arial"/>
            </a:endParaRPr>
          </a:p>
        </p:txBody>
      </p:sp>
      <p:sp>
        <p:nvSpPr>
          <p:cNvPr id="520" name="TextShape 3"/>
          <p:cNvSpPr txBox="1"/>
          <p:nvPr/>
        </p:nvSpPr>
        <p:spPr>
          <a:xfrm>
            <a:off x="3884760" y="8685360"/>
            <a:ext cx="2971440" cy="456840"/>
          </a:xfrm>
          <a:prstGeom prst="rect">
            <a:avLst/>
          </a:prstGeom>
          <a:noFill/>
          <a:ln>
            <a:noFill/>
          </a:ln>
        </p:spPr>
        <p:txBody>
          <a:bodyPr anchor="b"/>
          <a:p>
            <a:pPr algn="r">
              <a:lnSpc>
                <a:spcPct val="100000"/>
              </a:lnSpc>
            </a:pPr>
            <a:fld id="{E8FA10E3-92F8-4EFC-957A-11D2397124EF}"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1" name="PlaceHolder 1"/>
          <p:cNvSpPr>
            <a:spLocks noGrp="1"/>
          </p:cNvSpPr>
          <p:nvPr>
            <p:ph type="sldImg"/>
          </p:nvPr>
        </p:nvSpPr>
        <p:spPr>
          <a:xfrm>
            <a:off x="1143000" y="685800"/>
            <a:ext cx="4571640" cy="3428640"/>
          </a:xfrm>
          <a:prstGeom prst="rect">
            <a:avLst/>
          </a:prstGeom>
        </p:spPr>
      </p:sp>
      <p:sp>
        <p:nvSpPr>
          <p:cNvPr id="522"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http://www.sa-intl.org/index.cfm?fuseaction=Page.ViewPage&amp;pageId=490</a:t>
            </a:r>
            <a:endParaRPr b="0" lang="en-CA" sz="2000" spc="-1" strike="noStrike">
              <a:latin typeface="Arial"/>
            </a:endParaRPr>
          </a:p>
          <a:p>
            <a:pPr marL="216000" indent="-216000">
              <a:lnSpc>
                <a:spcPct val="100000"/>
              </a:lnSpc>
            </a:pPr>
            <a:endParaRPr b="0" lang="en-CA" sz="2000" spc="-1" strike="noStrike">
              <a:latin typeface="Arial"/>
            </a:endParaRPr>
          </a:p>
        </p:txBody>
      </p:sp>
      <p:sp>
        <p:nvSpPr>
          <p:cNvPr id="523" name="TextShape 3"/>
          <p:cNvSpPr txBox="1"/>
          <p:nvPr/>
        </p:nvSpPr>
        <p:spPr>
          <a:xfrm>
            <a:off x="3884760" y="8685360"/>
            <a:ext cx="2971440" cy="456840"/>
          </a:xfrm>
          <a:prstGeom prst="rect">
            <a:avLst/>
          </a:prstGeom>
          <a:noFill/>
          <a:ln>
            <a:noFill/>
          </a:ln>
        </p:spPr>
        <p:txBody>
          <a:bodyPr anchor="b"/>
          <a:p>
            <a:pPr algn="r">
              <a:lnSpc>
                <a:spcPct val="100000"/>
              </a:lnSpc>
            </a:pPr>
            <a:fld id="{F9C2FF3F-C692-4B0A-88CF-72730F61399D}"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4" name="PlaceHolder 1"/>
          <p:cNvSpPr>
            <a:spLocks noGrp="1"/>
          </p:cNvSpPr>
          <p:nvPr>
            <p:ph type="sldImg"/>
          </p:nvPr>
        </p:nvSpPr>
        <p:spPr>
          <a:xfrm>
            <a:off x="1143000" y="685800"/>
            <a:ext cx="4571640" cy="3428640"/>
          </a:xfrm>
          <a:prstGeom prst="rect">
            <a:avLst/>
          </a:prstGeom>
        </p:spPr>
      </p:sp>
      <p:sp>
        <p:nvSpPr>
          <p:cNvPr id="525"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http://www.sa-intl.org/index.cfm?fuseaction=Page.ViewPage&amp;PageID=1341</a:t>
            </a:r>
            <a:endParaRPr b="0" lang="en-CA" sz="2000" spc="-1" strike="noStrike">
              <a:latin typeface="Arial"/>
            </a:endParaRPr>
          </a:p>
          <a:p>
            <a:pPr marL="216000" indent="-216000">
              <a:lnSpc>
                <a:spcPct val="100000"/>
              </a:lnSpc>
            </a:pPr>
            <a:r>
              <a:rPr b="0" lang="en-CA" sz="2000" spc="-1" strike="noStrike" u="sng">
                <a:solidFill>
                  <a:srgbClr val="000000"/>
                </a:solidFill>
                <a:uFillTx/>
                <a:latin typeface="Arial"/>
                <a:hlinkClick r:id="rId1"/>
              </a:rPr>
              <a:t>http://www.sa-intl.org/_data/n_0001/resources/live/SAIReportAddendum_FireSafetyinPakistanandWorldwide.pdf</a:t>
            </a:r>
            <a:endParaRPr b="0" lang="en-CA" sz="2000" spc="-1" strike="noStrike">
              <a:latin typeface="Arial"/>
            </a:endParaRPr>
          </a:p>
          <a:p>
            <a:pPr marL="216000" indent="-216000">
              <a:lnSpc>
                <a:spcPct val="100000"/>
              </a:lnSpc>
            </a:pPr>
            <a:endParaRPr b="0" lang="en-CA" sz="2000" spc="-1" strike="noStrike">
              <a:latin typeface="Arial"/>
            </a:endParaRPr>
          </a:p>
        </p:txBody>
      </p:sp>
      <p:sp>
        <p:nvSpPr>
          <p:cNvPr id="526" name="TextShape 3"/>
          <p:cNvSpPr txBox="1"/>
          <p:nvPr/>
        </p:nvSpPr>
        <p:spPr>
          <a:xfrm>
            <a:off x="3884760" y="8685360"/>
            <a:ext cx="2971440" cy="456840"/>
          </a:xfrm>
          <a:prstGeom prst="rect">
            <a:avLst/>
          </a:prstGeom>
          <a:noFill/>
          <a:ln>
            <a:noFill/>
          </a:ln>
        </p:spPr>
        <p:txBody>
          <a:bodyPr anchor="b"/>
          <a:p>
            <a:pPr algn="r">
              <a:lnSpc>
                <a:spcPct val="100000"/>
              </a:lnSpc>
            </a:pPr>
            <a:fld id="{BFDAE51E-6111-4D4E-9898-66066A996E27}"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7" name="PlaceHolder 1"/>
          <p:cNvSpPr>
            <a:spLocks noGrp="1"/>
          </p:cNvSpPr>
          <p:nvPr>
            <p:ph type="sldImg"/>
          </p:nvPr>
        </p:nvSpPr>
        <p:spPr>
          <a:xfrm>
            <a:off x="1143000" y="685800"/>
            <a:ext cx="4571640" cy="3428640"/>
          </a:xfrm>
          <a:prstGeom prst="rect">
            <a:avLst/>
          </a:prstGeom>
        </p:spPr>
      </p:sp>
      <p:sp>
        <p:nvSpPr>
          <p:cNvPr id="528"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http://www.industriall-union.org/unions-are-best-way-to-prevent-further-disasters-in-pakistan</a:t>
            </a:r>
            <a:endParaRPr b="0" lang="en-CA" sz="2000" spc="-1" strike="noStrike">
              <a:latin typeface="Arial"/>
            </a:endParaRPr>
          </a:p>
          <a:p>
            <a:pPr marL="216000" indent="-216000">
              <a:lnSpc>
                <a:spcPct val="100000"/>
              </a:lnSpc>
            </a:pPr>
            <a:r>
              <a:rPr b="0" lang="en-CA" sz="2000" spc="-1" strike="noStrike">
                <a:latin typeface="Arial"/>
              </a:rPr>
              <a:t>http://www.dawn.com/news/1143540</a:t>
            </a:r>
            <a:endParaRPr b="0" lang="en-CA" sz="2000" spc="-1" strike="noStrike">
              <a:latin typeface="Arial"/>
            </a:endParaRPr>
          </a:p>
          <a:p>
            <a:pPr marL="216000" indent="-216000">
              <a:lnSpc>
                <a:spcPct val="100000"/>
              </a:lnSpc>
            </a:pPr>
            <a:endParaRPr b="0" lang="en-CA" sz="2000" spc="-1" strike="noStrike">
              <a:latin typeface="Arial"/>
            </a:endParaRPr>
          </a:p>
        </p:txBody>
      </p:sp>
      <p:sp>
        <p:nvSpPr>
          <p:cNvPr id="529" name="TextShape 3"/>
          <p:cNvSpPr txBox="1"/>
          <p:nvPr/>
        </p:nvSpPr>
        <p:spPr>
          <a:xfrm>
            <a:off x="3884760" y="8685360"/>
            <a:ext cx="2971440" cy="456840"/>
          </a:xfrm>
          <a:prstGeom prst="rect">
            <a:avLst/>
          </a:prstGeom>
          <a:noFill/>
          <a:ln>
            <a:noFill/>
          </a:ln>
        </p:spPr>
        <p:txBody>
          <a:bodyPr anchor="b"/>
          <a:p>
            <a:pPr algn="r">
              <a:lnSpc>
                <a:spcPct val="100000"/>
              </a:lnSpc>
            </a:pPr>
            <a:fld id="{C30D3F3A-11CF-48E0-9B6D-369411F1A4ED}"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0" name="PlaceHolder 1"/>
          <p:cNvSpPr>
            <a:spLocks noGrp="1"/>
          </p:cNvSpPr>
          <p:nvPr>
            <p:ph type="sldImg"/>
          </p:nvPr>
        </p:nvSpPr>
        <p:spPr>
          <a:xfrm>
            <a:off x="1143000" y="685800"/>
            <a:ext cx="4571640" cy="3428640"/>
          </a:xfrm>
          <a:prstGeom prst="rect">
            <a:avLst/>
          </a:prstGeom>
        </p:spPr>
      </p:sp>
      <p:sp>
        <p:nvSpPr>
          <p:cNvPr id="531"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https://cleanclothes.org/news/2016/09/12/statement-ali-enterprises</a:t>
            </a:r>
            <a:endParaRPr b="0" lang="en-CA" sz="2000" spc="-1" strike="noStrike">
              <a:latin typeface="Arial"/>
            </a:endParaRPr>
          </a:p>
          <a:p>
            <a:pPr marL="216000" indent="-216000">
              <a:lnSpc>
                <a:spcPct val="100000"/>
              </a:lnSpc>
            </a:pPr>
            <a:r>
              <a:rPr b="0" lang="en-CA" sz="2000" spc="-1" strike="noStrike">
                <a:latin typeface="Arial"/>
              </a:rPr>
              <a:t>http://www.ilo.org/global/about-the-ilo/newsroom/news/WCMS_521510/lang--en/index.htm</a:t>
            </a:r>
            <a:endParaRPr b="0" lang="en-CA" sz="2000" spc="-1" strike="noStrike">
              <a:latin typeface="Arial"/>
            </a:endParaRPr>
          </a:p>
        </p:txBody>
      </p:sp>
      <p:sp>
        <p:nvSpPr>
          <p:cNvPr id="532" name="TextShape 3"/>
          <p:cNvSpPr txBox="1"/>
          <p:nvPr/>
        </p:nvSpPr>
        <p:spPr>
          <a:xfrm>
            <a:off x="3884760" y="8685360"/>
            <a:ext cx="2971440" cy="456840"/>
          </a:xfrm>
          <a:prstGeom prst="rect">
            <a:avLst/>
          </a:prstGeom>
          <a:noFill/>
          <a:ln>
            <a:noFill/>
          </a:ln>
        </p:spPr>
        <p:txBody>
          <a:bodyPr anchor="b"/>
          <a:p>
            <a:pPr algn="r">
              <a:lnSpc>
                <a:spcPct val="100000"/>
              </a:lnSpc>
            </a:pPr>
            <a:fld id="{2370C8CA-A07F-4968-9E31-C67C0714B720}"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3" name="PlaceHolder 1"/>
          <p:cNvSpPr>
            <a:spLocks noGrp="1"/>
          </p:cNvSpPr>
          <p:nvPr>
            <p:ph type="sldImg"/>
          </p:nvPr>
        </p:nvSpPr>
        <p:spPr>
          <a:xfrm>
            <a:off x="1143000" y="685800"/>
            <a:ext cx="4571640" cy="3428640"/>
          </a:xfrm>
          <a:prstGeom prst="rect">
            <a:avLst/>
          </a:prstGeom>
        </p:spPr>
      </p:sp>
      <p:sp>
        <p:nvSpPr>
          <p:cNvPr id="534" name="PlaceHolder 2"/>
          <p:cNvSpPr>
            <a:spLocks noGrp="1"/>
          </p:cNvSpPr>
          <p:nvPr>
            <p:ph type="body"/>
          </p:nvPr>
        </p:nvSpPr>
        <p:spPr>
          <a:xfrm>
            <a:off x="685800" y="4343400"/>
            <a:ext cx="5486040" cy="4114440"/>
          </a:xfrm>
          <a:prstGeom prst="rect">
            <a:avLst/>
          </a:prstGeom>
        </p:spPr>
        <p:txBody>
          <a:bodyPr/>
          <a:p>
            <a:pPr>
              <a:lnSpc>
                <a:spcPct val="100000"/>
              </a:lnSpc>
            </a:pPr>
            <a:r>
              <a:rPr b="1" lang="en-CA" sz="1200" spc="-1" strike="noStrike">
                <a:latin typeface="+mn-lt"/>
              </a:rPr>
              <a:t>Eileen Applebaum (2017) "Domestic Outsourcing, Rent Seeking, and Increasing Inequality" </a:t>
            </a:r>
            <a:r>
              <a:rPr b="1" i="1" lang="en-CA" sz="1200" spc="-1" strike="noStrike">
                <a:latin typeface="+mn-lt"/>
              </a:rPr>
              <a:t>Review of Radical Political Economics</a:t>
            </a:r>
            <a:r>
              <a:rPr b="1" lang="en-CA" sz="1200" spc="-1" strike="noStrike">
                <a:latin typeface="+mn-lt"/>
              </a:rPr>
              <a:t>, Vol. 49(4) 513–528 </a:t>
            </a:r>
            <a:endParaRPr b="0" lang="en-CA" sz="1200" spc="-1" strike="noStrike">
              <a:latin typeface="Arial"/>
            </a:endParaRPr>
          </a:p>
          <a:p>
            <a:pPr>
              <a:lnSpc>
                <a:spcPct val="100000"/>
              </a:lnSpc>
            </a:pPr>
            <a:endParaRPr b="0" lang="en-CA" sz="1200" spc="-1" strike="noStrike">
              <a:latin typeface="Arial"/>
            </a:endParaRPr>
          </a:p>
        </p:txBody>
      </p:sp>
      <p:sp>
        <p:nvSpPr>
          <p:cNvPr id="535" name="TextShape 3"/>
          <p:cNvSpPr txBox="1"/>
          <p:nvPr/>
        </p:nvSpPr>
        <p:spPr>
          <a:xfrm>
            <a:off x="3884760" y="8685360"/>
            <a:ext cx="2971440" cy="456840"/>
          </a:xfrm>
          <a:prstGeom prst="rect">
            <a:avLst/>
          </a:prstGeom>
          <a:noFill/>
          <a:ln>
            <a:noFill/>
          </a:ln>
        </p:spPr>
        <p:txBody>
          <a:bodyPr anchor="b"/>
          <a:p>
            <a:pPr algn="r">
              <a:lnSpc>
                <a:spcPct val="100000"/>
              </a:lnSpc>
            </a:pPr>
            <a:fld id="{78A2DB8B-426A-4031-AA3C-0E14E9DFE087}" type="slidenum">
              <a:rPr b="0" lang="en-CA" sz="1200" spc="-1" strike="noStrike">
                <a:solidFill>
                  <a:srgbClr val="000000"/>
                </a:solidFill>
                <a:latin typeface="+mn-lt"/>
                <a:ea typeface="+mn-ea"/>
              </a:rPr>
              <a:t>&lt;number&gt;</a:t>
            </a:fld>
            <a:endParaRPr b="0" lang="en-CA" sz="1200" spc="-1" strike="noStrike">
              <a:latin typeface="Times New Roman"/>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6" name="PlaceHolder 1"/>
          <p:cNvSpPr>
            <a:spLocks noGrp="1"/>
          </p:cNvSpPr>
          <p:nvPr>
            <p:ph type="sldImg"/>
          </p:nvPr>
        </p:nvSpPr>
        <p:spPr>
          <a:xfrm>
            <a:off x="1143000" y="685800"/>
            <a:ext cx="4571640" cy="3428640"/>
          </a:xfrm>
          <a:prstGeom prst="rect">
            <a:avLst/>
          </a:prstGeom>
        </p:spPr>
      </p:sp>
      <p:sp>
        <p:nvSpPr>
          <p:cNvPr id="537"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M. Toffel, J. Short and M. Ouellet 2012 “Reinforcing regulatory regimes: how states, civil society, and codes of conduct promote adherence to global labor standards”  </a:t>
            </a:r>
            <a:r>
              <a:rPr b="0" lang="en-CA" sz="2000" spc="-1" strike="noStrike" u="sng">
                <a:solidFill>
                  <a:srgbClr val="000000"/>
                </a:solidFill>
                <a:uFillTx/>
                <a:latin typeface="Arial"/>
                <a:hlinkClick r:id="rId1"/>
              </a:rPr>
              <a:t>Harvard Business School Working Paper 13-045</a:t>
            </a:r>
            <a:endParaRPr b="0" lang="en-CA" sz="2000" spc="-1" strike="noStrike">
              <a:latin typeface="Arial"/>
            </a:endParaRPr>
          </a:p>
        </p:txBody>
      </p:sp>
      <p:sp>
        <p:nvSpPr>
          <p:cNvPr id="538" name="TextShape 3"/>
          <p:cNvSpPr txBox="1"/>
          <p:nvPr/>
        </p:nvSpPr>
        <p:spPr>
          <a:xfrm>
            <a:off x="3884760" y="8685360"/>
            <a:ext cx="2971440" cy="456840"/>
          </a:xfrm>
          <a:prstGeom prst="rect">
            <a:avLst/>
          </a:prstGeom>
          <a:noFill/>
          <a:ln>
            <a:noFill/>
          </a:ln>
        </p:spPr>
        <p:txBody>
          <a:bodyPr anchor="b"/>
          <a:p>
            <a:pPr algn="r">
              <a:lnSpc>
                <a:spcPct val="100000"/>
              </a:lnSpc>
            </a:pPr>
            <a:fld id="{BB304401-E720-4EA2-8B40-F827C804637E}"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3884760" y="8685360"/>
            <a:ext cx="2971440" cy="456840"/>
          </a:xfrm>
          <a:prstGeom prst="rect">
            <a:avLst/>
          </a:prstGeom>
          <a:noFill/>
          <a:ln>
            <a:noFill/>
          </a:ln>
        </p:spPr>
        <p:txBody>
          <a:bodyPr anchor="b"/>
          <a:p>
            <a:pPr algn="r">
              <a:lnSpc>
                <a:spcPct val="100000"/>
              </a:lnSpc>
            </a:pPr>
            <a:fld id="{40810C1A-1BB7-4D5D-9079-ECECE9D4B1DB}" type="slidenum">
              <a:rPr b="0" lang="en-CA" sz="1200" spc="-1" strike="noStrike">
                <a:solidFill>
                  <a:srgbClr val="000000"/>
                </a:solidFill>
                <a:latin typeface="Arial"/>
              </a:rPr>
              <a:t>&lt;number&gt;</a:t>
            </a:fld>
            <a:endParaRPr b="0" lang="en-CA" sz="1200" spc="-1" strike="noStrike">
              <a:latin typeface="Times New Roman"/>
            </a:endParaRPr>
          </a:p>
        </p:txBody>
      </p:sp>
      <p:sp>
        <p:nvSpPr>
          <p:cNvPr id="477" name="PlaceHolder 2"/>
          <p:cNvSpPr>
            <a:spLocks noGrp="1"/>
          </p:cNvSpPr>
          <p:nvPr>
            <p:ph type="sldImg"/>
          </p:nvPr>
        </p:nvSpPr>
        <p:spPr>
          <a:xfrm>
            <a:off x="1143000" y="685800"/>
            <a:ext cx="4571640" cy="3428640"/>
          </a:xfrm>
          <a:prstGeom prst="rect">
            <a:avLst/>
          </a:prstGeom>
        </p:spPr>
      </p:sp>
      <p:sp>
        <p:nvSpPr>
          <p:cNvPr id="478" name="PlaceHolder 3"/>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u="sng">
                <a:solidFill>
                  <a:srgbClr val="000000"/>
                </a:solidFill>
                <a:uFillTx/>
                <a:latin typeface="Arial"/>
                <a:hlinkClick r:id="rId1"/>
              </a:rPr>
              <a:t>http://www.globallabourrights.org/reports?id=0397</a:t>
            </a:r>
            <a:r>
              <a:rPr b="0" lang="en-CA" sz="2000" spc="-1" strike="noStrike">
                <a:solidFill>
                  <a:srgbClr val="000000"/>
                </a:solidFill>
                <a:latin typeface="Arial"/>
              </a:rPr>
              <a:t> </a:t>
            </a:r>
            <a:endParaRPr b="0" lang="en-CA" sz="20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9" name="TextShape 1"/>
          <p:cNvSpPr txBox="1"/>
          <p:nvPr/>
        </p:nvSpPr>
        <p:spPr>
          <a:xfrm>
            <a:off x="3884760" y="8685360"/>
            <a:ext cx="2971440" cy="456840"/>
          </a:xfrm>
          <a:prstGeom prst="rect">
            <a:avLst/>
          </a:prstGeom>
          <a:noFill/>
          <a:ln>
            <a:noFill/>
          </a:ln>
        </p:spPr>
        <p:txBody>
          <a:bodyPr anchor="b"/>
          <a:p>
            <a:pPr algn="r">
              <a:lnSpc>
                <a:spcPct val="100000"/>
              </a:lnSpc>
            </a:pPr>
            <a:fld id="{12B95A58-D2AE-4A61-A052-07BF610B2F66}" type="slidenum">
              <a:rPr b="0" lang="en-CA" sz="1200" spc="-1" strike="noStrike">
                <a:solidFill>
                  <a:srgbClr val="000000"/>
                </a:solidFill>
                <a:latin typeface="Arial"/>
              </a:rPr>
              <a:t>&lt;number&gt;</a:t>
            </a:fld>
            <a:endParaRPr b="0" lang="en-CA" sz="1200" spc="-1" strike="noStrike">
              <a:latin typeface="Times New Roman"/>
            </a:endParaRPr>
          </a:p>
        </p:txBody>
      </p:sp>
      <p:sp>
        <p:nvSpPr>
          <p:cNvPr id="480" name="PlaceHolder 2"/>
          <p:cNvSpPr>
            <a:spLocks noGrp="1"/>
          </p:cNvSpPr>
          <p:nvPr>
            <p:ph type="sldImg"/>
          </p:nvPr>
        </p:nvSpPr>
        <p:spPr>
          <a:xfrm>
            <a:off x="1143000" y="685800"/>
            <a:ext cx="4571640" cy="3428640"/>
          </a:xfrm>
          <a:prstGeom prst="rect">
            <a:avLst/>
          </a:prstGeom>
        </p:spPr>
      </p:sp>
      <p:sp>
        <p:nvSpPr>
          <p:cNvPr id="481" name="PlaceHolder 3"/>
          <p:cNvSpPr>
            <a:spLocks noGrp="1"/>
          </p:cNvSpPr>
          <p:nvPr>
            <p:ph type="body"/>
          </p:nvPr>
        </p:nvSpPr>
        <p:spPr>
          <a:xfrm>
            <a:off x="914400" y="4343400"/>
            <a:ext cx="5028840" cy="4114440"/>
          </a:xfrm>
          <a:prstGeom prst="rect">
            <a:avLst/>
          </a:prstGeom>
        </p:spPr>
        <p:txBody>
          <a:bodyPr/>
          <a:p>
            <a:endParaRPr b="0" lang="en-CA" sz="2000" spc="-1" strike="noStrike">
              <a:latin typeface="Arial"/>
            </a:endParaRPr>
          </a:p>
        </p:txBody>
      </p:sp>
    </p:spTree>
  </p:cSld>
</p:notes>
</file>

<file path=ppt/notesSlides/notesSlide9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Img"/>
          </p:nvPr>
        </p:nvSpPr>
        <p:spPr>
          <a:xfrm>
            <a:off x="1143000" y="685800"/>
            <a:ext cx="4571640" cy="3428640"/>
          </a:xfrm>
          <a:prstGeom prst="rect">
            <a:avLst/>
          </a:prstGeom>
        </p:spPr>
      </p:sp>
      <p:sp>
        <p:nvSpPr>
          <p:cNvPr id="540"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http://www.state.gov/documents/organization/164934.pdf</a:t>
            </a:r>
            <a:endParaRPr b="0" lang="en-CA" sz="2000" spc="-1" strike="noStrike">
              <a:latin typeface="Arial"/>
            </a:endParaRPr>
          </a:p>
        </p:txBody>
      </p:sp>
      <p:sp>
        <p:nvSpPr>
          <p:cNvPr id="541" name="TextShape 3"/>
          <p:cNvSpPr txBox="1"/>
          <p:nvPr/>
        </p:nvSpPr>
        <p:spPr>
          <a:xfrm>
            <a:off x="3884760" y="8685360"/>
            <a:ext cx="2971440" cy="456840"/>
          </a:xfrm>
          <a:prstGeom prst="rect">
            <a:avLst/>
          </a:prstGeom>
          <a:noFill/>
          <a:ln>
            <a:noFill/>
          </a:ln>
        </p:spPr>
        <p:txBody>
          <a:bodyPr anchor="b"/>
          <a:p>
            <a:pPr algn="r">
              <a:lnSpc>
                <a:spcPct val="100000"/>
              </a:lnSpc>
            </a:pPr>
            <a:fld id="{6F14254D-130C-47F4-B6B1-7E26D662D5F2}"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2" name="PlaceHolder 1"/>
          <p:cNvSpPr>
            <a:spLocks noGrp="1"/>
          </p:cNvSpPr>
          <p:nvPr>
            <p:ph type="sldImg"/>
          </p:nvPr>
        </p:nvSpPr>
        <p:spPr>
          <a:xfrm>
            <a:off x="1143000" y="685800"/>
            <a:ext cx="4571640" cy="3428640"/>
          </a:xfrm>
          <a:prstGeom prst="rect">
            <a:avLst/>
          </a:prstGeom>
        </p:spPr>
      </p:sp>
      <p:sp>
        <p:nvSpPr>
          <p:cNvPr id="543"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CA" sz="2000" spc="-1" strike="noStrike">
                <a:latin typeface="Arial"/>
              </a:rPr>
              <a:t>http://www.legislation.gov.uk/ukpga/2015/30/section/54/enacted</a:t>
            </a:r>
            <a:endParaRPr b="0" lang="en-CA" sz="2000" spc="-1" strike="noStrike">
              <a:latin typeface="Arial"/>
            </a:endParaRPr>
          </a:p>
        </p:txBody>
      </p:sp>
      <p:sp>
        <p:nvSpPr>
          <p:cNvPr id="544" name="TextShape 3"/>
          <p:cNvSpPr txBox="1"/>
          <p:nvPr/>
        </p:nvSpPr>
        <p:spPr>
          <a:xfrm>
            <a:off x="3884760" y="8685360"/>
            <a:ext cx="2971440" cy="456840"/>
          </a:xfrm>
          <a:prstGeom prst="rect">
            <a:avLst/>
          </a:prstGeom>
          <a:noFill/>
          <a:ln>
            <a:noFill/>
          </a:ln>
        </p:spPr>
        <p:txBody>
          <a:bodyPr anchor="b"/>
          <a:p>
            <a:pPr algn="r">
              <a:lnSpc>
                <a:spcPct val="100000"/>
              </a:lnSpc>
            </a:pPr>
            <a:fld id="{83D4D85E-A636-462C-B64E-FE40C6811D67}" type="slidenum">
              <a:rPr b="0" lang="en-CA" sz="1200" spc="-1" strike="noStrike">
                <a:solidFill>
                  <a:srgbClr val="000000"/>
                </a:solidFill>
                <a:latin typeface="Arial"/>
              </a:rPr>
              <a:t>&lt;number&gt;</a:t>
            </a:fld>
            <a:endParaRPr b="0" lang="en-C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34" name="PlaceHolder 2"/>
          <p:cNvSpPr>
            <a:spLocks noGrp="1"/>
          </p:cNvSpPr>
          <p:nvPr>
            <p:ph type="body"/>
          </p:nvPr>
        </p:nvSpPr>
        <p:spPr>
          <a:xfrm>
            <a:off x="1435680" y="14479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35" name="PlaceHolder 3"/>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37"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38"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39"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0" name="PlaceHolder 5"/>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42" name="PlaceHolder 2"/>
          <p:cNvSpPr>
            <a:spLocks noGrp="1"/>
          </p:cNvSpPr>
          <p:nvPr>
            <p:ph type="body"/>
          </p:nvPr>
        </p:nvSpPr>
        <p:spPr>
          <a:xfrm>
            <a:off x="14356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3" name="PlaceHolder 3"/>
          <p:cNvSpPr>
            <a:spLocks noGrp="1"/>
          </p:cNvSpPr>
          <p:nvPr>
            <p:ph type="body"/>
          </p:nvPr>
        </p:nvSpPr>
        <p:spPr>
          <a:xfrm>
            <a:off x="397080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4" name="PlaceHolder 4"/>
          <p:cNvSpPr>
            <a:spLocks noGrp="1"/>
          </p:cNvSpPr>
          <p:nvPr>
            <p:ph type="body"/>
          </p:nvPr>
        </p:nvSpPr>
        <p:spPr>
          <a:xfrm>
            <a:off x="65062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5" name="PlaceHolder 5"/>
          <p:cNvSpPr>
            <a:spLocks noGrp="1"/>
          </p:cNvSpPr>
          <p:nvPr>
            <p:ph type="body"/>
          </p:nvPr>
        </p:nvSpPr>
        <p:spPr>
          <a:xfrm>
            <a:off x="14356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6" name="PlaceHolder 6"/>
          <p:cNvSpPr>
            <a:spLocks noGrp="1"/>
          </p:cNvSpPr>
          <p:nvPr>
            <p:ph type="body"/>
          </p:nvPr>
        </p:nvSpPr>
        <p:spPr>
          <a:xfrm>
            <a:off x="397080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47" name="PlaceHolder 7"/>
          <p:cNvSpPr>
            <a:spLocks noGrp="1"/>
          </p:cNvSpPr>
          <p:nvPr>
            <p:ph type="body"/>
          </p:nvPr>
        </p:nvSpPr>
        <p:spPr>
          <a:xfrm>
            <a:off x="65062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63" name="PlaceHolder 2"/>
          <p:cNvSpPr>
            <a:spLocks noGrp="1"/>
          </p:cNvSpPr>
          <p:nvPr>
            <p:ph type="subTitle"/>
          </p:nvPr>
        </p:nvSpPr>
        <p:spPr>
          <a:xfrm>
            <a:off x="1435680" y="1447920"/>
            <a:ext cx="7497720" cy="480024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65" name="PlaceHolder 2"/>
          <p:cNvSpPr>
            <a:spLocks noGrp="1"/>
          </p:cNvSpPr>
          <p:nvPr>
            <p:ph type="body"/>
          </p:nvPr>
        </p:nvSpPr>
        <p:spPr>
          <a:xfrm>
            <a:off x="1435680" y="1447920"/>
            <a:ext cx="749772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67"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68"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1435680" y="274680"/>
            <a:ext cx="7497720" cy="529776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72"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73"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74"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3" name="PlaceHolder 2"/>
          <p:cNvSpPr>
            <a:spLocks noGrp="1"/>
          </p:cNvSpPr>
          <p:nvPr>
            <p:ph type="subTitle"/>
          </p:nvPr>
        </p:nvSpPr>
        <p:spPr>
          <a:xfrm>
            <a:off x="1435680" y="1447920"/>
            <a:ext cx="7497720" cy="480024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76"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77"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78" name="PlaceHolder 4"/>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80"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81"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82" name="PlaceHolder 4"/>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84" name="PlaceHolder 2"/>
          <p:cNvSpPr>
            <a:spLocks noGrp="1"/>
          </p:cNvSpPr>
          <p:nvPr>
            <p:ph type="body"/>
          </p:nvPr>
        </p:nvSpPr>
        <p:spPr>
          <a:xfrm>
            <a:off x="1435680" y="14479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85" name="PlaceHolder 3"/>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87"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88"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89"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0" name="PlaceHolder 5"/>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92" name="PlaceHolder 2"/>
          <p:cNvSpPr>
            <a:spLocks noGrp="1"/>
          </p:cNvSpPr>
          <p:nvPr>
            <p:ph type="body"/>
          </p:nvPr>
        </p:nvSpPr>
        <p:spPr>
          <a:xfrm>
            <a:off x="14356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3" name="PlaceHolder 3"/>
          <p:cNvSpPr>
            <a:spLocks noGrp="1"/>
          </p:cNvSpPr>
          <p:nvPr>
            <p:ph type="body"/>
          </p:nvPr>
        </p:nvSpPr>
        <p:spPr>
          <a:xfrm>
            <a:off x="397080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4" name="PlaceHolder 4"/>
          <p:cNvSpPr>
            <a:spLocks noGrp="1"/>
          </p:cNvSpPr>
          <p:nvPr>
            <p:ph type="body"/>
          </p:nvPr>
        </p:nvSpPr>
        <p:spPr>
          <a:xfrm>
            <a:off x="65062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5" name="PlaceHolder 5"/>
          <p:cNvSpPr>
            <a:spLocks noGrp="1"/>
          </p:cNvSpPr>
          <p:nvPr>
            <p:ph type="body"/>
          </p:nvPr>
        </p:nvSpPr>
        <p:spPr>
          <a:xfrm>
            <a:off x="14356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6" name="PlaceHolder 6"/>
          <p:cNvSpPr>
            <a:spLocks noGrp="1"/>
          </p:cNvSpPr>
          <p:nvPr>
            <p:ph type="body"/>
          </p:nvPr>
        </p:nvSpPr>
        <p:spPr>
          <a:xfrm>
            <a:off x="397080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97" name="PlaceHolder 7"/>
          <p:cNvSpPr>
            <a:spLocks noGrp="1"/>
          </p:cNvSpPr>
          <p:nvPr>
            <p:ph type="body"/>
          </p:nvPr>
        </p:nvSpPr>
        <p:spPr>
          <a:xfrm>
            <a:off x="65062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8"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09" name="PlaceHolder 2"/>
          <p:cNvSpPr>
            <a:spLocks noGrp="1"/>
          </p:cNvSpPr>
          <p:nvPr>
            <p:ph type="subTitle"/>
          </p:nvPr>
        </p:nvSpPr>
        <p:spPr>
          <a:xfrm>
            <a:off x="1435680" y="1447920"/>
            <a:ext cx="7497720" cy="480024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11" name="PlaceHolder 2"/>
          <p:cNvSpPr>
            <a:spLocks noGrp="1"/>
          </p:cNvSpPr>
          <p:nvPr>
            <p:ph type="body"/>
          </p:nvPr>
        </p:nvSpPr>
        <p:spPr>
          <a:xfrm>
            <a:off x="1435680" y="1447920"/>
            <a:ext cx="749772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13"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14"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5" name="PlaceHolder 2"/>
          <p:cNvSpPr>
            <a:spLocks noGrp="1"/>
          </p:cNvSpPr>
          <p:nvPr>
            <p:ph type="body"/>
          </p:nvPr>
        </p:nvSpPr>
        <p:spPr>
          <a:xfrm>
            <a:off x="1435680" y="1447920"/>
            <a:ext cx="749772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6" name="PlaceHolder 1"/>
          <p:cNvSpPr>
            <a:spLocks noGrp="1"/>
          </p:cNvSpPr>
          <p:nvPr>
            <p:ph type="subTitle"/>
          </p:nvPr>
        </p:nvSpPr>
        <p:spPr>
          <a:xfrm>
            <a:off x="1435680" y="274680"/>
            <a:ext cx="7497720" cy="529776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18"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19"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20"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22"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23"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24" name="PlaceHolder 4"/>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26"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27"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28" name="PlaceHolder 4"/>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30" name="PlaceHolder 2"/>
          <p:cNvSpPr>
            <a:spLocks noGrp="1"/>
          </p:cNvSpPr>
          <p:nvPr>
            <p:ph type="body"/>
          </p:nvPr>
        </p:nvSpPr>
        <p:spPr>
          <a:xfrm>
            <a:off x="1435680" y="14479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31" name="PlaceHolder 3"/>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33"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34"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35"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36" name="PlaceHolder 5"/>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38" name="PlaceHolder 2"/>
          <p:cNvSpPr>
            <a:spLocks noGrp="1"/>
          </p:cNvSpPr>
          <p:nvPr>
            <p:ph type="body"/>
          </p:nvPr>
        </p:nvSpPr>
        <p:spPr>
          <a:xfrm>
            <a:off x="14356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39" name="PlaceHolder 3"/>
          <p:cNvSpPr>
            <a:spLocks noGrp="1"/>
          </p:cNvSpPr>
          <p:nvPr>
            <p:ph type="body"/>
          </p:nvPr>
        </p:nvSpPr>
        <p:spPr>
          <a:xfrm>
            <a:off x="397080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40" name="PlaceHolder 4"/>
          <p:cNvSpPr>
            <a:spLocks noGrp="1"/>
          </p:cNvSpPr>
          <p:nvPr>
            <p:ph type="body"/>
          </p:nvPr>
        </p:nvSpPr>
        <p:spPr>
          <a:xfrm>
            <a:off x="65062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41" name="PlaceHolder 5"/>
          <p:cNvSpPr>
            <a:spLocks noGrp="1"/>
          </p:cNvSpPr>
          <p:nvPr>
            <p:ph type="body"/>
          </p:nvPr>
        </p:nvSpPr>
        <p:spPr>
          <a:xfrm>
            <a:off x="14356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42" name="PlaceHolder 6"/>
          <p:cNvSpPr>
            <a:spLocks noGrp="1"/>
          </p:cNvSpPr>
          <p:nvPr>
            <p:ph type="body"/>
          </p:nvPr>
        </p:nvSpPr>
        <p:spPr>
          <a:xfrm>
            <a:off x="397080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43" name="PlaceHolder 7"/>
          <p:cNvSpPr>
            <a:spLocks noGrp="1"/>
          </p:cNvSpPr>
          <p:nvPr>
            <p:ph type="body"/>
          </p:nvPr>
        </p:nvSpPr>
        <p:spPr>
          <a:xfrm>
            <a:off x="65062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57" name="PlaceHolder 2"/>
          <p:cNvSpPr>
            <a:spLocks noGrp="1"/>
          </p:cNvSpPr>
          <p:nvPr>
            <p:ph type="subTitle"/>
          </p:nvPr>
        </p:nvSpPr>
        <p:spPr>
          <a:xfrm>
            <a:off x="1435680" y="1447920"/>
            <a:ext cx="7497720" cy="480024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59" name="PlaceHolder 2"/>
          <p:cNvSpPr>
            <a:spLocks noGrp="1"/>
          </p:cNvSpPr>
          <p:nvPr>
            <p:ph type="body"/>
          </p:nvPr>
        </p:nvSpPr>
        <p:spPr>
          <a:xfrm>
            <a:off x="1435680" y="1447920"/>
            <a:ext cx="749772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7"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61"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62"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3"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4" name="PlaceHolder 1"/>
          <p:cNvSpPr>
            <a:spLocks noGrp="1"/>
          </p:cNvSpPr>
          <p:nvPr>
            <p:ph type="subTitle"/>
          </p:nvPr>
        </p:nvSpPr>
        <p:spPr>
          <a:xfrm>
            <a:off x="1435680" y="274680"/>
            <a:ext cx="7497720" cy="529776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66"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67"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68"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70"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71"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72" name="PlaceHolder 4"/>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74"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75"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76" name="PlaceHolder 4"/>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78" name="PlaceHolder 2"/>
          <p:cNvSpPr>
            <a:spLocks noGrp="1"/>
          </p:cNvSpPr>
          <p:nvPr>
            <p:ph type="body"/>
          </p:nvPr>
        </p:nvSpPr>
        <p:spPr>
          <a:xfrm>
            <a:off x="1435680" y="14479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79" name="PlaceHolder 3"/>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81"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2"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3"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4" name="PlaceHolder 5"/>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186" name="PlaceHolder 2"/>
          <p:cNvSpPr>
            <a:spLocks noGrp="1"/>
          </p:cNvSpPr>
          <p:nvPr>
            <p:ph type="body"/>
          </p:nvPr>
        </p:nvSpPr>
        <p:spPr>
          <a:xfrm>
            <a:off x="14356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7" name="PlaceHolder 3"/>
          <p:cNvSpPr>
            <a:spLocks noGrp="1"/>
          </p:cNvSpPr>
          <p:nvPr>
            <p:ph type="body"/>
          </p:nvPr>
        </p:nvSpPr>
        <p:spPr>
          <a:xfrm>
            <a:off x="397080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8" name="PlaceHolder 4"/>
          <p:cNvSpPr>
            <a:spLocks noGrp="1"/>
          </p:cNvSpPr>
          <p:nvPr>
            <p:ph type="body"/>
          </p:nvPr>
        </p:nvSpPr>
        <p:spPr>
          <a:xfrm>
            <a:off x="65062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89" name="PlaceHolder 5"/>
          <p:cNvSpPr>
            <a:spLocks noGrp="1"/>
          </p:cNvSpPr>
          <p:nvPr>
            <p:ph type="body"/>
          </p:nvPr>
        </p:nvSpPr>
        <p:spPr>
          <a:xfrm>
            <a:off x="14356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90" name="PlaceHolder 6"/>
          <p:cNvSpPr>
            <a:spLocks noGrp="1"/>
          </p:cNvSpPr>
          <p:nvPr>
            <p:ph type="body"/>
          </p:nvPr>
        </p:nvSpPr>
        <p:spPr>
          <a:xfrm>
            <a:off x="397080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191" name="PlaceHolder 7"/>
          <p:cNvSpPr>
            <a:spLocks noGrp="1"/>
          </p:cNvSpPr>
          <p:nvPr>
            <p:ph type="body"/>
          </p:nvPr>
        </p:nvSpPr>
        <p:spPr>
          <a:xfrm>
            <a:off x="65062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3"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04" name="PlaceHolder 2"/>
          <p:cNvSpPr>
            <a:spLocks noGrp="1"/>
          </p:cNvSpPr>
          <p:nvPr>
            <p:ph type="subTitle"/>
          </p:nvPr>
        </p:nvSpPr>
        <p:spPr>
          <a:xfrm>
            <a:off x="1435680" y="1447920"/>
            <a:ext cx="7497720" cy="480024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06" name="PlaceHolder 2"/>
          <p:cNvSpPr>
            <a:spLocks noGrp="1"/>
          </p:cNvSpPr>
          <p:nvPr>
            <p:ph type="body"/>
          </p:nvPr>
        </p:nvSpPr>
        <p:spPr>
          <a:xfrm>
            <a:off x="1435680" y="1447920"/>
            <a:ext cx="749772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08"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09"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0"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1" name="PlaceHolder 1"/>
          <p:cNvSpPr>
            <a:spLocks noGrp="1"/>
          </p:cNvSpPr>
          <p:nvPr>
            <p:ph type="subTitle"/>
          </p:nvPr>
        </p:nvSpPr>
        <p:spPr>
          <a:xfrm>
            <a:off x="1435680" y="274680"/>
            <a:ext cx="7497720" cy="529776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13"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14"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15"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17"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18"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19" name="PlaceHolder 4"/>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21"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22"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23" name="PlaceHolder 4"/>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25" name="PlaceHolder 2"/>
          <p:cNvSpPr>
            <a:spLocks noGrp="1"/>
          </p:cNvSpPr>
          <p:nvPr>
            <p:ph type="body"/>
          </p:nvPr>
        </p:nvSpPr>
        <p:spPr>
          <a:xfrm>
            <a:off x="1435680" y="14479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26" name="PlaceHolder 3"/>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28"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29"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0"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1" name="PlaceHolder 5"/>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 name="PlaceHolder 1"/>
          <p:cNvSpPr>
            <a:spLocks noGrp="1"/>
          </p:cNvSpPr>
          <p:nvPr>
            <p:ph type="subTitle"/>
          </p:nvPr>
        </p:nvSpPr>
        <p:spPr>
          <a:xfrm>
            <a:off x="1435680" y="274680"/>
            <a:ext cx="7497720" cy="5297760"/>
          </a:xfrm>
          <a:prstGeom prst="rect">
            <a:avLst/>
          </a:prstGeom>
        </p:spPr>
        <p:txBody>
          <a:bodyPr lIns="0" rIns="0" tIns="0" bIns="0" anchor="ctr"/>
          <a:p>
            <a:pPr algn="ctr"/>
            <a:endParaRPr b="0" lang="en-CA"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33" name="PlaceHolder 2"/>
          <p:cNvSpPr>
            <a:spLocks noGrp="1"/>
          </p:cNvSpPr>
          <p:nvPr>
            <p:ph type="body"/>
          </p:nvPr>
        </p:nvSpPr>
        <p:spPr>
          <a:xfrm>
            <a:off x="14356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4" name="PlaceHolder 3"/>
          <p:cNvSpPr>
            <a:spLocks noGrp="1"/>
          </p:cNvSpPr>
          <p:nvPr>
            <p:ph type="body"/>
          </p:nvPr>
        </p:nvSpPr>
        <p:spPr>
          <a:xfrm>
            <a:off x="397080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5" name="PlaceHolder 4"/>
          <p:cNvSpPr>
            <a:spLocks noGrp="1"/>
          </p:cNvSpPr>
          <p:nvPr>
            <p:ph type="body"/>
          </p:nvPr>
        </p:nvSpPr>
        <p:spPr>
          <a:xfrm>
            <a:off x="6506280" y="14479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6" name="PlaceHolder 5"/>
          <p:cNvSpPr>
            <a:spLocks noGrp="1"/>
          </p:cNvSpPr>
          <p:nvPr>
            <p:ph type="body"/>
          </p:nvPr>
        </p:nvSpPr>
        <p:spPr>
          <a:xfrm>
            <a:off x="14356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7" name="PlaceHolder 6"/>
          <p:cNvSpPr>
            <a:spLocks noGrp="1"/>
          </p:cNvSpPr>
          <p:nvPr>
            <p:ph type="body"/>
          </p:nvPr>
        </p:nvSpPr>
        <p:spPr>
          <a:xfrm>
            <a:off x="397080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8" name="PlaceHolder 7"/>
          <p:cNvSpPr>
            <a:spLocks noGrp="1"/>
          </p:cNvSpPr>
          <p:nvPr>
            <p:ph type="body"/>
          </p:nvPr>
        </p:nvSpPr>
        <p:spPr>
          <a:xfrm>
            <a:off x="6506280" y="3955320"/>
            <a:ext cx="241416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2"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3" name="PlaceHolder 3"/>
          <p:cNvSpPr>
            <a:spLocks noGrp="1"/>
          </p:cNvSpPr>
          <p:nvPr>
            <p:ph type="body"/>
          </p:nvPr>
        </p:nvSpPr>
        <p:spPr>
          <a:xfrm>
            <a:off x="527760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4" name="PlaceHolder 4"/>
          <p:cNvSpPr>
            <a:spLocks noGrp="1"/>
          </p:cNvSpPr>
          <p:nvPr>
            <p:ph type="body"/>
          </p:nvPr>
        </p:nvSpPr>
        <p:spPr>
          <a:xfrm>
            <a:off x="143568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26" name="PlaceHolder 2"/>
          <p:cNvSpPr>
            <a:spLocks noGrp="1"/>
          </p:cNvSpPr>
          <p:nvPr>
            <p:ph type="body"/>
          </p:nvPr>
        </p:nvSpPr>
        <p:spPr>
          <a:xfrm>
            <a:off x="1435680" y="1447920"/>
            <a:ext cx="3658680" cy="480024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7"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28" name="PlaceHolder 4"/>
          <p:cNvSpPr>
            <a:spLocks noGrp="1"/>
          </p:cNvSpPr>
          <p:nvPr>
            <p:ph type="body"/>
          </p:nvPr>
        </p:nvSpPr>
        <p:spPr>
          <a:xfrm>
            <a:off x="5277600" y="39553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435680" y="274680"/>
            <a:ext cx="7497720" cy="1142640"/>
          </a:xfrm>
          <a:prstGeom prst="rect">
            <a:avLst/>
          </a:prstGeom>
        </p:spPr>
        <p:txBody>
          <a:bodyPr lIns="0" rIns="0" tIns="0" bIns="0" anchor="ctr"/>
          <a:p>
            <a:endParaRPr b="0" lang="en-US" sz="1800" spc="-1" strike="noStrike">
              <a:solidFill>
                <a:srgbClr val="000000"/>
              </a:solidFill>
              <a:latin typeface="Gill Sans MT"/>
            </a:endParaRPr>
          </a:p>
        </p:txBody>
      </p:sp>
      <p:sp>
        <p:nvSpPr>
          <p:cNvPr id="30" name="PlaceHolder 2"/>
          <p:cNvSpPr>
            <a:spLocks noGrp="1"/>
          </p:cNvSpPr>
          <p:nvPr>
            <p:ph type="body"/>
          </p:nvPr>
        </p:nvSpPr>
        <p:spPr>
          <a:xfrm>
            <a:off x="143568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31" name="PlaceHolder 3"/>
          <p:cNvSpPr>
            <a:spLocks noGrp="1"/>
          </p:cNvSpPr>
          <p:nvPr>
            <p:ph type="body"/>
          </p:nvPr>
        </p:nvSpPr>
        <p:spPr>
          <a:xfrm>
            <a:off x="5277600" y="1447920"/>
            <a:ext cx="3658680" cy="2289600"/>
          </a:xfrm>
          <a:prstGeom prst="rect">
            <a:avLst/>
          </a:prstGeom>
        </p:spPr>
        <p:txBody>
          <a:bodyPr lIns="0" rIns="0" tIns="0" bIns="0">
            <a:normAutofit/>
          </a:bodyPr>
          <a:p>
            <a:endParaRPr b="0" lang="en-US" sz="3200" spc="-1" strike="noStrike">
              <a:solidFill>
                <a:srgbClr val="000000"/>
              </a:solidFill>
              <a:latin typeface="Gill Sans MT"/>
            </a:endParaRPr>
          </a:p>
        </p:txBody>
      </p:sp>
      <p:sp>
        <p:nvSpPr>
          <p:cNvPr id="32" name="PlaceHolder 4"/>
          <p:cNvSpPr>
            <a:spLocks noGrp="1"/>
          </p:cNvSpPr>
          <p:nvPr>
            <p:ph type="body"/>
          </p:nvPr>
        </p:nvSpPr>
        <p:spPr>
          <a:xfrm>
            <a:off x="1435680" y="3955320"/>
            <a:ext cx="7497720" cy="2289600"/>
          </a:xfrm>
          <a:prstGeom prst="rect">
            <a:avLst/>
          </a:prstGeom>
        </p:spPr>
        <p:txBody>
          <a:bodyPr lIns="0" rIns="0" tIns="0" bIns="0">
            <a:normAutofit/>
          </a:bodyPr>
          <a:p>
            <a:endParaRPr b="0" lang="en-US" sz="3200" spc="-1" strike="noStrike">
              <a:solidFill>
                <a:srgbClr val="000000"/>
              </a:solid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0" name="CustomShape 1"/>
          <p:cNvSpPr/>
          <p:nvPr/>
        </p:nvSpPr>
        <p:spPr>
          <a:xfrm>
            <a:off x="-815760" y="-815760"/>
            <a:ext cx="1638360" cy="163836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 name="CustomShape 2"/>
          <p:cNvSpPr/>
          <p:nvPr/>
        </p:nvSpPr>
        <p:spPr>
          <a:xfrm>
            <a:off x="168840" y="21240"/>
            <a:ext cx="1701720" cy="170172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2" name="CustomShape 3"/>
          <p:cNvSpPr/>
          <p:nvPr/>
        </p:nvSpPr>
        <p:spPr>
          <a:xfrm rot="2315400">
            <a:off x="182880" y="1054800"/>
            <a:ext cx="1125360" cy="1102320"/>
          </a:xfrm>
          <a:prstGeom prst="donut">
            <a:avLst>
              <a:gd name="adj" fmla="val 11833"/>
            </a:avLst>
          </a:prstGeom>
          <a:gradFill rotWithShape="0">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3" name="CustomShape 4"/>
          <p:cNvSpPr/>
          <p:nvPr/>
        </p:nvSpPr>
        <p:spPr>
          <a:xfrm>
            <a:off x="1013040" y="0"/>
            <a:ext cx="81306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4" name="CustomShape 5"/>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 name="PlaceHolder 6"/>
          <p:cNvSpPr>
            <a:spLocks noGrp="1"/>
          </p:cNvSpPr>
          <p:nvPr>
            <p:ph type="title"/>
          </p:nvPr>
        </p:nvSpPr>
        <p:spPr>
          <a:xfrm>
            <a:off x="1432440" y="360000"/>
            <a:ext cx="7406280" cy="1471680"/>
          </a:xfrm>
          <a:prstGeom prst="rect">
            <a:avLst/>
          </a:prstGeom>
        </p:spPr>
        <p:txBody>
          <a:bodyPr lIns="90000" rIns="90000" tIns="45000" bIns="45000" anchor="b"/>
          <a:p>
            <a:pPr>
              <a:lnSpc>
                <a:spcPct val="100000"/>
              </a:lnSpc>
            </a:pPr>
            <a:r>
              <a:rPr b="0" lang="en-US" sz="4300" spc="-1" strike="noStrike">
                <a:solidFill>
                  <a:srgbClr val="572314"/>
                </a:solidFill>
                <a:latin typeface="Gill Sans MT"/>
              </a:rPr>
              <a:t>Click to edit Master title </a:t>
            </a:r>
            <a:r>
              <a:rPr b="0" lang="en-US" sz="4300" spc="-1" strike="noStrike">
                <a:solidFill>
                  <a:srgbClr val="572314"/>
                </a:solidFill>
                <a:latin typeface="Gill Sans MT"/>
              </a:rPr>
              <a:t>style</a:t>
            </a:r>
            <a:endParaRPr b="0" lang="en-US" sz="4300" spc="-1" strike="noStrike">
              <a:solidFill>
                <a:srgbClr val="000000"/>
              </a:solidFill>
              <a:latin typeface="Gill Sans MT"/>
            </a:endParaRPr>
          </a:p>
        </p:txBody>
      </p:sp>
      <p:sp>
        <p:nvSpPr>
          <p:cNvPr id="6" name="PlaceHolder 7"/>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04A5B8F3-4C8D-4400-9C04-B03E6427916A}" type="datetime">
              <a:rPr b="0" lang="en-CA" sz="1200" spc="-1" strike="noStrike">
                <a:solidFill>
                  <a:srgbClr val="b5a989"/>
                </a:solidFill>
                <a:latin typeface="Gill Sans MT"/>
              </a:rPr>
              <a:t>18-12-23</a:t>
            </a:fld>
            <a:endParaRPr b="0" lang="en-CA" sz="1200" spc="-1" strike="noStrike">
              <a:latin typeface="Times New Roman"/>
            </a:endParaRPr>
          </a:p>
        </p:txBody>
      </p:sp>
      <p:sp>
        <p:nvSpPr>
          <p:cNvPr id="7" name="PlaceHolder 8"/>
          <p:cNvSpPr>
            <a:spLocks noGrp="1"/>
          </p:cNvSpPr>
          <p:nvPr>
            <p:ph type="ftr"/>
          </p:nvPr>
        </p:nvSpPr>
        <p:spPr>
          <a:xfrm>
            <a:off x="5715000" y="6305400"/>
            <a:ext cx="2895120" cy="475920"/>
          </a:xfrm>
          <a:prstGeom prst="rect">
            <a:avLst/>
          </a:prstGeom>
        </p:spPr>
        <p:txBody>
          <a:bodyPr lIns="90000" rIns="90000" tIns="45000" bIns="45000" anchor="b"/>
          <a:p>
            <a:endParaRPr b="0" lang="en-CA" sz="2400" spc="-1" strike="noStrike">
              <a:latin typeface="Times New Roman"/>
            </a:endParaRPr>
          </a:p>
        </p:txBody>
      </p:sp>
      <p:sp>
        <p:nvSpPr>
          <p:cNvPr id="8" name="PlaceHolder 9"/>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731E1A4D-45DF-4A5F-8B88-2675AB2B0AF8}" type="slidenum">
              <a:rPr b="0" lang="en-CA" sz="1200" spc="-1" strike="noStrike">
                <a:solidFill>
                  <a:srgbClr val="b5a989"/>
                </a:solidFill>
                <a:latin typeface="Gill Sans MT"/>
              </a:rPr>
              <a:t>&lt;number&gt;</a:t>
            </a:fld>
            <a:endParaRPr b="0" lang="en-CA" sz="1200" spc="-1" strike="noStrike">
              <a:latin typeface="Times New Roman"/>
            </a:endParaRPr>
          </a:p>
        </p:txBody>
      </p:sp>
      <p:sp>
        <p:nvSpPr>
          <p:cNvPr id="9" name="CustomShape 10"/>
          <p:cNvSpPr/>
          <p:nvPr/>
        </p:nvSpPr>
        <p:spPr>
          <a:xfrm>
            <a:off x="921600" y="1413720"/>
            <a:ext cx="209880" cy="209880"/>
          </a:xfrm>
          <a:prstGeom prst="ellipse">
            <a:avLst/>
          </a:prstGeom>
          <a:gradFill rotWithShape="0">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lin ang="0"/>
          </a:gradFill>
          <a:ln w="2160">
            <a:solidFill>
              <a:schemeClr val="accent1">
                <a:shade val="90000"/>
                <a:satMod val="110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10" name="CustomShape 11"/>
          <p:cNvSpPr/>
          <p:nvPr/>
        </p:nvSpPr>
        <p:spPr>
          <a:xfrm>
            <a:off x="1157040" y="1344960"/>
            <a:ext cx="63720" cy="63720"/>
          </a:xfrm>
          <a:prstGeom prst="ellipse">
            <a:avLst/>
          </a:prstGeom>
          <a:noFill/>
          <a:ln w="12600">
            <a:solidFill>
              <a:schemeClr val="accent1">
                <a:shade val="75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11" name="PlaceHolder 1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Gill Sans MT"/>
              </a:rPr>
              <a:t>Click to edit the outline text format</a:t>
            </a:r>
            <a:endParaRPr b="0" lang="en-US" sz="3200" spc="-1" strike="noStrike">
              <a:solidFill>
                <a:srgbClr val="000000"/>
              </a:solidFill>
              <a:latin typeface="Gill Sans MT"/>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Gill Sans MT"/>
              </a:rPr>
              <a:t>Second Outline Level</a:t>
            </a:r>
            <a:endParaRPr b="0" lang="en-US" sz="2400" spc="-1" strike="noStrike">
              <a:solidFill>
                <a:srgbClr val="000000"/>
              </a:solidFill>
              <a:latin typeface="Gill Sans MT"/>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Gill Sans MT"/>
              </a:rPr>
              <a:t>Third Outline Level</a:t>
            </a:r>
            <a:endParaRPr b="0" lang="en-US" sz="2000" spc="-1" strike="noStrike">
              <a:solidFill>
                <a:srgbClr val="000000"/>
              </a:solidFill>
              <a:latin typeface="Gill Sans MT"/>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Gill Sans MT"/>
              </a:rPr>
              <a:t>Fourth Outline Level</a:t>
            </a:r>
            <a:endParaRPr b="0" lang="en-US" sz="2000" spc="-1" strike="noStrike">
              <a:solidFill>
                <a:srgbClr val="000000"/>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Gill Sans MT"/>
              </a:rPr>
              <a:t>Fifth Outline Level</a:t>
            </a:r>
            <a:endParaRPr b="0" lang="en-US" sz="2000" spc="-1" strike="noStrike">
              <a:solidFill>
                <a:srgbClr val="000000"/>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Gill Sans MT"/>
              </a:rPr>
              <a:t>Sixth Outline Level</a:t>
            </a:r>
            <a:endParaRPr b="0" lang="en-US" sz="2000" spc="-1" strike="noStrike">
              <a:solidFill>
                <a:srgbClr val="000000"/>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Gill Sans MT"/>
              </a:rPr>
              <a:t>Seventh Outline Level</a:t>
            </a:r>
            <a:endParaRPr b="0" lang="en-US" sz="2000" spc="-1" strike="noStrike">
              <a:solidFill>
                <a:srgbClr val="000000"/>
              </a:solidFill>
              <a:latin typeface="Gill Sans MT"/>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8" name="CustomShape 1" hidden="1"/>
          <p:cNvSpPr/>
          <p:nvPr/>
        </p:nvSpPr>
        <p:spPr>
          <a:xfrm>
            <a:off x="-815760" y="-815760"/>
            <a:ext cx="1638360" cy="163836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49" name="CustomShape 2" hidden="1"/>
          <p:cNvSpPr/>
          <p:nvPr/>
        </p:nvSpPr>
        <p:spPr>
          <a:xfrm>
            <a:off x="168840" y="21240"/>
            <a:ext cx="1701720" cy="170172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50" name="CustomShape 3" hidden="1"/>
          <p:cNvSpPr/>
          <p:nvPr/>
        </p:nvSpPr>
        <p:spPr>
          <a:xfrm rot="2315400">
            <a:off x="182880" y="1054800"/>
            <a:ext cx="1125360" cy="1102320"/>
          </a:xfrm>
          <a:prstGeom prst="donut">
            <a:avLst>
              <a:gd name="adj" fmla="val 11833"/>
            </a:avLst>
          </a:prstGeom>
          <a:gradFill rotWithShape="0">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51" name="CustomShape 4" hidden="1"/>
          <p:cNvSpPr/>
          <p:nvPr/>
        </p:nvSpPr>
        <p:spPr>
          <a:xfrm>
            <a:off x="1013040" y="0"/>
            <a:ext cx="81306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52" name="CustomShape 5" hidden="1"/>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53" name="CustomShape 6"/>
          <p:cNvSpPr/>
          <p:nvPr/>
        </p:nvSpPr>
        <p:spPr>
          <a:xfrm>
            <a:off x="2282760" y="0"/>
            <a:ext cx="685764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54" name="PlaceHolder 7"/>
          <p:cNvSpPr>
            <a:spLocks noGrp="1"/>
          </p:cNvSpPr>
          <p:nvPr>
            <p:ph type="title"/>
          </p:nvPr>
        </p:nvSpPr>
        <p:spPr>
          <a:xfrm>
            <a:off x="2578320" y="2600280"/>
            <a:ext cx="6400440" cy="2285640"/>
          </a:xfrm>
          <a:prstGeom prst="rect">
            <a:avLst/>
          </a:prstGeom>
        </p:spPr>
        <p:txBody>
          <a:bodyPr lIns="90000" rIns="90000" tIns="45000" bIns="45000"/>
          <a:p>
            <a:pPr>
              <a:lnSpc>
                <a:spcPts val="4501"/>
              </a:lnSpc>
            </a:pPr>
            <a:r>
              <a:rPr b="1" lang="en-US" sz="4000" spc="-1" strike="noStrike" cap="all">
                <a:solidFill>
                  <a:srgbClr val="572314"/>
                </a:solidFill>
                <a:latin typeface="Gill Sans MT"/>
              </a:rPr>
              <a:t>Click to edit Master title style</a:t>
            </a:r>
            <a:endParaRPr b="0" lang="en-US" sz="4000" spc="-1" strike="noStrike">
              <a:solidFill>
                <a:srgbClr val="000000"/>
              </a:solidFill>
              <a:latin typeface="Gill Sans MT"/>
            </a:endParaRPr>
          </a:p>
        </p:txBody>
      </p:sp>
      <p:sp>
        <p:nvSpPr>
          <p:cNvPr id="55" name="PlaceHolder 8"/>
          <p:cNvSpPr>
            <a:spLocks noGrp="1"/>
          </p:cNvSpPr>
          <p:nvPr>
            <p:ph type="body"/>
          </p:nvPr>
        </p:nvSpPr>
        <p:spPr>
          <a:xfrm>
            <a:off x="2578320" y="1066680"/>
            <a:ext cx="6400440" cy="1509480"/>
          </a:xfrm>
          <a:prstGeom prst="rect">
            <a:avLst/>
          </a:prstGeom>
        </p:spPr>
        <p:txBody>
          <a:bodyPr lIns="90000" rIns="90000" tIns="45000" bIns="45000" anchor="b"/>
          <a:p>
            <a:pPr marL="18360">
              <a:lnSpc>
                <a:spcPts val="2299"/>
              </a:lnSpc>
            </a:pPr>
            <a:r>
              <a:rPr b="0" lang="en-US" sz="2000" spc="-1" strike="noStrike">
                <a:solidFill>
                  <a:srgbClr val="361309"/>
                </a:solidFill>
                <a:latin typeface="Gill Sans MT"/>
              </a:rPr>
              <a:t>Click to edit Master text styles</a:t>
            </a:r>
            <a:endParaRPr b="0" lang="en-US" sz="2000" spc="-1" strike="noStrike">
              <a:solidFill>
                <a:srgbClr val="000000"/>
              </a:solidFill>
              <a:latin typeface="Gill Sans MT"/>
            </a:endParaRPr>
          </a:p>
        </p:txBody>
      </p:sp>
      <p:sp>
        <p:nvSpPr>
          <p:cNvPr id="56" name="PlaceHolder 9"/>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4DF6C88F-C0BF-47FF-9BB6-512A2A36B135}" type="datetime">
              <a:rPr b="0" lang="en-CA" sz="1200" spc="-1" strike="noStrike">
                <a:solidFill>
                  <a:srgbClr val="b5a989"/>
                </a:solidFill>
                <a:latin typeface="Gill Sans MT"/>
              </a:rPr>
              <a:t>18-12-23</a:t>
            </a:fld>
            <a:endParaRPr b="0" lang="en-CA" sz="1200" spc="-1" strike="noStrike">
              <a:latin typeface="Times New Roman"/>
            </a:endParaRPr>
          </a:p>
        </p:txBody>
      </p:sp>
      <p:sp>
        <p:nvSpPr>
          <p:cNvPr id="57" name="PlaceHolder 10"/>
          <p:cNvSpPr>
            <a:spLocks noGrp="1"/>
          </p:cNvSpPr>
          <p:nvPr>
            <p:ph type="ftr"/>
          </p:nvPr>
        </p:nvSpPr>
        <p:spPr>
          <a:xfrm>
            <a:off x="5715000" y="6305400"/>
            <a:ext cx="2895120" cy="475920"/>
          </a:xfrm>
          <a:prstGeom prst="rect">
            <a:avLst/>
          </a:prstGeom>
        </p:spPr>
        <p:txBody>
          <a:bodyPr lIns="90000" rIns="90000" tIns="45000" bIns="45000" anchor="b"/>
          <a:p>
            <a:endParaRPr b="0" lang="en-CA" sz="2400" spc="-1" strike="noStrike">
              <a:latin typeface="Times New Roman"/>
            </a:endParaRPr>
          </a:p>
        </p:txBody>
      </p:sp>
      <p:sp>
        <p:nvSpPr>
          <p:cNvPr id="58" name="PlaceHolder 11"/>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3D400672-E87B-47B4-A310-A0D16A30C359}" type="slidenum">
              <a:rPr b="0" lang="en-CA" sz="1200" spc="-1" strike="noStrike">
                <a:solidFill>
                  <a:srgbClr val="b5a989"/>
                </a:solidFill>
                <a:latin typeface="Gill Sans MT"/>
              </a:rPr>
              <a:t>1</a:t>
            </a:fld>
            <a:endParaRPr b="0" lang="en-CA" sz="1200" spc="-1" strike="noStrike">
              <a:latin typeface="Times New Roman"/>
            </a:endParaRPr>
          </a:p>
        </p:txBody>
      </p:sp>
      <p:sp>
        <p:nvSpPr>
          <p:cNvPr id="59" name="CustomShape 12"/>
          <p:cNvSpPr/>
          <p:nvPr/>
        </p:nvSpPr>
        <p:spPr>
          <a:xfrm>
            <a:off x="2286000" y="0"/>
            <a:ext cx="7596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60" name="CustomShape 13"/>
          <p:cNvSpPr/>
          <p:nvPr/>
        </p:nvSpPr>
        <p:spPr>
          <a:xfrm>
            <a:off x="2172240" y="2814480"/>
            <a:ext cx="209880" cy="209880"/>
          </a:xfrm>
          <a:prstGeom prst="ellipse">
            <a:avLst/>
          </a:prstGeom>
          <a:gradFill rotWithShape="0">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lin ang="0"/>
          </a:gradFill>
          <a:ln w="2160">
            <a:solidFill>
              <a:schemeClr val="accent1">
                <a:shade val="90000"/>
                <a:satMod val="110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
        <p:nvSpPr>
          <p:cNvPr id="61" name="CustomShape 14"/>
          <p:cNvSpPr/>
          <p:nvPr/>
        </p:nvSpPr>
        <p:spPr>
          <a:xfrm>
            <a:off x="2408040" y="2745720"/>
            <a:ext cx="63720" cy="63720"/>
          </a:xfrm>
          <a:prstGeom prst="ellipse">
            <a:avLst/>
          </a:prstGeom>
          <a:noFill/>
          <a:ln w="12600">
            <a:solidFill>
              <a:schemeClr val="accent1">
                <a:shade val="75000"/>
                <a:alpha val="60000"/>
              </a:schemeClr>
            </a:solidFill>
            <a:round/>
          </a:ln>
          <a:effectLst>
            <a:outerShdw blurRad="63500" dir="5400000" dist="25400" rotWithShape="0">
              <a:srgbClr val="000000">
                <a:alpha val="44000"/>
              </a:srgbClr>
            </a:outerShdw>
          </a:effectLst>
        </p:spPr>
        <p:style>
          <a:lnRef idx="1">
            <a:schemeClr val="accent1"/>
          </a:lnRef>
          <a:fillRef idx="2">
            <a:schemeClr val="accent1"/>
          </a:fillRef>
          <a:effectRef idx="1">
            <a:schemeClr val="accent1"/>
          </a:effectRef>
          <a:fontRef idx="minor"/>
        </p:style>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98" name="CustomShape 1"/>
          <p:cNvSpPr/>
          <p:nvPr/>
        </p:nvSpPr>
        <p:spPr>
          <a:xfrm>
            <a:off x="-815760" y="-815760"/>
            <a:ext cx="1638360" cy="163836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99" name="CustomShape 2"/>
          <p:cNvSpPr/>
          <p:nvPr/>
        </p:nvSpPr>
        <p:spPr>
          <a:xfrm>
            <a:off x="168840" y="21240"/>
            <a:ext cx="1701720" cy="170172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100" name="CustomShape 3"/>
          <p:cNvSpPr/>
          <p:nvPr/>
        </p:nvSpPr>
        <p:spPr>
          <a:xfrm rot="2315400">
            <a:off x="182880" y="1054800"/>
            <a:ext cx="1125360" cy="1102320"/>
          </a:xfrm>
          <a:prstGeom prst="donut">
            <a:avLst>
              <a:gd name="adj" fmla="val 11833"/>
            </a:avLst>
          </a:prstGeom>
          <a:gradFill rotWithShape="0">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101" name="CustomShape 4"/>
          <p:cNvSpPr/>
          <p:nvPr/>
        </p:nvSpPr>
        <p:spPr>
          <a:xfrm>
            <a:off x="1013040" y="0"/>
            <a:ext cx="81306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02" name="CustomShape 5"/>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03" name="PlaceHolder 6"/>
          <p:cNvSpPr>
            <a:spLocks noGrp="1"/>
          </p:cNvSpPr>
          <p:nvPr>
            <p:ph type="title"/>
          </p:nvPr>
        </p:nvSpPr>
        <p:spPr>
          <a:xfrm>
            <a:off x="1435680" y="274680"/>
            <a:ext cx="7497720" cy="1142640"/>
          </a:xfrm>
          <a:prstGeom prst="rect">
            <a:avLst/>
          </a:prstGeom>
        </p:spPr>
        <p:txBody>
          <a:bodyPr lIns="90000" rIns="90000" tIns="45000" bIns="45000" anchor="ctr"/>
          <a:p>
            <a:pPr>
              <a:lnSpc>
                <a:spcPct val="100000"/>
              </a:lnSpc>
            </a:pPr>
            <a:r>
              <a:rPr b="0" lang="en-US" sz="4300" spc="-1" strike="noStrike">
                <a:solidFill>
                  <a:srgbClr val="572314"/>
                </a:solidFill>
                <a:latin typeface="Gill Sans MT"/>
              </a:rPr>
              <a:t>Click to edit Master title style</a:t>
            </a:r>
            <a:endParaRPr b="0" lang="en-US" sz="4300" spc="-1" strike="noStrike">
              <a:solidFill>
                <a:srgbClr val="000000"/>
              </a:solidFill>
              <a:latin typeface="Gill Sans MT"/>
            </a:endParaRPr>
          </a:p>
        </p:txBody>
      </p:sp>
      <p:sp>
        <p:nvSpPr>
          <p:cNvPr id="104" name="PlaceHolder 7"/>
          <p:cNvSpPr>
            <a:spLocks noGrp="1"/>
          </p:cNvSpPr>
          <p:nvPr>
            <p:ph type="body"/>
          </p:nvPr>
        </p:nvSpPr>
        <p:spPr>
          <a:xfrm>
            <a:off x="1435680" y="1447920"/>
            <a:ext cx="7497720" cy="4800240"/>
          </a:xfrm>
          <a:prstGeom prst="rect">
            <a:avLst/>
          </a:prstGeom>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Click to edit Master text styles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Second level</a:t>
            </a:r>
            <a:endParaRPr b="0" lang="en-US" sz="2800" spc="-1" strike="noStrike">
              <a:solidFill>
                <a:srgbClr val="000000"/>
              </a:solidFill>
              <a:latin typeface="Gill Sans MT"/>
            </a:endParaRPr>
          </a:p>
          <a:p>
            <a:pPr lvl="2" marL="887040" indent="-228240">
              <a:lnSpc>
                <a:spcPct val="100000"/>
              </a:lnSpc>
              <a:spcBef>
                <a:spcPts val="479"/>
              </a:spcBef>
              <a:buClr>
                <a:srgbClr val="feb80a"/>
              </a:buClr>
              <a:buFont typeface="Wingdings 2" charset="2"/>
              <a:buChar char=""/>
            </a:pPr>
            <a:r>
              <a:rPr b="0" lang="en-US" sz="2400" spc="-1" strike="noStrike">
                <a:solidFill>
                  <a:srgbClr val="000000"/>
                </a:solidFill>
                <a:latin typeface="Gill Sans MT"/>
              </a:rPr>
              <a:t>Third level</a:t>
            </a:r>
            <a:endParaRPr b="0" lang="en-US" sz="2400" spc="-1" strike="noStrike">
              <a:solidFill>
                <a:srgbClr val="000000"/>
              </a:solidFill>
              <a:latin typeface="Gill Sans MT"/>
            </a:endParaRPr>
          </a:p>
          <a:p>
            <a:pPr lvl="3" marL="1097280" indent="-173520">
              <a:lnSpc>
                <a:spcPct val="100000"/>
              </a:lnSpc>
              <a:spcBef>
                <a:spcPts val="400"/>
              </a:spcBef>
              <a:buClr>
                <a:srgbClr val="c32d2e"/>
              </a:buClr>
              <a:buFont typeface="Wingdings 2" charset="2"/>
              <a:buChar char=""/>
            </a:pPr>
            <a:r>
              <a:rPr b="0" lang="en-US" sz="2000" spc="-1" strike="noStrike">
                <a:solidFill>
                  <a:srgbClr val="000000"/>
                </a:solidFill>
                <a:latin typeface="Gill Sans MT"/>
              </a:rPr>
              <a:t>Fourth level</a:t>
            </a:r>
            <a:endParaRPr b="0" lang="en-US" sz="2000" spc="-1" strike="noStrike">
              <a:solidFill>
                <a:srgbClr val="000000"/>
              </a:solidFill>
              <a:latin typeface="Gill Sans MT"/>
            </a:endParaRPr>
          </a:p>
          <a:p>
            <a:pPr lvl="4" marL="1298520" indent="-182520">
              <a:lnSpc>
                <a:spcPct val="100000"/>
              </a:lnSpc>
              <a:spcBef>
                <a:spcPts val="400"/>
              </a:spcBef>
              <a:buClr>
                <a:srgbClr val="84aa33"/>
              </a:buClr>
              <a:buFont typeface="Wingdings 2" charset="2"/>
              <a:buChar char=""/>
            </a:pPr>
            <a:r>
              <a:rPr b="0" lang="en-US" sz="2000" spc="-1" strike="noStrike">
                <a:solidFill>
                  <a:srgbClr val="000000"/>
                </a:solidFill>
                <a:latin typeface="Gill Sans MT"/>
              </a:rPr>
              <a:t>Fifth level</a:t>
            </a:r>
            <a:endParaRPr b="0" lang="en-US" sz="2000" spc="-1" strike="noStrike">
              <a:solidFill>
                <a:srgbClr val="000000"/>
              </a:solidFill>
              <a:latin typeface="Gill Sans MT"/>
            </a:endParaRPr>
          </a:p>
        </p:txBody>
      </p:sp>
      <p:sp>
        <p:nvSpPr>
          <p:cNvPr id="105" name="PlaceHolder 8"/>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1EF4811C-096B-4EA1-B8EF-A173824B9FD3}" type="datetime">
              <a:rPr b="0" lang="en-CA" sz="1200" spc="-1" strike="noStrike">
                <a:solidFill>
                  <a:srgbClr val="b5a989"/>
                </a:solidFill>
                <a:latin typeface="Gill Sans MT"/>
              </a:rPr>
              <a:t>18-12-23</a:t>
            </a:fld>
            <a:endParaRPr b="0" lang="en-CA" sz="1200" spc="-1" strike="noStrike">
              <a:latin typeface="Times New Roman"/>
            </a:endParaRPr>
          </a:p>
        </p:txBody>
      </p:sp>
      <p:sp>
        <p:nvSpPr>
          <p:cNvPr id="106" name="PlaceHolder 9"/>
          <p:cNvSpPr>
            <a:spLocks noGrp="1"/>
          </p:cNvSpPr>
          <p:nvPr>
            <p:ph type="ftr"/>
          </p:nvPr>
        </p:nvSpPr>
        <p:spPr>
          <a:xfrm>
            <a:off x="5715000" y="6305400"/>
            <a:ext cx="2895120" cy="475920"/>
          </a:xfrm>
          <a:prstGeom prst="rect">
            <a:avLst/>
          </a:prstGeom>
        </p:spPr>
        <p:txBody>
          <a:bodyPr lIns="90000" rIns="90000" tIns="45000" bIns="45000" anchor="b"/>
          <a:p>
            <a:endParaRPr b="0" lang="en-CA" sz="2400" spc="-1" strike="noStrike">
              <a:latin typeface="Times New Roman"/>
            </a:endParaRPr>
          </a:p>
        </p:txBody>
      </p:sp>
      <p:sp>
        <p:nvSpPr>
          <p:cNvPr id="107" name="PlaceHolder 10"/>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FE986246-EC03-49A0-A7D0-7C6DC91A6489}" type="slidenum">
              <a:rPr b="0" lang="en-CA" sz="1200" spc="-1" strike="noStrike">
                <a:solidFill>
                  <a:srgbClr val="b5a989"/>
                </a:solidFill>
                <a:latin typeface="Gill Sans MT"/>
              </a:rPr>
              <a:t>1</a:t>
            </a:fld>
            <a:endParaRPr b="0" lang="en-C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144" name="CustomShape 1" hidden="1"/>
          <p:cNvSpPr/>
          <p:nvPr/>
        </p:nvSpPr>
        <p:spPr>
          <a:xfrm>
            <a:off x="-815760" y="-815760"/>
            <a:ext cx="1638360" cy="163836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45" name="CustomShape 2" hidden="1"/>
          <p:cNvSpPr/>
          <p:nvPr/>
        </p:nvSpPr>
        <p:spPr>
          <a:xfrm>
            <a:off x="168840" y="21240"/>
            <a:ext cx="1701720" cy="170172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146" name="CustomShape 3" hidden="1"/>
          <p:cNvSpPr/>
          <p:nvPr/>
        </p:nvSpPr>
        <p:spPr>
          <a:xfrm rot="2315400">
            <a:off x="182880" y="1054800"/>
            <a:ext cx="1125360" cy="1102320"/>
          </a:xfrm>
          <a:prstGeom prst="donut">
            <a:avLst>
              <a:gd name="adj" fmla="val 11833"/>
            </a:avLst>
          </a:prstGeom>
          <a:gradFill rotWithShape="0">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147" name="CustomShape 4" hidden="1"/>
          <p:cNvSpPr/>
          <p:nvPr/>
        </p:nvSpPr>
        <p:spPr>
          <a:xfrm>
            <a:off x="1013040" y="0"/>
            <a:ext cx="81306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48" name="CustomShape 5" hidden="1"/>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49" name="CustomShape 6"/>
          <p:cNvSpPr/>
          <p:nvPr/>
        </p:nvSpPr>
        <p:spPr>
          <a:xfrm>
            <a:off x="1014840" y="0"/>
            <a:ext cx="81288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50" name="PlaceHolder 7"/>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18F7E7FB-F5F0-495B-A8FC-A93B6FB4594F}" type="datetime">
              <a:rPr b="0" lang="en-CA" sz="1200" spc="-1" strike="noStrike">
                <a:solidFill>
                  <a:srgbClr val="b5a989"/>
                </a:solidFill>
                <a:latin typeface="Gill Sans MT"/>
              </a:rPr>
              <a:t>18-12-23</a:t>
            </a:fld>
            <a:endParaRPr b="0" lang="en-CA" sz="1200" spc="-1" strike="noStrike">
              <a:latin typeface="Times New Roman"/>
            </a:endParaRPr>
          </a:p>
        </p:txBody>
      </p:sp>
      <p:sp>
        <p:nvSpPr>
          <p:cNvPr id="151" name="PlaceHolder 8"/>
          <p:cNvSpPr>
            <a:spLocks noGrp="1"/>
          </p:cNvSpPr>
          <p:nvPr>
            <p:ph type="ftr"/>
          </p:nvPr>
        </p:nvSpPr>
        <p:spPr>
          <a:xfrm>
            <a:off x="5715000" y="6305400"/>
            <a:ext cx="2895120" cy="475920"/>
          </a:xfrm>
          <a:prstGeom prst="rect">
            <a:avLst/>
          </a:prstGeom>
        </p:spPr>
        <p:txBody>
          <a:bodyPr lIns="90000" rIns="90000" tIns="45000" bIns="45000" anchor="b"/>
          <a:p>
            <a:endParaRPr b="0" lang="en-CA" sz="2400" spc="-1" strike="noStrike">
              <a:latin typeface="Times New Roman"/>
            </a:endParaRPr>
          </a:p>
        </p:txBody>
      </p:sp>
      <p:sp>
        <p:nvSpPr>
          <p:cNvPr id="152" name="PlaceHolder 9"/>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88A27B66-B674-4DA0-92A8-548CB04594E1}" type="slidenum">
              <a:rPr b="0" lang="en-CA" sz="1200" spc="-1" strike="noStrike">
                <a:solidFill>
                  <a:srgbClr val="b5a989"/>
                </a:solidFill>
                <a:latin typeface="Gill Sans MT"/>
              </a:rPr>
              <a:t>1</a:t>
            </a:fld>
            <a:endParaRPr b="0" lang="en-CA" sz="1200" spc="-1" strike="noStrike">
              <a:latin typeface="Times New Roman"/>
            </a:endParaRPr>
          </a:p>
        </p:txBody>
      </p:sp>
      <p:sp>
        <p:nvSpPr>
          <p:cNvPr id="153" name="CustomShape 10"/>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54" name="PlaceHolder 11"/>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Gill Sans MT"/>
              </a:rPr>
              <a:t>Click to edit the title text format</a:t>
            </a:r>
            <a:endParaRPr b="0" lang="en-US" sz="1800" spc="-1" strike="noStrike">
              <a:solidFill>
                <a:srgbClr val="000000"/>
              </a:solidFill>
              <a:latin typeface="Gill Sans MT"/>
            </a:endParaRPr>
          </a:p>
        </p:txBody>
      </p:sp>
      <p:sp>
        <p:nvSpPr>
          <p:cNvPr id="155" name="PlaceHolder 1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solidFill>
                  <a:srgbClr val="000000"/>
                </a:solidFill>
                <a:latin typeface="Gill Sans MT"/>
              </a:rPr>
              <a:t>Click to edit the outline text format</a:t>
            </a:r>
            <a:endParaRPr b="0" lang="en-US" sz="3200" spc="-1" strike="noStrike">
              <a:solidFill>
                <a:srgbClr val="000000"/>
              </a:solidFill>
              <a:latin typeface="Gill Sans MT"/>
            </a:endParaRPr>
          </a:p>
          <a:p>
            <a:pPr lvl="1" marL="864000" indent="-324000">
              <a:spcBef>
                <a:spcPts val="1134"/>
              </a:spcBef>
              <a:buClr>
                <a:srgbClr val="000000"/>
              </a:buClr>
              <a:buSzPct val="75000"/>
              <a:buFont typeface="Symbol" charset="2"/>
              <a:buChar char=""/>
            </a:pPr>
            <a:r>
              <a:rPr b="0" lang="en-US" sz="2400" spc="-1" strike="noStrike">
                <a:solidFill>
                  <a:srgbClr val="000000"/>
                </a:solidFill>
                <a:latin typeface="Gill Sans MT"/>
              </a:rPr>
              <a:t>Second Outline Level</a:t>
            </a:r>
            <a:endParaRPr b="0" lang="en-US" sz="2400" spc="-1" strike="noStrike">
              <a:solidFill>
                <a:srgbClr val="000000"/>
              </a:solidFill>
              <a:latin typeface="Gill Sans MT"/>
            </a:endParaRPr>
          </a:p>
          <a:p>
            <a:pPr lvl="2" marL="1296000" indent="-288000">
              <a:spcBef>
                <a:spcPts val="850"/>
              </a:spcBef>
              <a:buClr>
                <a:srgbClr val="000000"/>
              </a:buClr>
              <a:buSzPct val="45000"/>
              <a:buFont typeface="Wingdings" charset="2"/>
              <a:buChar char=""/>
            </a:pPr>
            <a:r>
              <a:rPr b="0" lang="en-US" sz="2000" spc="-1" strike="noStrike">
                <a:solidFill>
                  <a:srgbClr val="000000"/>
                </a:solidFill>
                <a:latin typeface="Gill Sans MT"/>
              </a:rPr>
              <a:t>Third Outline Level</a:t>
            </a:r>
            <a:endParaRPr b="0" lang="en-US" sz="2000" spc="-1" strike="noStrike">
              <a:solidFill>
                <a:srgbClr val="000000"/>
              </a:solidFill>
              <a:latin typeface="Gill Sans MT"/>
            </a:endParaRPr>
          </a:p>
          <a:p>
            <a:pPr lvl="3" marL="1728000" indent="-216000">
              <a:spcBef>
                <a:spcPts val="567"/>
              </a:spcBef>
              <a:buClr>
                <a:srgbClr val="000000"/>
              </a:buClr>
              <a:buSzPct val="75000"/>
              <a:buFont typeface="Symbol" charset="2"/>
              <a:buChar char=""/>
            </a:pPr>
            <a:r>
              <a:rPr b="0" lang="en-US" sz="2000" spc="-1" strike="noStrike">
                <a:solidFill>
                  <a:srgbClr val="000000"/>
                </a:solidFill>
                <a:latin typeface="Gill Sans MT"/>
              </a:rPr>
              <a:t>Fourth Outline Level</a:t>
            </a:r>
            <a:endParaRPr b="0" lang="en-US" sz="2000" spc="-1" strike="noStrike">
              <a:solidFill>
                <a:srgbClr val="000000"/>
              </a:solidFill>
              <a:latin typeface="Gill Sans MT"/>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Gill Sans MT"/>
              </a:rPr>
              <a:t>Fifth Outline Level</a:t>
            </a:r>
            <a:endParaRPr b="0" lang="en-US" sz="2000" spc="-1" strike="noStrike">
              <a:solidFill>
                <a:srgbClr val="000000"/>
              </a:solidFill>
              <a:latin typeface="Gill Sans MT"/>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Gill Sans MT"/>
              </a:rPr>
              <a:t>Sixth Outline Level</a:t>
            </a:r>
            <a:endParaRPr b="0" lang="en-US" sz="2000" spc="-1" strike="noStrike">
              <a:solidFill>
                <a:srgbClr val="000000"/>
              </a:solidFill>
              <a:latin typeface="Gill Sans MT"/>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Gill Sans MT"/>
              </a:rPr>
              <a:t>Seventh Outline Level</a:t>
            </a:r>
            <a:endParaRPr b="0" lang="en-US" sz="2000" spc="-1" strike="noStrike">
              <a:solidFill>
                <a:srgbClr val="000000"/>
              </a:solidFill>
              <a:latin typeface="Gill Sans MT"/>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192" name="CustomShape 1"/>
          <p:cNvSpPr/>
          <p:nvPr/>
        </p:nvSpPr>
        <p:spPr>
          <a:xfrm>
            <a:off x="-815760" y="-815760"/>
            <a:ext cx="1638360" cy="1638360"/>
          </a:xfrm>
          <a:prstGeom prst="pie">
            <a:avLst>
              <a:gd name="adj1" fmla="val 0"/>
              <a:gd name="adj2" fmla="val 5402120"/>
            </a:avLst>
          </a:prstGeom>
          <a:solidFill>
            <a:schemeClr val="bg2">
              <a:tint val="18000"/>
              <a:satMod val="220000"/>
              <a:alpha val="33000"/>
            </a:schemeClr>
          </a:solidFill>
          <a:ln w="3240">
            <a:solidFill>
              <a:schemeClr val="bg2">
                <a:shade val="70000"/>
                <a:satMod val="200000"/>
                <a:alpha val="100000"/>
              </a:schemeClr>
            </a:solidFill>
            <a:round/>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93" name="CustomShape 2"/>
          <p:cNvSpPr/>
          <p:nvPr/>
        </p:nvSpPr>
        <p:spPr>
          <a:xfrm>
            <a:off x="168840" y="21240"/>
            <a:ext cx="1701720" cy="1701720"/>
          </a:xfrm>
          <a:prstGeom prst="ellipse">
            <a:avLst/>
          </a:prstGeom>
          <a:noFill/>
          <a:ln w="27360">
            <a:solidFill>
              <a:schemeClr val="bg2">
                <a:tint val="45000"/>
                <a:satMod val="325000"/>
                <a:alpha val="100000"/>
              </a:schemeClr>
            </a:solidFill>
            <a:round/>
          </a:ln>
          <a:effectLst>
            <a:outerShdw algn="tl" blurRad="25400" dir="5400000" dist="25400" rotWithShape="0">
              <a:schemeClr val="bg2">
                <a:shade val="50000"/>
                <a:satMod val="150000"/>
                <a:alpha val="85000"/>
              </a:schemeClr>
            </a:outerShdw>
          </a:effectLst>
        </p:spPr>
        <p:style>
          <a:lnRef idx="3">
            <a:schemeClr val="lt1"/>
          </a:lnRef>
          <a:fillRef idx="1">
            <a:schemeClr val="accent1"/>
          </a:fillRef>
          <a:effectRef idx="1">
            <a:schemeClr val="accent1"/>
          </a:effectRef>
          <a:fontRef idx="minor"/>
        </p:style>
      </p:sp>
      <p:sp>
        <p:nvSpPr>
          <p:cNvPr id="194" name="CustomShape 3"/>
          <p:cNvSpPr/>
          <p:nvPr/>
        </p:nvSpPr>
        <p:spPr>
          <a:xfrm rot="2315400">
            <a:off x="182880" y="1054800"/>
            <a:ext cx="1125360" cy="1102320"/>
          </a:xfrm>
          <a:prstGeom prst="donut">
            <a:avLst>
              <a:gd name="adj" fmla="val 11833"/>
            </a:avLst>
          </a:prstGeom>
          <a:gradFill rotWithShape="0">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lin ang="0"/>
          </a:gradFill>
          <a:ln w="7200">
            <a:solidFill>
              <a:schemeClr val="bg2">
                <a:shade val="60000"/>
                <a:satMod val="220000"/>
                <a:alpha val="100000"/>
              </a:schemeClr>
            </a:solidFill>
            <a:round/>
          </a:ln>
          <a:effectLst>
            <a:outerShdw algn="tl" blurRad="12700" dir="4500000" dist="15000" rotWithShape="0">
              <a:schemeClr val="bg2">
                <a:shade val="10000"/>
                <a:satMod val="200000"/>
                <a:alpha val="35000"/>
              </a:schemeClr>
            </a:outerShdw>
          </a:effectLst>
        </p:spPr>
        <p:style>
          <a:lnRef idx="3">
            <a:schemeClr val="lt1"/>
          </a:lnRef>
          <a:fillRef idx="1">
            <a:schemeClr val="accent1"/>
          </a:fillRef>
          <a:effectRef idx="1">
            <a:schemeClr val="accent1"/>
          </a:effectRef>
          <a:fontRef idx="minor"/>
        </p:style>
      </p:sp>
      <p:sp>
        <p:nvSpPr>
          <p:cNvPr id="195" name="CustomShape 4"/>
          <p:cNvSpPr/>
          <p:nvPr/>
        </p:nvSpPr>
        <p:spPr>
          <a:xfrm>
            <a:off x="1013040" y="0"/>
            <a:ext cx="8130600" cy="6857640"/>
          </a:xfrm>
          <a:prstGeom prst="rect">
            <a:avLst/>
          </a:prstGeom>
          <a:solidFill>
            <a:schemeClr val="bg1"/>
          </a:solidFill>
          <a:ln>
            <a:noFill/>
          </a:ln>
          <a:effectLst>
            <a:outerShdw blurRad="63500" dir="5400000" dist="25400" rotWithShape="0">
              <a:srgbClr val="000000">
                <a:alpha val="44000"/>
              </a:srgbClr>
            </a:outerShdw>
          </a:effectLst>
        </p:spPr>
        <p:style>
          <a:lnRef idx="3">
            <a:schemeClr val="lt1"/>
          </a:lnRef>
          <a:fillRef idx="1">
            <a:schemeClr val="accent1"/>
          </a:fillRef>
          <a:effectRef idx="1">
            <a:schemeClr val="accent1"/>
          </a:effectRef>
          <a:fontRef idx="minor"/>
        </p:style>
      </p:sp>
      <p:sp>
        <p:nvSpPr>
          <p:cNvPr id="196" name="CustomShape 5"/>
          <p:cNvSpPr/>
          <p:nvPr/>
        </p:nvSpPr>
        <p:spPr>
          <a:xfrm>
            <a:off x="1014840" y="0"/>
            <a:ext cx="72720" cy="6857640"/>
          </a:xfrm>
          <a:prstGeom prst="rect">
            <a:avLst/>
          </a:prstGeom>
          <a:solidFill>
            <a:schemeClr val="bg1"/>
          </a:solidFill>
          <a:ln>
            <a:noFill/>
          </a:ln>
          <a:effectLst>
            <a:outerShdw algn="tl" blurRad="38550" dir="10800000" dist="38000" rotWithShape="0">
              <a:schemeClr val="bg2">
                <a:shade val="20000"/>
                <a:satMod val="110000"/>
                <a:alpha val="25000"/>
              </a:schemeClr>
            </a:outerShdw>
          </a:effectLst>
        </p:spPr>
        <p:style>
          <a:lnRef idx="3">
            <a:schemeClr val="lt1"/>
          </a:lnRef>
          <a:fillRef idx="1">
            <a:schemeClr val="accent1"/>
          </a:fillRef>
          <a:effectRef idx="1">
            <a:schemeClr val="accent1"/>
          </a:effectRef>
          <a:fontRef idx="minor"/>
        </p:style>
      </p:sp>
      <p:sp>
        <p:nvSpPr>
          <p:cNvPr id="197" name="PlaceHolder 6"/>
          <p:cNvSpPr>
            <a:spLocks noGrp="1"/>
          </p:cNvSpPr>
          <p:nvPr>
            <p:ph type="title"/>
          </p:nvPr>
        </p:nvSpPr>
        <p:spPr>
          <a:xfrm>
            <a:off x="1435680" y="274320"/>
            <a:ext cx="7497720" cy="1142640"/>
          </a:xfrm>
          <a:prstGeom prst="rect">
            <a:avLst/>
          </a:prstGeom>
        </p:spPr>
        <p:txBody>
          <a:bodyPr lIns="90000" rIns="90000" tIns="45000" bIns="45000" anchor="ctr"/>
          <a:p>
            <a:pPr>
              <a:lnSpc>
                <a:spcPct val="100000"/>
              </a:lnSpc>
            </a:pPr>
            <a:r>
              <a:rPr b="0" lang="en-US" sz="4300" spc="-1" strike="noStrike">
                <a:solidFill>
                  <a:srgbClr val="572314"/>
                </a:solidFill>
                <a:latin typeface="Gill Sans MT"/>
              </a:rPr>
              <a:t>Click to edit Master title style</a:t>
            </a:r>
            <a:endParaRPr b="0" lang="en-US" sz="4300" spc="-1" strike="noStrike">
              <a:solidFill>
                <a:srgbClr val="000000"/>
              </a:solidFill>
              <a:latin typeface="Gill Sans MT"/>
            </a:endParaRPr>
          </a:p>
        </p:txBody>
      </p:sp>
      <p:sp>
        <p:nvSpPr>
          <p:cNvPr id="198" name="PlaceHolder 7"/>
          <p:cNvSpPr>
            <a:spLocks noGrp="1"/>
          </p:cNvSpPr>
          <p:nvPr>
            <p:ph type="body"/>
          </p:nvPr>
        </p:nvSpPr>
        <p:spPr>
          <a:xfrm>
            <a:off x="1435680" y="1523880"/>
            <a:ext cx="3657240" cy="4663080"/>
          </a:xfrm>
          <a:prstGeom prst="rect">
            <a:avLst/>
          </a:prstGeom>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Click to edit Master text styles</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400" spc="-1" strike="noStrike">
                <a:solidFill>
                  <a:srgbClr val="000000"/>
                </a:solidFill>
                <a:latin typeface="Gill Sans MT"/>
              </a:rPr>
              <a:t>Second level</a:t>
            </a:r>
            <a:endParaRPr b="0" lang="en-US" sz="2400" spc="-1" strike="noStrike">
              <a:solidFill>
                <a:srgbClr val="000000"/>
              </a:solidFill>
              <a:latin typeface="Gill Sans MT"/>
            </a:endParaRPr>
          </a:p>
          <a:p>
            <a:pPr lvl="2" marL="887040" indent="-228240">
              <a:lnSpc>
                <a:spcPct val="100000"/>
              </a:lnSpc>
              <a:spcBef>
                <a:spcPts val="400"/>
              </a:spcBef>
              <a:buClr>
                <a:srgbClr val="feb80a"/>
              </a:buClr>
              <a:buFont typeface="Wingdings 2" charset="2"/>
              <a:buChar char=""/>
            </a:pPr>
            <a:r>
              <a:rPr b="0" lang="en-US" sz="2000" spc="-1" strike="noStrike">
                <a:solidFill>
                  <a:srgbClr val="000000"/>
                </a:solidFill>
                <a:latin typeface="Gill Sans MT"/>
              </a:rPr>
              <a:t>Third level</a:t>
            </a:r>
            <a:endParaRPr b="0" lang="en-US" sz="2000" spc="-1" strike="noStrike">
              <a:solidFill>
                <a:srgbClr val="000000"/>
              </a:solidFill>
              <a:latin typeface="Gill Sans MT"/>
            </a:endParaRPr>
          </a:p>
          <a:p>
            <a:pPr lvl="3" marL="1097280" indent="-173520">
              <a:lnSpc>
                <a:spcPct val="100000"/>
              </a:lnSpc>
              <a:spcBef>
                <a:spcPts val="360"/>
              </a:spcBef>
              <a:buClr>
                <a:srgbClr val="c32d2e"/>
              </a:buClr>
              <a:buFont typeface="Wingdings 2" charset="2"/>
              <a:buChar char=""/>
            </a:pPr>
            <a:r>
              <a:rPr b="0" lang="en-US" sz="1800" spc="-1" strike="noStrike">
                <a:solidFill>
                  <a:srgbClr val="000000"/>
                </a:solidFill>
                <a:latin typeface="Gill Sans MT"/>
              </a:rPr>
              <a:t>Fourth level</a:t>
            </a:r>
            <a:endParaRPr b="0" lang="en-US" sz="1800" spc="-1" strike="noStrike">
              <a:solidFill>
                <a:srgbClr val="000000"/>
              </a:solidFill>
              <a:latin typeface="Gill Sans MT"/>
            </a:endParaRPr>
          </a:p>
          <a:p>
            <a:pPr lvl="4" marL="1298520" indent="-182520">
              <a:lnSpc>
                <a:spcPct val="100000"/>
              </a:lnSpc>
              <a:spcBef>
                <a:spcPts val="360"/>
              </a:spcBef>
              <a:buClr>
                <a:srgbClr val="84aa33"/>
              </a:buClr>
              <a:buFont typeface="Wingdings 2" charset="2"/>
              <a:buChar char=""/>
            </a:pPr>
            <a:r>
              <a:rPr b="0" lang="en-US" sz="1800" spc="-1" strike="noStrike">
                <a:solidFill>
                  <a:srgbClr val="000000"/>
                </a:solidFill>
                <a:latin typeface="Gill Sans MT"/>
              </a:rPr>
              <a:t>Fifth level</a:t>
            </a:r>
            <a:endParaRPr b="0" lang="en-US" sz="1800" spc="-1" strike="noStrike">
              <a:solidFill>
                <a:srgbClr val="000000"/>
              </a:solidFill>
              <a:latin typeface="Gill Sans MT"/>
            </a:endParaRPr>
          </a:p>
        </p:txBody>
      </p:sp>
      <p:sp>
        <p:nvSpPr>
          <p:cNvPr id="199" name="PlaceHolder 8"/>
          <p:cNvSpPr>
            <a:spLocks noGrp="1"/>
          </p:cNvSpPr>
          <p:nvPr>
            <p:ph type="body"/>
          </p:nvPr>
        </p:nvSpPr>
        <p:spPr>
          <a:xfrm>
            <a:off x="5276160" y="1523880"/>
            <a:ext cx="3657240" cy="4663080"/>
          </a:xfrm>
          <a:prstGeom prst="rect">
            <a:avLst/>
          </a:prstGeom>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Click to edit Master text styles</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400" spc="-1" strike="noStrike">
                <a:solidFill>
                  <a:srgbClr val="000000"/>
                </a:solidFill>
                <a:latin typeface="Gill Sans MT"/>
              </a:rPr>
              <a:t>Second level</a:t>
            </a:r>
            <a:endParaRPr b="0" lang="en-US" sz="2400" spc="-1" strike="noStrike">
              <a:solidFill>
                <a:srgbClr val="000000"/>
              </a:solidFill>
              <a:latin typeface="Gill Sans MT"/>
            </a:endParaRPr>
          </a:p>
          <a:p>
            <a:pPr lvl="2" marL="887040" indent="-228240">
              <a:lnSpc>
                <a:spcPct val="100000"/>
              </a:lnSpc>
              <a:spcBef>
                <a:spcPts val="400"/>
              </a:spcBef>
              <a:buClr>
                <a:srgbClr val="feb80a"/>
              </a:buClr>
              <a:buFont typeface="Wingdings 2" charset="2"/>
              <a:buChar char=""/>
            </a:pPr>
            <a:r>
              <a:rPr b="0" lang="en-US" sz="2000" spc="-1" strike="noStrike">
                <a:solidFill>
                  <a:srgbClr val="000000"/>
                </a:solidFill>
                <a:latin typeface="Gill Sans MT"/>
              </a:rPr>
              <a:t>Third level</a:t>
            </a:r>
            <a:endParaRPr b="0" lang="en-US" sz="2000" spc="-1" strike="noStrike">
              <a:solidFill>
                <a:srgbClr val="000000"/>
              </a:solidFill>
              <a:latin typeface="Gill Sans MT"/>
            </a:endParaRPr>
          </a:p>
          <a:p>
            <a:pPr lvl="3" marL="1097280" indent="-173520">
              <a:lnSpc>
                <a:spcPct val="100000"/>
              </a:lnSpc>
              <a:spcBef>
                <a:spcPts val="360"/>
              </a:spcBef>
              <a:buClr>
                <a:srgbClr val="c32d2e"/>
              </a:buClr>
              <a:buFont typeface="Wingdings 2" charset="2"/>
              <a:buChar char=""/>
            </a:pPr>
            <a:r>
              <a:rPr b="0" lang="en-US" sz="1800" spc="-1" strike="noStrike">
                <a:solidFill>
                  <a:srgbClr val="000000"/>
                </a:solidFill>
                <a:latin typeface="Gill Sans MT"/>
              </a:rPr>
              <a:t>Fourth level</a:t>
            </a:r>
            <a:endParaRPr b="0" lang="en-US" sz="1800" spc="-1" strike="noStrike">
              <a:solidFill>
                <a:srgbClr val="000000"/>
              </a:solidFill>
              <a:latin typeface="Gill Sans MT"/>
            </a:endParaRPr>
          </a:p>
          <a:p>
            <a:pPr lvl="4" marL="1298520" indent="-182520">
              <a:lnSpc>
                <a:spcPct val="100000"/>
              </a:lnSpc>
              <a:spcBef>
                <a:spcPts val="360"/>
              </a:spcBef>
              <a:buClr>
                <a:srgbClr val="84aa33"/>
              </a:buClr>
              <a:buFont typeface="Wingdings 2" charset="2"/>
              <a:buChar char=""/>
            </a:pPr>
            <a:r>
              <a:rPr b="0" lang="en-US" sz="1800" spc="-1" strike="noStrike">
                <a:solidFill>
                  <a:srgbClr val="000000"/>
                </a:solidFill>
                <a:latin typeface="Gill Sans MT"/>
              </a:rPr>
              <a:t>Fifth level</a:t>
            </a:r>
            <a:endParaRPr b="0" lang="en-US" sz="1800" spc="-1" strike="noStrike">
              <a:solidFill>
                <a:srgbClr val="000000"/>
              </a:solidFill>
              <a:latin typeface="Gill Sans MT"/>
            </a:endParaRPr>
          </a:p>
        </p:txBody>
      </p:sp>
      <p:sp>
        <p:nvSpPr>
          <p:cNvPr id="200" name="PlaceHolder 9"/>
          <p:cNvSpPr>
            <a:spLocks noGrp="1"/>
          </p:cNvSpPr>
          <p:nvPr>
            <p:ph type="dt"/>
          </p:nvPr>
        </p:nvSpPr>
        <p:spPr>
          <a:xfrm>
            <a:off x="3581280" y="6305400"/>
            <a:ext cx="2133360" cy="475920"/>
          </a:xfrm>
          <a:prstGeom prst="rect">
            <a:avLst/>
          </a:prstGeom>
        </p:spPr>
        <p:txBody>
          <a:bodyPr lIns="90000" rIns="90000" tIns="45000" bIns="45000" anchor="b"/>
          <a:p>
            <a:pPr algn="r">
              <a:lnSpc>
                <a:spcPct val="100000"/>
              </a:lnSpc>
            </a:pPr>
            <a:fld id="{C1C1FB64-7BAD-40C0-9087-3B47F855DE53}" type="datetime">
              <a:rPr b="0" lang="en-CA" sz="1200" spc="-1" strike="noStrike">
                <a:solidFill>
                  <a:srgbClr val="b5a989"/>
                </a:solidFill>
                <a:latin typeface="Gill Sans MT"/>
              </a:rPr>
              <a:t>18-12-23</a:t>
            </a:fld>
            <a:endParaRPr b="0" lang="en-CA" sz="1200" spc="-1" strike="noStrike">
              <a:latin typeface="Times New Roman"/>
            </a:endParaRPr>
          </a:p>
        </p:txBody>
      </p:sp>
      <p:sp>
        <p:nvSpPr>
          <p:cNvPr id="201" name="PlaceHolder 10"/>
          <p:cNvSpPr>
            <a:spLocks noGrp="1"/>
          </p:cNvSpPr>
          <p:nvPr>
            <p:ph type="ftr"/>
          </p:nvPr>
        </p:nvSpPr>
        <p:spPr>
          <a:xfrm>
            <a:off x="5715000" y="6305400"/>
            <a:ext cx="2895120" cy="475920"/>
          </a:xfrm>
          <a:prstGeom prst="rect">
            <a:avLst/>
          </a:prstGeom>
        </p:spPr>
        <p:txBody>
          <a:bodyPr lIns="90000" rIns="90000" tIns="45000" bIns="45000" anchor="b"/>
          <a:p>
            <a:endParaRPr b="0" lang="en-CA" sz="2400" spc="-1" strike="noStrike">
              <a:latin typeface="Times New Roman"/>
            </a:endParaRPr>
          </a:p>
        </p:txBody>
      </p:sp>
      <p:sp>
        <p:nvSpPr>
          <p:cNvPr id="202" name="PlaceHolder 11"/>
          <p:cNvSpPr>
            <a:spLocks noGrp="1"/>
          </p:cNvSpPr>
          <p:nvPr>
            <p:ph type="sldNum"/>
          </p:nvPr>
        </p:nvSpPr>
        <p:spPr>
          <a:xfrm>
            <a:off x="8613720" y="6305400"/>
            <a:ext cx="456840" cy="475920"/>
          </a:xfrm>
          <a:prstGeom prst="rect">
            <a:avLst/>
          </a:prstGeom>
        </p:spPr>
        <p:txBody>
          <a:bodyPr lIns="90000" rIns="90000" tIns="45000" bIns="45000" anchor="b"/>
          <a:p>
            <a:pPr algn="ctr">
              <a:lnSpc>
                <a:spcPct val="100000"/>
              </a:lnSpc>
            </a:pPr>
            <a:fld id="{16AC3C35-14EF-4B8E-A936-732EF1682E27}" type="slidenum">
              <a:rPr b="0" lang="en-CA" sz="1200" spc="-1" strike="noStrike">
                <a:solidFill>
                  <a:srgbClr val="b5a989"/>
                </a:solidFill>
                <a:latin typeface="Gill Sans MT"/>
              </a:rPr>
              <a:t>1</a:t>
            </a:fld>
            <a:endParaRPr b="0" lang="en-CA"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Relationship Id="rId3" Type="http://schemas.openxmlformats.org/officeDocument/2006/relationships/notesSlide" Target="../notesSlides/notesSlide10.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hyperlink" Target="http://ethicsmatterstvseries.com/07ethical-consumption/" TargetMode="External"/><Relationship Id="rId2"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25.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25.xml"/><Relationship Id="rId4"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hyperlink" Target="http://www.goodweave.net/standard-development/new-standard" TargetMode="External"/><Relationship Id="rId2" Type="http://schemas.openxmlformats.org/officeDocument/2006/relationships/slideLayout" Target="../slideLayouts/slideLayout25.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6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8.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1432440" y="1480320"/>
            <a:ext cx="7406280" cy="1471680"/>
          </a:xfrm>
          <a:prstGeom prst="rect">
            <a:avLst/>
          </a:prstGeom>
          <a:noFill/>
          <a:ln>
            <a:noFill/>
          </a:ln>
        </p:spPr>
        <p:txBody>
          <a:bodyPr lIns="90000" rIns="90000" tIns="45000" bIns="45000" anchor="b"/>
          <a:p>
            <a:pPr>
              <a:lnSpc>
                <a:spcPct val="100000"/>
              </a:lnSpc>
            </a:pPr>
            <a:r>
              <a:rPr b="0" lang="en-US" sz="4300" spc="-1" strike="noStrike">
                <a:solidFill>
                  <a:srgbClr val="572314"/>
                </a:solidFill>
                <a:latin typeface="Gill Sans MT"/>
              </a:rPr>
              <a:t>Winter Weeks 3-8: Labour in International Supply Chains</a:t>
            </a:r>
            <a:endParaRPr b="0" lang="en-US" sz="4300" spc="-1" strike="noStrike">
              <a:solidFill>
                <a:srgbClr val="000000"/>
              </a:solidFill>
              <a:latin typeface="Gill Sans MT"/>
            </a:endParaRPr>
          </a:p>
        </p:txBody>
      </p:sp>
      <p:sp>
        <p:nvSpPr>
          <p:cNvPr id="246" name="TextShape 2"/>
          <p:cNvSpPr txBox="1"/>
          <p:nvPr/>
        </p:nvSpPr>
        <p:spPr>
          <a:xfrm>
            <a:off x="1296000" y="3431880"/>
            <a:ext cx="7406280" cy="1752120"/>
          </a:xfrm>
          <a:prstGeom prst="rect">
            <a:avLst/>
          </a:prstGeom>
          <a:noFill/>
          <a:ln>
            <a:noFill/>
          </a:ln>
        </p:spPr>
        <p:txBody>
          <a:bodyPr lIns="90000" rIns="90000" tIns="0" bIns="45000"/>
          <a:p>
            <a:pPr marL="27360">
              <a:lnSpc>
                <a:spcPct val="100000"/>
              </a:lnSpc>
              <a:spcBef>
                <a:spcPts val="601"/>
              </a:spcBef>
            </a:pPr>
            <a:r>
              <a:rPr b="0" lang="en-CA" sz="2600" spc="-1" strike="noStrike">
                <a:solidFill>
                  <a:srgbClr val="361309"/>
                </a:solidFill>
                <a:latin typeface="Gill Sans MT"/>
              </a:rPr>
              <a:t>Sweatshops and Fair Trade</a:t>
            </a:r>
            <a:endParaRPr b="0" lang="en-CA" sz="26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TextShape 1"/>
          <p:cNvSpPr txBox="1"/>
          <p:nvPr/>
        </p:nvSpPr>
        <p:spPr>
          <a:xfrm>
            <a:off x="1435680" y="274680"/>
            <a:ext cx="7497720" cy="1142640"/>
          </a:xfrm>
          <a:prstGeom prst="rect">
            <a:avLst/>
          </a:prstGeom>
          <a:noFill/>
          <a:ln>
            <a:noFill/>
          </a:ln>
        </p:spPr>
        <p:txBody>
          <a:bodyPr lIns="90000" rIns="90000" tIns="45000" bIns="45000" anchor="ctr"/>
          <a:p>
            <a:endParaRPr b="0" lang="en-US" sz="1800" spc="-1" strike="noStrike">
              <a:solidFill>
                <a:srgbClr val="000000"/>
              </a:solidFill>
              <a:latin typeface="Gill Sans MT"/>
            </a:endParaRPr>
          </a:p>
        </p:txBody>
      </p:sp>
      <p:pic>
        <p:nvPicPr>
          <p:cNvPr id="264" name="Picture 2" descr=""/>
          <p:cNvPicPr/>
          <p:nvPr/>
        </p:nvPicPr>
        <p:blipFill>
          <a:blip r:embed="rId1"/>
          <a:stretch/>
        </p:blipFill>
        <p:spPr>
          <a:xfrm>
            <a:off x="228600" y="152280"/>
            <a:ext cx="8727840" cy="6587640"/>
          </a:xfrm>
          <a:prstGeom prst="rect">
            <a:avLst/>
          </a:prstGeom>
          <a:ln>
            <a:noFill/>
          </a:ln>
        </p:spPr>
      </p:pic>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 Canadian Legislative Initiative</a:t>
            </a:r>
            <a:endParaRPr b="0" lang="en-US" sz="4300" spc="-1" strike="noStrike">
              <a:solidFill>
                <a:srgbClr val="000000"/>
              </a:solidFill>
              <a:latin typeface="Gill Sans MT"/>
            </a:endParaRPr>
          </a:p>
        </p:txBody>
      </p:sp>
      <p:sp>
        <p:nvSpPr>
          <p:cNvPr id="455"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1" i="1" lang="en-US" sz="2400" spc="-1" strike="noStrike">
                <a:solidFill>
                  <a:srgbClr val="000000"/>
                </a:solidFill>
                <a:latin typeface="Gill Sans MT"/>
              </a:rPr>
              <a:t>Act to Prohibit Sweatshop Labour Goods</a:t>
            </a:r>
            <a:r>
              <a:rPr b="0" i="1" lang="en-US" sz="2400" spc="-1" strike="noStrike">
                <a:solidFill>
                  <a:srgbClr val="000000"/>
                </a:solidFill>
                <a:latin typeface="Gill Sans MT"/>
              </a:rPr>
              <a:t> </a:t>
            </a:r>
            <a:endParaRPr b="0" lang="en-US" sz="24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400" spc="-1" strike="noStrike">
                <a:solidFill>
                  <a:srgbClr val="000000"/>
                </a:solidFill>
                <a:latin typeface="Gill Sans MT"/>
              </a:rPr>
              <a:t>Private member’s Bill C- 378 introduced by Peter Julian, NDP</a:t>
            </a:r>
            <a:endParaRPr b="0" lang="en-US" sz="24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400" spc="-1" strike="noStrike">
                <a:solidFill>
                  <a:srgbClr val="000000"/>
                </a:solidFill>
                <a:latin typeface="Gill Sans MT"/>
              </a:rPr>
              <a:t>Introduced Nov. 2009 as Bill C-463; Re-introduced March 3, 2010, and reinstated 2011, 2013</a:t>
            </a:r>
            <a:endParaRPr b="0" lang="en-US" sz="24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400" spc="-1" strike="noStrike">
                <a:solidFill>
                  <a:srgbClr val="000000"/>
                </a:solidFill>
                <a:latin typeface="Gill Sans MT"/>
              </a:rPr>
              <a:t>Died at end of session in 2015</a:t>
            </a:r>
            <a:endParaRPr b="0" lang="en-US" sz="2400" spc="-1" strike="noStrike">
              <a:solidFill>
                <a:srgbClr val="000000"/>
              </a:solidFill>
              <a:latin typeface="Gill Sans MT"/>
            </a:endParaRPr>
          </a:p>
          <a:p>
            <a:pPr>
              <a:lnSpc>
                <a:spcPct val="100000"/>
              </a:lnSpc>
              <a:spcBef>
                <a:spcPts val="601"/>
              </a:spcBef>
            </a:pPr>
            <a:endParaRPr b="0" lang="en-US" sz="2400" spc="-1" strike="noStrike">
              <a:solidFill>
                <a:srgbClr val="000000"/>
              </a:solidFill>
              <a:latin typeface="Gill Sans MT"/>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1" lang="en-US" sz="4300" spc="-1" strike="noStrike">
                <a:solidFill>
                  <a:srgbClr val="572314"/>
                </a:solidFill>
                <a:latin typeface="Gill Sans MT"/>
              </a:rPr>
              <a:t>Bill C-378 </a:t>
            </a:r>
            <a:r>
              <a:rPr b="0" lang="en-US" sz="4300" spc="-1" strike="noStrike">
                <a:solidFill>
                  <a:srgbClr val="572314"/>
                </a:solidFill>
                <a:latin typeface="Gill Sans MT"/>
              </a:rPr>
              <a:t>Key Provision</a:t>
            </a:r>
            <a:endParaRPr b="0" lang="en-US" sz="4300" spc="-1" strike="noStrike">
              <a:solidFill>
                <a:srgbClr val="000000"/>
              </a:solidFill>
              <a:latin typeface="Gill Sans MT"/>
            </a:endParaRPr>
          </a:p>
        </p:txBody>
      </p:sp>
      <p:sp>
        <p:nvSpPr>
          <p:cNvPr id="457" name="TextShape 2"/>
          <p:cNvSpPr txBox="1"/>
          <p:nvPr/>
        </p:nvSpPr>
        <p:spPr>
          <a:xfrm>
            <a:off x="1435680" y="1447920"/>
            <a:ext cx="7497720" cy="4800240"/>
          </a:xfrm>
          <a:prstGeom prst="rect">
            <a:avLst/>
          </a:prstGeom>
          <a:noFill/>
          <a:ln>
            <a:noFill/>
          </a:ln>
        </p:spPr>
        <p:txBody>
          <a:bodyPr lIns="90000" rIns="90000" tIns="45000" bIns="45000">
            <a:normAutofit/>
          </a:bodyPr>
          <a:p>
            <a:pPr marL="365760" indent="-282960">
              <a:lnSpc>
                <a:spcPct val="80000"/>
              </a:lnSpc>
              <a:spcBef>
                <a:spcPts val="601"/>
              </a:spcBef>
              <a:buClr>
                <a:srgbClr val="3891a7"/>
              </a:buClr>
              <a:buSzPct val="80000"/>
              <a:buFont typeface="Wingdings 2" charset="2"/>
              <a:buChar char=""/>
            </a:pPr>
            <a:r>
              <a:rPr b="1" lang="en-US" sz="2400" spc="-1" strike="noStrike">
                <a:solidFill>
                  <a:srgbClr val="000000"/>
                </a:solidFill>
                <a:latin typeface="Gill Sans MT"/>
              </a:rPr>
              <a:t>3.</a:t>
            </a:r>
            <a:r>
              <a:rPr b="0" lang="en-US" sz="2400" spc="-1" strike="noStrike">
                <a:solidFill>
                  <a:srgbClr val="000000"/>
                </a:solidFill>
                <a:latin typeface="Gill Sans MT"/>
              </a:rPr>
              <a:t> (1) The Governor in Council [Cabinet] may…make an order adding a good to the List of Prohibited Imports…, if the Governor in Council is satisfied that the good was produced, manufactured or assembled, in whole or in part, in contravention of the labour standards of the International Labour Organization, namely </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t>
            </a:r>
            <a:r>
              <a:rPr b="0" i="1" lang="en-US" sz="2400" spc="-1" strike="noStrike">
                <a:solidFill>
                  <a:srgbClr val="000000"/>
                </a:solidFill>
                <a:latin typeface="Gill Sans MT"/>
              </a:rPr>
              <a:t>a</a:t>
            </a:r>
            <a:r>
              <a:rPr b="0" lang="en-US" sz="2400" spc="-1" strike="noStrike">
                <a:solidFill>
                  <a:srgbClr val="000000"/>
                </a:solidFill>
                <a:latin typeface="Gill Sans MT"/>
              </a:rPr>
              <a:t>) the right of association;</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t>
            </a:r>
            <a:r>
              <a:rPr b="0" i="1" lang="en-US" sz="2400" spc="-1" strike="noStrike">
                <a:solidFill>
                  <a:srgbClr val="000000"/>
                </a:solidFill>
                <a:latin typeface="Gill Sans MT"/>
              </a:rPr>
              <a:t>b</a:t>
            </a:r>
            <a:r>
              <a:rPr b="0" lang="en-US" sz="2400" spc="-1" strike="noStrike">
                <a:solidFill>
                  <a:srgbClr val="000000"/>
                </a:solidFill>
                <a:latin typeface="Gill Sans MT"/>
              </a:rPr>
              <a:t>) the right to bargain collectively;</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t>
            </a:r>
            <a:r>
              <a:rPr b="0" i="1" lang="en-US" sz="2400" spc="-1" strike="noStrike">
                <a:solidFill>
                  <a:srgbClr val="000000"/>
                </a:solidFill>
                <a:latin typeface="Gill Sans MT"/>
              </a:rPr>
              <a:t>c</a:t>
            </a:r>
            <a:r>
              <a:rPr b="0" lang="en-US" sz="2400" spc="-1" strike="noStrike">
                <a:solidFill>
                  <a:srgbClr val="000000"/>
                </a:solidFill>
                <a:latin typeface="Gill Sans MT"/>
              </a:rPr>
              <a:t>) the prohibition on the use of any form of forced or compulsory labour;</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t>
            </a:r>
            <a:r>
              <a:rPr b="0" i="1" lang="en-US" sz="2400" spc="-1" strike="noStrike">
                <a:solidFill>
                  <a:srgbClr val="000000"/>
                </a:solidFill>
                <a:latin typeface="Gill Sans MT"/>
              </a:rPr>
              <a:t>d</a:t>
            </a:r>
            <a:r>
              <a:rPr b="0" lang="en-US" sz="2400" spc="-1" strike="noStrike">
                <a:solidFill>
                  <a:srgbClr val="000000"/>
                </a:solidFill>
                <a:latin typeface="Gill Sans MT"/>
              </a:rPr>
              <a:t>) a minimum age for employment of children; and</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t>
            </a:r>
            <a:r>
              <a:rPr b="0" i="1" lang="en-US" sz="2400" spc="-1" strike="noStrike">
                <a:solidFill>
                  <a:srgbClr val="000000"/>
                </a:solidFill>
                <a:latin typeface="Gill Sans MT"/>
              </a:rPr>
              <a:t>e</a:t>
            </a:r>
            <a:r>
              <a:rPr b="0" lang="en-US" sz="2400" spc="-1" strike="noStrike">
                <a:solidFill>
                  <a:srgbClr val="000000"/>
                </a:solidFill>
                <a:latin typeface="Gill Sans MT"/>
              </a:rPr>
              <a:t>) acceptable conditions of work with respect to minimum wages, hours of work and occupational safety and health</a:t>
            </a:r>
            <a:endParaRPr b="0" lang="en-US" sz="2400" spc="-1" strike="noStrike">
              <a:solidFill>
                <a:srgbClr val="000000"/>
              </a:solidFill>
              <a:latin typeface="Gill Sans MT"/>
            </a:endParaRPr>
          </a:p>
        </p:txBody>
      </p:sp>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E.g. of an ILO Rule</a:t>
            </a:r>
            <a:endParaRPr b="0" lang="en-US" sz="4300" spc="-1" strike="noStrike">
              <a:solidFill>
                <a:srgbClr val="000000"/>
              </a:solidFill>
              <a:latin typeface="Gill Sans MT"/>
            </a:endParaRPr>
          </a:p>
        </p:txBody>
      </p:sp>
      <p:sp>
        <p:nvSpPr>
          <p:cNvPr id="45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80000"/>
              </a:lnSpc>
              <a:spcBef>
                <a:spcPts val="601"/>
              </a:spcBef>
              <a:buClr>
                <a:srgbClr val="3891a7"/>
              </a:buClr>
              <a:buSzPct val="80000"/>
              <a:buFont typeface="Wingdings 2" charset="2"/>
              <a:buChar char=""/>
            </a:pPr>
            <a:r>
              <a:rPr b="1" lang="en-US" sz="2400" spc="-1" strike="noStrike">
                <a:solidFill>
                  <a:srgbClr val="000000"/>
                </a:solidFill>
                <a:latin typeface="Gill Sans MT"/>
              </a:rPr>
              <a:t>1970 Minimum Wage Fixing Convention, Article 3</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The elements to be taken into consideration in determining the level of minimum wages shall, so far as possible and appropriate in relation to national practice and conditions, include--</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(a) the needs of workers and their families, taking into account the general level of wages in the country, the cost of living, social security benefits, and the relative living standards of other social groups;</a:t>
            </a:r>
            <a:endParaRPr b="0" lang="en-US" sz="2400" spc="-1" strike="noStrike">
              <a:solidFill>
                <a:srgbClr val="000000"/>
              </a:solidFill>
              <a:latin typeface="Gill Sans MT"/>
            </a:endParaRPr>
          </a:p>
          <a:p>
            <a:pPr marL="365760" indent="-282960">
              <a:lnSpc>
                <a:spcPct val="80000"/>
              </a:lnSpc>
              <a:spcBef>
                <a:spcPts val="601"/>
              </a:spcBef>
              <a:buClr>
                <a:srgbClr val="3891a7"/>
              </a:buClr>
              <a:buSzPct val="80000"/>
              <a:buFont typeface="Wingdings 2" charset="2"/>
              <a:buChar char=""/>
            </a:pPr>
            <a:r>
              <a:rPr b="0" lang="en-US" sz="2400" spc="-1" strike="noStrike">
                <a:solidFill>
                  <a:srgbClr val="000000"/>
                </a:solidFill>
                <a:latin typeface="Gill Sans MT"/>
              </a:rPr>
              <a:t>(b) economic factors, including the requirements of economic development, levels of productivity and the desirability of attaining and maintaining a high level of employment.</a:t>
            </a:r>
            <a:endParaRPr b="0" lang="en-US" sz="2400" spc="-1" strike="noStrike">
              <a:solidFill>
                <a:srgbClr val="000000"/>
              </a:solidFill>
              <a:latin typeface="Gill Sans MT"/>
            </a:endParaRPr>
          </a:p>
        </p:txBody>
      </p:sp>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Upshot re law</a:t>
            </a:r>
            <a:endParaRPr b="0" lang="en-US" sz="4300" spc="-1" strike="noStrike">
              <a:solidFill>
                <a:srgbClr val="000000"/>
              </a:solidFill>
              <a:latin typeface="Gill Sans MT"/>
            </a:endParaRPr>
          </a:p>
        </p:txBody>
      </p:sp>
      <p:sp>
        <p:nvSpPr>
          <p:cNvPr id="46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Laws re supply chain labour build on, complement, re-enforce and/or face same impediments as voluntary CSR codes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But per Seidman, voluntary codes often response to threats of law (import bans)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Law and CSR complementary </a:t>
            </a:r>
            <a:endParaRPr b="0" lang="en-US" sz="3200" spc="-1" strike="noStrike">
              <a:solidFill>
                <a:srgbClr val="000000"/>
              </a:solidFill>
              <a:latin typeface="Gill Sans MT"/>
            </a:endParaRPr>
          </a:p>
        </p:txBody>
      </p:sp>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TextShape 1"/>
          <p:cNvSpPr txBox="1"/>
          <p:nvPr/>
        </p:nvSpPr>
        <p:spPr>
          <a:xfrm>
            <a:off x="1435680" y="274680"/>
            <a:ext cx="7497720" cy="77760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Protectionism critique</a:t>
            </a:r>
            <a:endParaRPr b="0" lang="en-US" sz="4300" spc="-1" strike="noStrike">
              <a:solidFill>
                <a:srgbClr val="000000"/>
              </a:solidFill>
              <a:latin typeface="Gill Sans MT"/>
            </a:endParaRPr>
          </a:p>
        </p:txBody>
      </p:sp>
      <p:sp>
        <p:nvSpPr>
          <p:cNvPr id="463" name="TextShape 2"/>
          <p:cNvSpPr txBox="1"/>
          <p:nvPr/>
        </p:nvSpPr>
        <p:spPr>
          <a:xfrm>
            <a:off x="1187640" y="1124640"/>
            <a:ext cx="7745760" cy="5123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Home/consumer country laws and trade agreement social clause as “protectionism”</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I.e., protection of domestic industry in rich countries from competition from poor countries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Minimum labour standards (legal or voluntary) + automation can eliminate low wage advantage of poor countries?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Wingdings"/>
              </a:rPr>
              <a:t></a:t>
            </a:r>
            <a:r>
              <a:rPr b="0" lang="en-US" sz="3200" spc="-1" strike="noStrike">
                <a:solidFill>
                  <a:srgbClr val="000000"/>
                </a:solidFill>
                <a:latin typeface="Gill Sans MT"/>
              </a:rPr>
              <a:t> </a:t>
            </a:r>
            <a:r>
              <a:rPr b="0" lang="en-US" sz="3200" spc="-1" strike="noStrike">
                <a:solidFill>
                  <a:srgbClr val="000000"/>
                </a:solidFill>
                <a:latin typeface="Gill Sans MT"/>
              </a:rPr>
              <a:t>Opposed by poor countries, low wage workers</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TextShape 1"/>
          <p:cNvSpPr txBox="1"/>
          <p:nvPr/>
        </p:nvSpPr>
        <p:spPr>
          <a:xfrm>
            <a:off x="1435680" y="116640"/>
            <a:ext cx="7497720" cy="863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Kabeer on Bangladesh</a:t>
            </a:r>
            <a:endParaRPr b="0" lang="en-US" sz="4300" spc="-1" strike="noStrike">
              <a:solidFill>
                <a:srgbClr val="000000"/>
              </a:solidFill>
              <a:latin typeface="Gill Sans MT"/>
            </a:endParaRPr>
          </a:p>
        </p:txBody>
      </p:sp>
      <p:sp>
        <p:nvSpPr>
          <p:cNvPr id="465" name="TextShape 2"/>
          <p:cNvSpPr txBox="1"/>
          <p:nvPr/>
        </p:nvSpPr>
        <p:spPr>
          <a:xfrm>
            <a:off x="971640" y="908640"/>
            <a:ext cx="7961760" cy="5339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Before garment industry, women excluded from formal economy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Garment industry employed girls because more vulnerable, fewer options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Sweatshops pay better, safer, than informal economy alternatives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agriculture, scavenging, peddling, prostitution, domestic service, etc.</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Workers fear policies that might reduce garment industry employment</a:t>
            </a:r>
            <a:endParaRPr b="0" lang="en-US" sz="3200" spc="-1" strike="noStrike">
              <a:solidFill>
                <a:srgbClr val="000000"/>
              </a:solidFill>
              <a:latin typeface="Gill Sans MT"/>
            </a:endParaRPr>
          </a:p>
          <a:p>
            <a:pPr marL="402480">
              <a:lnSpc>
                <a:spcPct val="100000"/>
              </a:lnSpc>
              <a:spcBef>
                <a:spcPts val="550"/>
              </a:spcBef>
            </a:pPr>
            <a:r>
              <a:rPr b="0" lang="en-US" sz="2800" spc="-1" strike="noStrike">
                <a:solidFill>
                  <a:srgbClr val="000000"/>
                </a:solidFill>
                <a:latin typeface="Gill Sans MT"/>
              </a:rPr>
              <a:t>	</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1435680" y="27432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Worker perspectives on sweatshop work (Kabeer)</a:t>
            </a:r>
            <a:endParaRPr b="0" lang="en-US" sz="4300" spc="-1" strike="noStrike">
              <a:solidFill>
                <a:srgbClr val="000000"/>
              </a:solidFill>
              <a:latin typeface="Gill Sans MT"/>
            </a:endParaRPr>
          </a:p>
        </p:txBody>
      </p:sp>
      <p:sp>
        <p:nvSpPr>
          <p:cNvPr id="467" name="TextShape 2"/>
          <p:cNvSpPr txBox="1"/>
          <p:nvPr/>
        </p:nvSpPr>
        <p:spPr>
          <a:xfrm>
            <a:off x="971640" y="1523880"/>
            <a:ext cx="3600000" cy="485712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2800" spc="-1" strike="noStrike" u="sng">
                <a:solidFill>
                  <a:srgbClr val="000000"/>
                </a:solidFill>
                <a:uFillTx/>
                <a:latin typeface="Gill Sans MT"/>
              </a:rPr>
              <a:t>Complaints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Wage theft</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Forced overtime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Lack of child care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Limited toilet access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Disrespect from supervisors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Can’t organize</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400" spc="-1" strike="noStrike">
                <a:solidFill>
                  <a:srgbClr val="000000"/>
                </a:solidFill>
                <a:latin typeface="Gill Sans MT"/>
              </a:rPr>
              <a:t>Employer union-busting + small male-dominated unions</a:t>
            </a:r>
            <a:endParaRPr b="0" lang="en-US" sz="2400" spc="-1" strike="noStrike">
              <a:solidFill>
                <a:srgbClr val="000000"/>
              </a:solidFill>
              <a:latin typeface="Gill Sans MT"/>
            </a:endParaRPr>
          </a:p>
        </p:txBody>
      </p:sp>
      <p:sp>
        <p:nvSpPr>
          <p:cNvPr id="468" name="TextShape 3"/>
          <p:cNvSpPr txBox="1"/>
          <p:nvPr/>
        </p:nvSpPr>
        <p:spPr>
          <a:xfrm>
            <a:off x="4644000" y="1523880"/>
            <a:ext cx="4392000" cy="495720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2800" spc="-1" strike="noStrike" u="sng">
                <a:solidFill>
                  <a:srgbClr val="000000"/>
                </a:solidFill>
                <a:uFillTx/>
                <a:latin typeface="Gill Sans MT"/>
              </a:rPr>
              <a:t>Benefits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Wages (compared to alternatives)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Autonomy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Social connection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Greater power within/ freedom from family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Consumer goods (e.g. TV)</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Can sue employers</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9" name="TextShape 1"/>
          <p:cNvSpPr txBox="1"/>
          <p:nvPr/>
        </p:nvSpPr>
        <p:spPr>
          <a:xfrm>
            <a:off x="1435680" y="116640"/>
            <a:ext cx="7497720" cy="1007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Policy implications (Kabeer)</a:t>
            </a:r>
            <a:endParaRPr b="0" lang="en-US" sz="4300" spc="-1" strike="noStrike">
              <a:solidFill>
                <a:srgbClr val="000000"/>
              </a:solidFill>
              <a:latin typeface="Gill Sans MT"/>
            </a:endParaRPr>
          </a:p>
        </p:txBody>
      </p:sp>
      <p:sp>
        <p:nvSpPr>
          <p:cNvPr id="470" name="TextShape 2"/>
          <p:cNvSpPr txBox="1"/>
          <p:nvPr/>
        </p:nvSpPr>
        <p:spPr>
          <a:xfrm>
            <a:off x="1187640" y="1124640"/>
            <a:ext cx="7745760" cy="5123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Standards, codes only relevant to waged export sector</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Most poor country workers in domestic (non-export) and informal sectors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Social floor” (e.g. basic income, universal services etc.) would help </a:t>
            </a:r>
            <a:r>
              <a:rPr b="0" i="1" lang="en-US" sz="3200" spc="-1" strike="noStrike">
                <a:solidFill>
                  <a:srgbClr val="000000"/>
                </a:solidFill>
                <a:latin typeface="Gill Sans MT"/>
              </a:rPr>
              <a:t>all</a:t>
            </a:r>
            <a:r>
              <a:rPr b="0" lang="en-US" sz="3200" spc="-1" strike="noStrike">
                <a:solidFill>
                  <a:srgbClr val="000000"/>
                </a:solidFill>
                <a:latin typeface="Gill Sans MT"/>
              </a:rPr>
              <a:t> workers and improve bargaining power of export workers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Social floor in poor countries subsidized by transfers from rich</a:t>
            </a:r>
            <a:endParaRPr b="0" lang="en-US" sz="3200" spc="-1" strike="noStrike">
              <a:solidFill>
                <a:srgbClr val="000000"/>
              </a:solidFill>
              <a:latin typeface="Gill Sans MT"/>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Implications re CSR</a:t>
            </a:r>
            <a:endParaRPr b="0" lang="en-US" sz="4300" spc="-1" strike="noStrike">
              <a:solidFill>
                <a:srgbClr val="000000"/>
              </a:solidFill>
              <a:latin typeface="Gill Sans MT"/>
            </a:endParaRPr>
          </a:p>
        </p:txBody>
      </p:sp>
      <p:sp>
        <p:nvSpPr>
          <p:cNvPr id="472"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Why, according to Kabeer, would CSR voluntary labour standards be of limited benefit to low wage workers in global South?</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Given this analysis, what might corporate “political responsibilities” be?</a:t>
            </a:r>
            <a:endParaRPr b="0" lang="en-US" sz="3200" spc="-1" strike="noStrike">
              <a:solidFill>
                <a:srgbClr val="000000"/>
              </a:solidFill>
              <a:latin typeface="Gill Sans MT"/>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Low wage supply chains and “throw away society”</a:t>
            </a:r>
            <a:endParaRPr b="0" lang="en-US" sz="4300" spc="-1" strike="noStrike">
              <a:solidFill>
                <a:srgbClr val="000000"/>
              </a:solidFill>
              <a:latin typeface="Gill Sans MT"/>
            </a:endParaRPr>
          </a:p>
        </p:txBody>
      </p:sp>
      <p:sp>
        <p:nvSpPr>
          <p:cNvPr id="266"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Cheap labour </a:t>
            </a:r>
            <a:r>
              <a:rPr b="0" lang="en-US" sz="3200" spc="-1" strike="noStrike">
                <a:solidFill>
                  <a:srgbClr val="000000"/>
                </a:solidFill>
                <a:latin typeface="Wingdings"/>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Real prices of apparel and consumer electronics declining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Becoming “disposable” items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Wingdings"/>
              </a:rPr>
              <a:t></a:t>
            </a:r>
            <a:r>
              <a:rPr b="0" lang="en-US" sz="3200" spc="-1" strike="noStrike">
                <a:solidFill>
                  <a:srgbClr val="000000"/>
                </a:solidFill>
                <a:latin typeface="Gill Sans MT"/>
              </a:rPr>
              <a:t> </a:t>
            </a:r>
            <a:r>
              <a:rPr b="0" lang="en-US" sz="3200" spc="-1" strike="noStrike">
                <a:solidFill>
                  <a:srgbClr val="000000"/>
                </a:solidFill>
                <a:latin typeface="Gill Sans MT"/>
              </a:rPr>
              <a:t>waste, environmental impact</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Apparel prices vs other prices</a:t>
            </a:r>
            <a:endParaRPr b="0" lang="en-US" sz="4300" spc="-1" strike="noStrike">
              <a:solidFill>
                <a:srgbClr val="000000"/>
              </a:solidFill>
              <a:latin typeface="Gill Sans MT"/>
            </a:endParaRPr>
          </a:p>
        </p:txBody>
      </p:sp>
      <p:pic>
        <p:nvPicPr>
          <p:cNvPr id="268" name="Picture 2" descr=""/>
          <p:cNvPicPr/>
          <p:nvPr/>
        </p:nvPicPr>
        <p:blipFill>
          <a:blip r:embed="rId1"/>
          <a:stretch/>
        </p:blipFill>
        <p:spPr>
          <a:xfrm>
            <a:off x="107640" y="1571400"/>
            <a:ext cx="9088920" cy="4665600"/>
          </a:xfrm>
          <a:prstGeom prst="rect">
            <a:avLst/>
          </a:prstGeom>
          <a:ln>
            <a:noFill/>
          </a:ln>
        </p:spPr>
      </p:pic>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Picture 2" descr=""/>
          <p:cNvPicPr/>
          <p:nvPr/>
        </p:nvPicPr>
        <p:blipFill>
          <a:blip r:embed="rId1"/>
          <a:stretch/>
        </p:blipFill>
        <p:spPr>
          <a:xfrm>
            <a:off x="0" y="116640"/>
            <a:ext cx="8460000" cy="6120360"/>
          </a:xfrm>
          <a:prstGeom prst="rect">
            <a:avLst/>
          </a:prstGeom>
          <a:ln>
            <a:noFill/>
          </a:ln>
        </p:spPr>
      </p:pic>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Throw-away society and low wage labour</a:t>
            </a:r>
            <a:endParaRPr b="0" lang="en-US" sz="4300" spc="-1" strike="noStrike">
              <a:solidFill>
                <a:srgbClr val="000000"/>
              </a:solidFill>
              <a:latin typeface="Gill Sans MT"/>
            </a:endParaRPr>
          </a:p>
        </p:txBody>
      </p:sp>
      <p:sp>
        <p:nvSpPr>
          <p:cNvPr id="27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Short product life cycle </a:t>
            </a:r>
            <a:r>
              <a:rPr b="0" lang="en-US" sz="3200" spc="-1" strike="noStrike">
                <a:solidFill>
                  <a:srgbClr val="000000"/>
                </a:solidFill>
                <a:latin typeface="Wingdings"/>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Rapid style change and product differentiation and/or price promotion/ competition </a:t>
            </a:r>
            <a:r>
              <a:rPr b="0" lang="en-US" sz="3200" spc="-1" strike="noStrike">
                <a:solidFill>
                  <a:srgbClr val="000000"/>
                </a:solidFill>
                <a:latin typeface="Wingdings"/>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Just-in-time inventory systems </a:t>
            </a:r>
            <a:r>
              <a:rPr b="0" lang="en-US" sz="3200" spc="-1" strike="noStrike">
                <a:solidFill>
                  <a:srgbClr val="000000"/>
                </a:solidFill>
                <a:latin typeface="Wingdings"/>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Pressure for fast, flexible low-cost delivery by suppliers </a:t>
            </a:r>
            <a:r>
              <a:rPr b="0" lang="en-US" sz="3200" spc="-1" strike="noStrike">
                <a:solidFill>
                  <a:srgbClr val="000000"/>
                </a:solidFill>
                <a:latin typeface="Wingdings"/>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Low wages, extreme overtime when rush orders come in</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TextShape 1"/>
          <p:cNvSpPr txBox="1"/>
          <p:nvPr/>
        </p:nvSpPr>
        <p:spPr>
          <a:xfrm>
            <a:off x="1435680" y="188640"/>
            <a:ext cx="7497720" cy="935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CSR debate: Issues</a:t>
            </a:r>
            <a:endParaRPr b="0" lang="en-US" sz="4300" spc="-1" strike="noStrike">
              <a:solidFill>
                <a:srgbClr val="000000"/>
              </a:solidFill>
              <a:latin typeface="Gill Sans MT"/>
            </a:endParaRPr>
          </a:p>
        </p:txBody>
      </p:sp>
      <p:sp>
        <p:nvSpPr>
          <p:cNvPr id="273" name="TextShape 2"/>
          <p:cNvSpPr txBox="1"/>
          <p:nvPr/>
        </p:nvSpPr>
        <p:spPr>
          <a:xfrm>
            <a:off x="1115640" y="1052640"/>
            <a:ext cx="8028000" cy="54723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Can voluntary CSR (corporate, business association, or joint business/NGO) social responsibility codes make a positive difference?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Can corporate initiatives and civil society pressure benefit poor given global wealth/power inequalities?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Can civil regulation change the system?</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4" name="Picture 2" descr=""/>
          <p:cNvPicPr/>
          <p:nvPr/>
        </p:nvPicPr>
        <p:blipFill>
          <a:blip r:embed="rId1"/>
          <a:stretch/>
        </p:blipFill>
        <p:spPr>
          <a:xfrm>
            <a:off x="43200" y="1412640"/>
            <a:ext cx="9122760" cy="5040360"/>
          </a:xfrm>
          <a:prstGeom prst="rect">
            <a:avLst/>
          </a:prstGeom>
          <a:ln>
            <a:noFill/>
          </a:ln>
        </p:spPr>
      </p:pic>
      <p:sp>
        <p:nvSpPr>
          <p:cNvPr id="275" name="CustomShape 1"/>
          <p:cNvSpPr/>
          <p:nvPr/>
        </p:nvSpPr>
        <p:spPr>
          <a:xfrm>
            <a:off x="1259640" y="260640"/>
            <a:ext cx="5523120" cy="974520"/>
          </a:xfrm>
          <a:prstGeom prst="rect">
            <a:avLst/>
          </a:prstGeom>
          <a:noFill/>
          <a:ln>
            <a:noFill/>
          </a:ln>
        </p:spPr>
        <p:style>
          <a:lnRef idx="0"/>
          <a:fillRef idx="0"/>
          <a:effectRef idx="0"/>
          <a:fontRef idx="minor"/>
        </p:style>
        <p:txBody>
          <a:bodyPr lIns="90000" rIns="90000" tIns="45000" bIns="45000"/>
          <a:p>
            <a:pPr>
              <a:lnSpc>
                <a:spcPct val="100000"/>
              </a:lnSpc>
            </a:pPr>
            <a:r>
              <a:rPr b="1" lang="en-CA" sz="2000" spc="-1" strike="noStrike">
                <a:solidFill>
                  <a:srgbClr val="000000"/>
                </a:solidFill>
                <a:latin typeface="Gill Sans MT"/>
              </a:rPr>
              <a:t>Ethics &amp; Compliance Risk in the Supply Chain</a:t>
            </a:r>
            <a:endParaRPr b="0" lang="en-CA" sz="2000" spc="-1" strike="noStrike">
              <a:latin typeface="Arial"/>
            </a:endParaRPr>
          </a:p>
          <a:p>
            <a:pPr>
              <a:lnSpc>
                <a:spcPct val="100000"/>
              </a:lnSpc>
            </a:pPr>
            <a:r>
              <a:rPr b="0" lang="en-CA" sz="1800" spc="-1" strike="noStrike">
                <a:solidFill>
                  <a:srgbClr val="000000"/>
                </a:solidFill>
                <a:latin typeface="Gill Sans MT"/>
              </a:rPr>
              <a:t>ECI (2016) p.6</a:t>
            </a:r>
            <a:endParaRPr b="0" lang="en-CA" sz="1800" spc="-1" strike="noStrike">
              <a:latin typeface="Arial"/>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Supply chains: ethical interventions</a:t>
            </a:r>
            <a:endParaRPr b="0" lang="en-US" sz="4300" spc="-1" strike="noStrike">
              <a:solidFill>
                <a:srgbClr val="000000"/>
              </a:solidFill>
              <a:latin typeface="Gill Sans MT"/>
            </a:endParaRPr>
          </a:p>
        </p:txBody>
      </p:sp>
      <p:sp>
        <p:nvSpPr>
          <p:cNvPr id="27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What is the role of </a:t>
            </a:r>
            <a:r>
              <a:rPr b="0" lang="en-US" sz="3200" spc="-1" strike="noStrike" u="sng">
                <a:solidFill>
                  <a:srgbClr val="8dc765"/>
                </a:solidFill>
                <a:uFillTx/>
                <a:latin typeface="Gill Sans MT"/>
                <a:hlinkClick r:id="rId1"/>
              </a:rPr>
              <a:t>Ethical consumption</a:t>
            </a:r>
            <a:r>
              <a:rPr b="0" lang="en-US" sz="3200" spc="-1" strike="noStrike">
                <a:solidFill>
                  <a:srgbClr val="000000"/>
                </a:solidFill>
                <a:latin typeface="Gill Sans MT"/>
              </a:rPr>
              <a: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The role of voluntary standards and certification [auditing approach]</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The role of Fair Trade?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The role of law?</a:t>
            </a:r>
            <a:endParaRPr b="0" lang="en-US" sz="3200" spc="-1" strike="noStrike">
              <a:solidFill>
                <a:srgbClr val="000000"/>
              </a:solidFill>
              <a:latin typeface="Gill Sans MT"/>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Fair Trade approach</a:t>
            </a:r>
            <a:endParaRPr b="0" lang="en-US" sz="4000" spc="-1" strike="noStrike">
              <a:solidFill>
                <a:srgbClr val="000000"/>
              </a:solidFill>
              <a:latin typeface="Gill Sans MT"/>
            </a:endParaRPr>
          </a:p>
        </p:txBody>
      </p:sp>
      <p:sp>
        <p:nvSpPr>
          <p:cNvPr id="27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FT arrangements: paying above-market prices to co-ops of small producers of commodities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Usually agricultural commodities (coffee, sugar, cocoa, bananas, cotton) or sometimes artisanally extracted minerals (e.g. gold)</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Sometimes includes commodities produced by large operators who pay well, etc.</a:t>
            </a:r>
            <a:endParaRPr b="0" lang="en-US" sz="2800" spc="-1" strike="noStrike">
              <a:solidFill>
                <a:srgbClr val="000000"/>
              </a:solidFill>
              <a:latin typeface="Gill Sans MT"/>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Supply chain auditing vs FT</a:t>
            </a:r>
            <a:endParaRPr b="0" lang="en-US" sz="4300" spc="-1" strike="noStrike">
              <a:solidFill>
                <a:srgbClr val="000000"/>
              </a:solidFill>
              <a:latin typeface="Gill Sans MT"/>
            </a:endParaRPr>
          </a:p>
        </p:txBody>
      </p:sp>
      <p:sp>
        <p:nvSpPr>
          <p:cNvPr id="28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Cross (2011): FT is about creating relationship between producers and consumers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Ethical auditing is about “ethic of detachment”:  formal standardized rules imposed on interchangeable suppliers re: specific bounded aspects of workplace and labor relations</a:t>
            </a:r>
            <a:endParaRPr b="0" lang="en-US" sz="3200" spc="-1" strike="noStrike">
              <a:solidFill>
                <a:srgbClr val="000000"/>
              </a:solidFill>
              <a:latin typeface="Gill Sans MT"/>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TextShape 1"/>
          <p:cNvSpPr txBox="1"/>
          <p:nvPr/>
        </p:nvSpPr>
        <p:spPr>
          <a:xfrm>
            <a:off x="2578320" y="2600280"/>
            <a:ext cx="6400440" cy="2285640"/>
          </a:xfrm>
          <a:prstGeom prst="rect">
            <a:avLst/>
          </a:prstGeom>
          <a:noFill/>
          <a:ln>
            <a:noFill/>
          </a:ln>
        </p:spPr>
        <p:txBody>
          <a:bodyPr lIns="90000" rIns="90000" tIns="45000" bIns="45000">
            <a:normAutofit/>
          </a:bodyPr>
          <a:p>
            <a:pPr>
              <a:lnSpc>
                <a:spcPts val="4501"/>
              </a:lnSpc>
            </a:pPr>
            <a:r>
              <a:rPr b="1" lang="en-US" sz="4000" spc="-1" strike="noStrike" cap="all">
                <a:solidFill>
                  <a:srgbClr val="572314"/>
                </a:solidFill>
                <a:latin typeface="Gill Sans MT"/>
              </a:rPr>
              <a:t>Labour in supply chains: introducing the issues</a:t>
            </a:r>
            <a:endParaRPr b="0" lang="en-US" sz="4000" spc="-1" strike="noStrike">
              <a:solidFill>
                <a:srgbClr val="000000"/>
              </a:solidFill>
              <a:latin typeface="Gill Sans MT"/>
            </a:endParaRPr>
          </a:p>
        </p:txBody>
      </p:sp>
      <p:sp>
        <p:nvSpPr>
          <p:cNvPr id="248" name="TextShape 2"/>
          <p:cNvSpPr txBox="1"/>
          <p:nvPr/>
        </p:nvSpPr>
        <p:spPr>
          <a:xfrm>
            <a:off x="2578320" y="1066680"/>
            <a:ext cx="6400440" cy="1509480"/>
          </a:xfrm>
          <a:prstGeom prst="rect">
            <a:avLst/>
          </a:prstGeom>
          <a:noFill/>
          <a:ln>
            <a:noFill/>
          </a:ln>
        </p:spPr>
        <p:txBody>
          <a:bodyPr lIns="90000" rIns="90000" tIns="45000" bIns="45000" anchor="b"/>
          <a:p>
            <a:endParaRPr b="0" lang="en-US" sz="3200" spc="-1" strike="noStrike">
              <a:solidFill>
                <a:srgbClr val="000000"/>
              </a:solidFill>
              <a:latin typeface="Gill Sans MT"/>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TextShape 1"/>
          <p:cNvSpPr txBox="1"/>
          <p:nvPr/>
        </p:nvSpPr>
        <p:spPr>
          <a:xfrm>
            <a:off x="1066680" y="274680"/>
            <a:ext cx="63241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Fair Trade Cotton Paradox</a:t>
            </a:r>
            <a:endParaRPr b="0" lang="en-US" sz="4300" spc="-1" strike="noStrike">
              <a:solidFill>
                <a:srgbClr val="000000"/>
              </a:solidFill>
              <a:latin typeface="Gill Sans MT"/>
            </a:endParaRPr>
          </a:p>
        </p:txBody>
      </p:sp>
      <p:sp>
        <p:nvSpPr>
          <p:cNvPr id="283" name="TextShape 2"/>
          <p:cNvSpPr txBox="1"/>
          <p:nvPr/>
        </p:nvSpPr>
        <p:spPr>
          <a:xfrm>
            <a:off x="1066680" y="1600200"/>
            <a:ext cx="6476760" cy="45255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FT programs pay premium price for commodities produced by small producers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Commercial cotton produced on vast mechanized farms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FT cotton produced by peasants in poor countries like Burkina Faso</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BUT even paid FT prices, may use ill-treated child labour</a:t>
            </a:r>
            <a:endParaRPr b="0" lang="en-US" sz="3200" spc="-1" strike="noStrike">
              <a:solidFill>
                <a:srgbClr val="000000"/>
              </a:solidFill>
              <a:latin typeface="Gill Sans MT"/>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TextShape 1"/>
          <p:cNvSpPr txBox="1"/>
          <p:nvPr/>
        </p:nvSpPr>
        <p:spPr>
          <a:xfrm>
            <a:off x="1042920" y="1027080"/>
            <a:ext cx="7024320" cy="64908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Child workers on small FT cotton farm in Bukina Faso</a:t>
            </a:r>
            <a:endParaRPr b="0" lang="en-US" sz="4300" spc="-1" strike="noStrike">
              <a:solidFill>
                <a:srgbClr val="000000"/>
              </a:solidFill>
              <a:latin typeface="Gill Sans MT"/>
            </a:endParaRPr>
          </a:p>
        </p:txBody>
      </p:sp>
      <p:sp>
        <p:nvSpPr>
          <p:cNvPr id="285" name="TextShape 2"/>
          <p:cNvSpPr txBox="1"/>
          <p:nvPr/>
        </p:nvSpPr>
        <p:spPr>
          <a:xfrm>
            <a:off x="457200" y="1981080"/>
            <a:ext cx="7467120" cy="837720"/>
          </a:xfrm>
          <a:prstGeom prst="rect">
            <a:avLst/>
          </a:prstGeom>
          <a:noFill/>
          <a:ln>
            <a:noFill/>
          </a:ln>
        </p:spPr>
        <p:txBody>
          <a:bodyPr lIns="90000" rIns="90000" tIns="45000" bIns="45000"/>
          <a:p>
            <a:pPr marL="365760" indent="-282960">
              <a:lnSpc>
                <a:spcPct val="80000"/>
              </a:lnSpc>
              <a:spcBef>
                <a:spcPts val="601"/>
              </a:spcBef>
              <a:buClr>
                <a:srgbClr val="3891a7"/>
              </a:buClr>
              <a:buSzPct val="80000"/>
              <a:buFont typeface="Wingdings 2" charset="2"/>
              <a:buChar char=""/>
            </a:pPr>
            <a:r>
              <a:rPr b="0" lang="en-US" sz="2000" spc="-1" strike="noStrike">
                <a:solidFill>
                  <a:srgbClr val="000000"/>
                </a:solidFill>
                <a:latin typeface="Gill Sans MT"/>
              </a:rPr>
              <a:t>“</a:t>
            </a:r>
            <a:r>
              <a:rPr b="0" lang="en-US" sz="2000" spc="-1" strike="noStrike">
                <a:solidFill>
                  <a:srgbClr val="000000"/>
                </a:solidFill>
                <a:latin typeface="Gill Sans MT"/>
              </a:rPr>
              <a:t>Good for women,” read a booklet accompanying a white thong covered with blue and lavender daisies. “Good for the children who depend on them.” </a:t>
            </a:r>
            <a:endParaRPr b="0" lang="en-US" sz="2000" spc="-1" strike="noStrike">
              <a:solidFill>
                <a:srgbClr val="000000"/>
              </a:solidFill>
              <a:latin typeface="Gill Sans MT"/>
            </a:endParaRPr>
          </a:p>
        </p:txBody>
      </p:sp>
      <p:pic>
        <p:nvPicPr>
          <p:cNvPr id="286" name="Picture 7" descr=""/>
          <p:cNvPicPr/>
          <p:nvPr/>
        </p:nvPicPr>
        <p:blipFill>
          <a:blip r:embed="rId1"/>
          <a:srcRect l="18751" t="0" r="18751" b="0"/>
          <a:stretch/>
        </p:blipFill>
        <p:spPr>
          <a:xfrm>
            <a:off x="5562720" y="2819520"/>
            <a:ext cx="3047760" cy="2971440"/>
          </a:xfrm>
          <a:prstGeom prst="rect">
            <a:avLst/>
          </a:prstGeom>
          <a:ln>
            <a:noFill/>
          </a:ln>
        </p:spPr>
      </p:pic>
      <p:pic>
        <p:nvPicPr>
          <p:cNvPr id="287" name="Picture 9" descr=""/>
          <p:cNvPicPr/>
          <p:nvPr/>
        </p:nvPicPr>
        <p:blipFill>
          <a:blip r:embed="rId2"/>
          <a:stretch/>
        </p:blipFill>
        <p:spPr>
          <a:xfrm>
            <a:off x="838080" y="2971800"/>
            <a:ext cx="4428720" cy="2857320"/>
          </a:xfrm>
          <a:prstGeom prst="rect">
            <a:avLst/>
          </a:prstGeom>
          <a:ln>
            <a:noFill/>
          </a:ln>
        </p:spPr>
      </p:pic>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Capital-Intensive Industrial Cotton Production</a:t>
            </a:r>
            <a:endParaRPr b="0" lang="en-US" sz="4300" spc="-1" strike="noStrike">
              <a:solidFill>
                <a:srgbClr val="000000"/>
              </a:solidFill>
              <a:latin typeface="Gill Sans MT"/>
            </a:endParaRPr>
          </a:p>
        </p:txBody>
      </p:sp>
      <p:sp>
        <p:nvSpPr>
          <p:cNvPr id="289" name="TextShape 2"/>
          <p:cNvSpPr txBox="1"/>
          <p:nvPr/>
        </p:nvSpPr>
        <p:spPr>
          <a:xfrm>
            <a:off x="1435680" y="1447920"/>
            <a:ext cx="7497720" cy="4800240"/>
          </a:xfrm>
          <a:prstGeom prst="rect">
            <a:avLst/>
          </a:prstGeom>
          <a:noFill/>
          <a:ln>
            <a:noFill/>
          </a:ln>
        </p:spPr>
        <p:txBody>
          <a:bodyPr lIns="90000" rIns="90000" tIns="45000" bIns="45000"/>
          <a:p>
            <a:endParaRPr b="0" lang="en-US" sz="3200" spc="-1" strike="noStrike">
              <a:solidFill>
                <a:srgbClr val="000000"/>
              </a:solidFill>
              <a:latin typeface="Gill Sans MT"/>
            </a:endParaRPr>
          </a:p>
        </p:txBody>
      </p:sp>
      <p:pic>
        <p:nvPicPr>
          <p:cNvPr id="290" name="Picture 5" descr=""/>
          <p:cNvPicPr/>
          <p:nvPr/>
        </p:nvPicPr>
        <p:blipFill>
          <a:blip r:embed="rId1"/>
          <a:stretch/>
        </p:blipFill>
        <p:spPr>
          <a:xfrm>
            <a:off x="1447920" y="1450800"/>
            <a:ext cx="4428720" cy="2857320"/>
          </a:xfrm>
          <a:prstGeom prst="rect">
            <a:avLst/>
          </a:prstGeom>
          <a:ln>
            <a:noFill/>
          </a:ln>
        </p:spPr>
      </p:pic>
      <p:pic>
        <p:nvPicPr>
          <p:cNvPr id="291" name="Picture 7" descr=""/>
          <p:cNvPicPr/>
          <p:nvPr/>
        </p:nvPicPr>
        <p:blipFill>
          <a:blip r:embed="rId2"/>
          <a:stretch/>
        </p:blipFill>
        <p:spPr>
          <a:xfrm>
            <a:off x="5095800" y="4267080"/>
            <a:ext cx="4047840" cy="2263320"/>
          </a:xfrm>
          <a:prstGeom prst="rect">
            <a:avLst/>
          </a:prstGeom>
          <a:ln>
            <a:noFill/>
          </a:ln>
        </p:spPr>
      </p:pic>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1434960" y="274680"/>
            <a:ext cx="7499160" cy="1142640"/>
          </a:xfrm>
          <a:prstGeom prst="rect">
            <a:avLst/>
          </a:prstGeom>
          <a:noFill/>
          <a:ln>
            <a:noFill/>
          </a:ln>
        </p:spPr>
        <p:txBody>
          <a:bodyPr lIns="90000" rIns="90000" tIns="45000" bIns="45000" anchor="ctr">
            <a:normAutofit/>
          </a:bodyPr>
          <a:p>
            <a:pPr>
              <a:lnSpc>
                <a:spcPct val="100000"/>
              </a:lnSpc>
            </a:pPr>
            <a:r>
              <a:rPr b="0" lang="en-US" sz="3600" spc="-1" strike="noStrike">
                <a:solidFill>
                  <a:srgbClr val="572314"/>
                </a:solidFill>
                <a:latin typeface="Gill Sans MT"/>
              </a:rPr>
              <a:t>Organic FT vs Industrial Cotton: Which is more socially responsible?</a:t>
            </a:r>
            <a:endParaRPr b="0" lang="en-US" sz="3600" spc="-1" strike="noStrike">
              <a:solidFill>
                <a:srgbClr val="000000"/>
              </a:solidFill>
              <a:latin typeface="Gill Sans MT"/>
            </a:endParaRPr>
          </a:p>
        </p:txBody>
      </p:sp>
      <p:sp>
        <p:nvSpPr>
          <p:cNvPr id="293" name="TextShape 2"/>
          <p:cNvSpPr txBox="1"/>
          <p:nvPr/>
        </p:nvSpPr>
        <p:spPr>
          <a:xfrm>
            <a:off x="1434960" y="1523880"/>
            <a:ext cx="3657240" cy="4663800"/>
          </a:xfrm>
          <a:prstGeom prst="rect">
            <a:avLst/>
          </a:prstGeom>
          <a:noFill/>
          <a:ln>
            <a:noFill/>
          </a:ln>
        </p:spPr>
        <p:txBody>
          <a:bodyPr lIns="90000" rIns="90000" tIns="45000" bIns="45000">
            <a:normAutofit/>
          </a:bodyPr>
          <a:p>
            <a:pPr marL="365760" indent="-273960">
              <a:lnSpc>
                <a:spcPct val="100000"/>
              </a:lnSpc>
              <a:spcBef>
                <a:spcPts val="601"/>
              </a:spcBef>
              <a:buClr>
                <a:srgbClr val="3891a7"/>
              </a:buClr>
              <a:buSzPct val="80000"/>
              <a:buFont typeface="Wingdings 2" charset="2"/>
              <a:buChar char=""/>
            </a:pPr>
            <a:r>
              <a:rPr b="1" lang="en-US" sz="2800" spc="-1" strike="noStrike" u="sng">
                <a:solidFill>
                  <a:srgbClr val="000000"/>
                </a:solidFill>
                <a:uFillTx/>
                <a:latin typeface="Gill Sans MT"/>
              </a:rPr>
              <a:t>Organic FT</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Low input, low impact</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Sustainable?</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Labour-intensive</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Employs many</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Low wages</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Child labour</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Hard work</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High price to consumer</a:t>
            </a:r>
            <a:endParaRPr b="0" lang="en-US" sz="2800" spc="-1" strike="noStrike">
              <a:solidFill>
                <a:srgbClr val="000000"/>
              </a:solidFill>
              <a:latin typeface="Gill Sans MT"/>
            </a:endParaRPr>
          </a:p>
        </p:txBody>
      </p:sp>
      <p:sp>
        <p:nvSpPr>
          <p:cNvPr id="294" name="TextShape 3"/>
          <p:cNvSpPr txBox="1"/>
          <p:nvPr/>
        </p:nvSpPr>
        <p:spPr>
          <a:xfrm>
            <a:off x="5276880" y="1523880"/>
            <a:ext cx="3657240" cy="4663800"/>
          </a:xfrm>
          <a:prstGeom prst="rect">
            <a:avLst/>
          </a:prstGeom>
          <a:noFill/>
          <a:ln>
            <a:noFill/>
          </a:ln>
        </p:spPr>
        <p:txBody>
          <a:bodyPr lIns="90000" rIns="90000" tIns="45000" bIns="45000">
            <a:normAutofit/>
          </a:bodyPr>
          <a:p>
            <a:pPr marL="365760" indent="-273960">
              <a:lnSpc>
                <a:spcPct val="100000"/>
              </a:lnSpc>
              <a:spcBef>
                <a:spcPts val="601"/>
              </a:spcBef>
              <a:buClr>
                <a:srgbClr val="3891a7"/>
              </a:buClr>
              <a:buSzPct val="80000"/>
              <a:buFont typeface="Wingdings 2" charset="2"/>
              <a:buChar char=""/>
            </a:pPr>
            <a:r>
              <a:rPr b="1" lang="en-US" sz="2800" spc="-1" strike="noStrike" u="sng">
                <a:solidFill>
                  <a:srgbClr val="000000"/>
                </a:solidFill>
                <a:uFillTx/>
                <a:latin typeface="Gill Sans MT"/>
              </a:rPr>
              <a:t>Industrial</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High input, impact</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Energy, groundwater, fertilizer, pesticides</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Capital intensive</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Unsustainable?</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Employs few</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Pays well</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Low price to consumer</a:t>
            </a:r>
            <a:endParaRPr b="0" lang="en-US" sz="2800" spc="-1" strike="noStrike">
              <a:solidFill>
                <a:srgbClr val="000000"/>
              </a:solidFill>
              <a:latin typeface="Gill Sans MT"/>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TextShape 1"/>
          <p:cNvSpPr txBox="1"/>
          <p:nvPr/>
        </p:nvSpPr>
        <p:spPr>
          <a:xfrm>
            <a:off x="1434960" y="274680"/>
            <a:ext cx="7499160" cy="791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FT Criticism 1: Distorts Market</a:t>
            </a:r>
            <a:endParaRPr b="0" lang="en-US" sz="4300" spc="-1" strike="noStrike">
              <a:solidFill>
                <a:srgbClr val="000000"/>
              </a:solidFill>
              <a:latin typeface="Gill Sans MT"/>
            </a:endParaRPr>
          </a:p>
        </p:txBody>
      </p:sp>
      <p:sp>
        <p:nvSpPr>
          <p:cNvPr id="296" name="TextShape 2"/>
          <p:cNvSpPr txBox="1"/>
          <p:nvPr/>
        </p:nvSpPr>
        <p:spPr>
          <a:xfrm>
            <a:off x="1066680" y="1143000"/>
            <a:ext cx="7867440" cy="54860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Market price (in theory?) reflects marginal demand</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Paying more sends price signal that more of commodity needed</a:t>
            </a:r>
            <a:r>
              <a:rPr b="0" lang="en-US" sz="2800" spc="-1" strike="noStrike">
                <a:solidFill>
                  <a:srgbClr val="000000"/>
                </a:solidFill>
                <a:latin typeface="Wingdings"/>
              </a:rPr>
              <a:t></a:t>
            </a:r>
            <a:r>
              <a:rPr b="0" lang="en-US" sz="2800" spc="-1" strike="noStrike">
                <a:solidFill>
                  <a:srgbClr val="000000"/>
                </a:solidFill>
                <a:latin typeface="Gill Sans MT"/>
              </a:rPr>
              <a:t> excess production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E.g. Body Shop sourcing of FT shea butter in Ghana </a:t>
            </a:r>
            <a:r>
              <a:rPr b="0" lang="en-US" sz="2800" spc="-1" strike="noStrike">
                <a:solidFill>
                  <a:srgbClr val="000000"/>
                </a:solidFill>
                <a:latin typeface="Wingdings"/>
              </a:rPr>
              <a:t></a:t>
            </a:r>
            <a:r>
              <a:rPr b="0" lang="en-US" sz="2800" spc="-1" strike="noStrike">
                <a:solidFill>
                  <a:srgbClr val="000000"/>
                </a:solidFill>
                <a:latin typeface="Gill Sans MT"/>
              </a:rPr>
              <a:t> too many people go into growing shea </a:t>
            </a:r>
            <a:r>
              <a:rPr b="0" lang="en-US" sz="2800" spc="-1" strike="noStrike">
                <a:solidFill>
                  <a:srgbClr val="000000"/>
                </a:solidFill>
                <a:latin typeface="Wingdings"/>
              </a:rPr>
              <a:t></a:t>
            </a:r>
            <a:r>
              <a:rPr b="0" lang="en-US" sz="2800" spc="-1" strike="noStrike">
                <a:solidFill>
                  <a:srgbClr val="000000"/>
                </a:solidFill>
                <a:latin typeface="Gill Sans MT"/>
              </a:rPr>
              <a:t> over-supply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Coffee FT crit.: FT benefits a few producers but adds to glut that depresses price for all</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Reply?</a:t>
            </a:r>
            <a:endParaRPr b="0" lang="en-US" sz="2800" spc="-1" strike="noStrike">
              <a:solidFill>
                <a:srgbClr val="000000"/>
              </a:solidFill>
              <a:latin typeface="Gill Sans MT"/>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FT Criticism 2: “Charity”</a:t>
            </a:r>
            <a:endParaRPr b="0" lang="en-US" sz="4300" spc="-1" strike="noStrike">
              <a:solidFill>
                <a:srgbClr val="000000"/>
              </a:solidFill>
              <a:latin typeface="Gill Sans MT"/>
            </a:endParaRPr>
          </a:p>
        </p:txBody>
      </p:sp>
      <p:sp>
        <p:nvSpPr>
          <p:cNvPr id="298"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Market price is the “price”, what is paid above that is “charity”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So, why not buy cheaper non-FT product and give the difference to charity?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Why does the producer deserve this charity more than other disadvantaged person?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Reply?</a:t>
            </a:r>
            <a:endParaRPr b="0" lang="en-US" sz="2800" spc="-1" strike="noStrike">
              <a:solidFill>
                <a:srgbClr val="000000"/>
              </a:solidFill>
              <a:latin typeface="Gill Sans MT"/>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What about CSR voluntary standards approach?</a:t>
            </a:r>
            <a:endParaRPr b="0" lang="en-US" sz="4300" spc="-1" strike="noStrike">
              <a:solidFill>
                <a:srgbClr val="000000"/>
              </a:solidFill>
              <a:latin typeface="Gill Sans MT"/>
            </a:endParaRPr>
          </a:p>
        </p:txBody>
      </p:sp>
      <p:sp>
        <p:nvSpPr>
          <p:cNvPr id="300"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Focus of next few weeks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Connects with CSR debate discussed first term</a:t>
            </a:r>
            <a:endParaRPr b="0" lang="en-US" sz="3200" spc="-1" strike="noStrike">
              <a:solidFill>
                <a:srgbClr val="000000"/>
              </a:solidFill>
              <a:latin typeface="Gill Sans MT"/>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CSR Debate: Skeptical positions</a:t>
            </a:r>
            <a:endParaRPr b="0" lang="en-US" sz="4300" spc="-1" strike="noStrike">
              <a:solidFill>
                <a:srgbClr val="000000"/>
              </a:solidFill>
              <a:latin typeface="Gill Sans MT"/>
            </a:endParaRPr>
          </a:p>
        </p:txBody>
      </p:sp>
      <p:sp>
        <p:nvSpPr>
          <p:cNvPr id="302" name="TextShape 2"/>
          <p:cNvSpPr txBox="1"/>
          <p:nvPr/>
        </p:nvSpPr>
        <p:spPr>
          <a:xfrm>
            <a:off x="1115640" y="1340640"/>
            <a:ext cx="7817760" cy="51843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1" lang="en-US" sz="3200" spc="-1" strike="noStrike">
                <a:solidFill>
                  <a:srgbClr val="000000"/>
                </a:solidFill>
                <a:latin typeface="Gill Sans MT"/>
              </a:rPr>
              <a:t>Left:</a:t>
            </a:r>
            <a:r>
              <a:rPr b="0" lang="en-US" sz="3200" spc="-1" strike="noStrike">
                <a:solidFill>
                  <a:srgbClr val="000000"/>
                </a:solidFill>
                <a:latin typeface="Gill Sans MT"/>
              </a:rPr>
              <a:t> CSR codes for show, not intended by business to make a difference because profit motive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1" lang="en-US" sz="3200" spc="-1" strike="noStrike">
                <a:solidFill>
                  <a:srgbClr val="000000"/>
                </a:solidFill>
                <a:latin typeface="Gill Sans MT"/>
              </a:rPr>
              <a:t>Right:</a:t>
            </a:r>
            <a:r>
              <a:rPr b="0" lang="en-US" sz="3200" spc="-1" strike="noStrike">
                <a:solidFill>
                  <a:srgbClr val="000000"/>
                </a:solidFill>
                <a:latin typeface="Gill Sans MT"/>
              </a:rPr>
              <a:t> CSR codes, if effective, would hurt intended beneficiaries by distorting labour markets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1" lang="en-US" sz="3200" spc="-1" strike="noStrike">
                <a:solidFill>
                  <a:srgbClr val="000000"/>
                </a:solidFill>
                <a:latin typeface="Gill Sans MT"/>
              </a:rPr>
              <a:t>Pragmatic:</a:t>
            </a:r>
            <a:r>
              <a:rPr b="0" lang="en-US" sz="3200" spc="-1" strike="noStrike">
                <a:solidFill>
                  <a:srgbClr val="000000"/>
                </a:solidFill>
                <a:latin typeface="Gill Sans MT"/>
              </a:rPr>
              <a:t> CSR codes well meaning but may be poorly conceived, hard to implement effectively, have negative consequences</a:t>
            </a:r>
            <a:endParaRPr b="0" lang="en-US" sz="3200" spc="-1" strike="noStrike">
              <a:solidFill>
                <a:srgbClr val="000000"/>
              </a:solidFill>
              <a:latin typeface="Gill Sans MT"/>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CSR Debate: Pro-CSR position</a:t>
            </a:r>
            <a:endParaRPr b="0" lang="en-US" sz="4300" spc="-1" strike="noStrike">
              <a:solidFill>
                <a:srgbClr val="000000"/>
              </a:solidFill>
              <a:latin typeface="Gill Sans MT"/>
            </a:endParaRPr>
          </a:p>
        </p:txBody>
      </p:sp>
      <p:sp>
        <p:nvSpPr>
          <p:cNvPr id="304"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Markets shaped by social norms [neo-institutionalist view]</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CSR changes context of profit seeking</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Alternatives (state, labour movement) no less compromised by inequalities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CSR more effective or needed to complement alternatives</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TextShape 1"/>
          <p:cNvSpPr txBox="1"/>
          <p:nvPr/>
        </p:nvSpPr>
        <p:spPr>
          <a:xfrm>
            <a:off x="2578320" y="2600280"/>
            <a:ext cx="6400440" cy="2285640"/>
          </a:xfrm>
          <a:prstGeom prst="rect">
            <a:avLst/>
          </a:prstGeom>
          <a:noFill/>
          <a:ln>
            <a:noFill/>
          </a:ln>
        </p:spPr>
        <p:txBody>
          <a:bodyPr lIns="90000" rIns="90000" tIns="45000" bIns="45000">
            <a:normAutofit/>
          </a:bodyPr>
          <a:p>
            <a:pPr>
              <a:lnSpc>
                <a:spcPts val="4501"/>
              </a:lnSpc>
            </a:pPr>
            <a:r>
              <a:rPr b="1" lang="en-US" sz="4000" spc="-1" strike="noStrike" cap="all">
                <a:solidFill>
                  <a:srgbClr val="572314"/>
                </a:solidFill>
                <a:latin typeface="Gill Sans MT"/>
              </a:rPr>
              <a:t>Implementation dilemmas: Voluntary initiatives and codes: nature and limitations</a:t>
            </a:r>
            <a:endParaRPr b="0" lang="en-US" sz="4000" spc="-1" strike="noStrike">
              <a:solidFill>
                <a:srgbClr val="000000"/>
              </a:solidFill>
              <a:latin typeface="Gill Sans MT"/>
            </a:endParaRPr>
          </a:p>
        </p:txBody>
      </p:sp>
      <p:sp>
        <p:nvSpPr>
          <p:cNvPr id="306" name="TextShape 2"/>
          <p:cNvSpPr txBox="1"/>
          <p:nvPr/>
        </p:nvSpPr>
        <p:spPr>
          <a:xfrm>
            <a:off x="257832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4</a:t>
            </a:r>
            <a:endParaRPr b="0" lang="en-US" sz="2000" spc="-1" strike="noStrike">
              <a:solidFill>
                <a:srgbClr val="000000"/>
              </a:solidFill>
              <a:latin typeface="Gill Sans MT"/>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Bad Work: Some Examples</a:t>
            </a:r>
            <a:endParaRPr b="0" lang="en-US" sz="4300" spc="-1" strike="noStrike">
              <a:solidFill>
                <a:srgbClr val="000000"/>
              </a:solidFill>
              <a:latin typeface="Gill Sans MT"/>
            </a:endParaRPr>
          </a:p>
        </p:txBody>
      </p:sp>
      <p:sp>
        <p:nvSpPr>
          <p:cNvPr id="250" name="TextShape 2"/>
          <p:cNvSpPr txBox="1"/>
          <p:nvPr/>
        </p:nvSpPr>
        <p:spPr>
          <a:xfrm>
            <a:off x="685800" y="1295280"/>
            <a:ext cx="7772040" cy="4571640"/>
          </a:xfrm>
          <a:prstGeom prst="rect">
            <a:avLst/>
          </a:prstGeom>
          <a:noFill/>
          <a:ln>
            <a:noFill/>
          </a:ln>
        </p:spPr>
        <p:txBody>
          <a:bodyPr lIns="90000" rIns="90000" tIns="45000" bIns="45000"/>
          <a:p>
            <a:pPr algn="just">
              <a:lnSpc>
                <a:spcPct val="90000"/>
              </a:lnSpc>
              <a:spcBef>
                <a:spcPts val="601"/>
              </a:spcBef>
            </a:pPr>
            <a:endParaRPr b="0" lang="en-US" sz="3200" spc="-1" strike="noStrike">
              <a:solidFill>
                <a:srgbClr val="000000"/>
              </a:solidFill>
              <a:latin typeface="Gill Sans MT"/>
            </a:endParaRPr>
          </a:p>
          <a:p>
            <a:pPr algn="just">
              <a:lnSpc>
                <a:spcPct val="90000"/>
              </a:lnSpc>
              <a:spcBef>
                <a:spcPts val="601"/>
              </a:spcBef>
            </a:pPr>
            <a:endParaRPr b="0" lang="en-US" sz="3200" spc="-1" strike="noStrike">
              <a:solidFill>
                <a:srgbClr val="000000"/>
              </a:solidFill>
              <a:latin typeface="Gill Sans MT"/>
            </a:endParaRPr>
          </a:p>
          <a:p>
            <a:pPr marL="365760" indent="-282960" algn="just">
              <a:lnSpc>
                <a:spcPct val="90000"/>
              </a:lnSpc>
              <a:spcBef>
                <a:spcPts val="601"/>
              </a:spcBef>
            </a:pPr>
            <a:r>
              <a:rPr b="1" lang="en-US" sz="3200" spc="-1" strike="noStrike">
                <a:solidFill>
                  <a:srgbClr val="000000"/>
                </a:solidFill>
                <a:latin typeface="Gill Sans MT"/>
              </a:rPr>
              <a:t>	</a:t>
            </a:r>
            <a:r>
              <a:rPr b="1" lang="en-US" sz="3200" spc="-1" strike="noStrike">
                <a:solidFill>
                  <a:srgbClr val="000000"/>
                </a:solidFill>
                <a:latin typeface="Gill Sans MT"/>
              </a:rPr>
              <a:t>When and where did each of the following  examples of sweatshop conditions take place?</a:t>
            </a:r>
            <a:endParaRPr b="0" lang="en-US" sz="3200" spc="-1" strike="noStrike">
              <a:solidFill>
                <a:srgbClr val="000000"/>
              </a:solidFill>
              <a:latin typeface="Gill Sans MT"/>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Child labour in international supply chains</a:t>
            </a:r>
            <a:endParaRPr b="0" lang="en-US" sz="4300" spc="-1" strike="noStrike">
              <a:solidFill>
                <a:srgbClr val="000000"/>
              </a:solidFill>
              <a:latin typeface="Gill Sans MT"/>
            </a:endParaRPr>
          </a:p>
        </p:txBody>
      </p:sp>
      <p:sp>
        <p:nvSpPr>
          <p:cNvPr id="308"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Soccer balls</a:t>
            </a:r>
            <a:endParaRPr b="0" lang="en-US" sz="32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a:t>
            </a:r>
            <a:r>
              <a:rPr b="0" lang="en-US" sz="2800" spc="-1" strike="noStrike">
                <a:solidFill>
                  <a:srgbClr val="000000"/>
                </a:solidFill>
                <a:latin typeface="Gill Sans MT"/>
              </a:rPr>
              <a:t>Putting out” cottage production in Sialkot, Pakistan targeted by “Foul Ball” campaign</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Hand-knotted rugs</a:t>
            </a:r>
            <a:endParaRPr b="0" lang="en-US" sz="32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Chocolate</a:t>
            </a:r>
            <a:endParaRPr b="0" lang="en-US" sz="32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Issues of child slave labour in W. Africa, esp. Ivory Coast</a:t>
            </a:r>
            <a:endParaRPr b="0" lang="en-US" sz="2800" spc="-1" strike="noStrike">
              <a:solidFill>
                <a:srgbClr val="000000"/>
              </a:solidFill>
              <a:latin typeface="Gill Sans MT"/>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Child labour rates: region and sector (ILO 2013)</a:t>
            </a:r>
            <a:endParaRPr b="0" lang="en-US" sz="4300" spc="-1" strike="noStrike">
              <a:solidFill>
                <a:srgbClr val="000000"/>
              </a:solidFill>
              <a:latin typeface="Gill Sans MT"/>
            </a:endParaRPr>
          </a:p>
        </p:txBody>
      </p:sp>
      <p:sp>
        <p:nvSpPr>
          <p:cNvPr id="310" name="TextShape 2"/>
          <p:cNvSpPr txBox="1"/>
          <p:nvPr/>
        </p:nvSpPr>
        <p:spPr>
          <a:xfrm>
            <a:off x="8613720" y="6305400"/>
            <a:ext cx="456840" cy="475920"/>
          </a:xfrm>
          <a:prstGeom prst="rect">
            <a:avLst/>
          </a:prstGeom>
          <a:noFill/>
          <a:ln>
            <a:noFill/>
          </a:ln>
        </p:spPr>
        <p:txBody>
          <a:bodyPr lIns="90000" rIns="90000" tIns="45000" bIns="45000" anchor="b"/>
          <a:p>
            <a:pPr algn="ctr">
              <a:lnSpc>
                <a:spcPct val="100000"/>
              </a:lnSpc>
            </a:pPr>
            <a:fld id="{A3E63A04-DFC0-4611-97F4-2EC8AA9DE92D}" type="slidenum">
              <a:rPr b="0" lang="en-CA" sz="1200" spc="-1" strike="noStrike">
                <a:solidFill>
                  <a:srgbClr val="b5a989"/>
                </a:solidFill>
                <a:latin typeface="Gill Sans MT"/>
              </a:rPr>
              <a:t>&lt;number&gt;</a:t>
            </a:fld>
            <a:endParaRPr b="0" lang="en-CA" sz="1200" spc="-1" strike="noStrike">
              <a:latin typeface="Times New Roman"/>
            </a:endParaRPr>
          </a:p>
        </p:txBody>
      </p:sp>
      <p:pic>
        <p:nvPicPr>
          <p:cNvPr id="311" name="Picture 3" descr=""/>
          <p:cNvPicPr/>
          <p:nvPr/>
        </p:nvPicPr>
        <p:blipFill>
          <a:blip r:embed="rId1"/>
          <a:stretch/>
        </p:blipFill>
        <p:spPr>
          <a:xfrm>
            <a:off x="324000" y="1557360"/>
            <a:ext cx="8569080" cy="2663640"/>
          </a:xfrm>
          <a:prstGeom prst="rect">
            <a:avLst/>
          </a:prstGeom>
          <a:ln>
            <a:noFill/>
          </a:ln>
        </p:spPr>
      </p:pic>
      <p:pic>
        <p:nvPicPr>
          <p:cNvPr id="312" name="Picture 4" descr=""/>
          <p:cNvPicPr/>
          <p:nvPr/>
        </p:nvPicPr>
        <p:blipFill>
          <a:blip r:embed="rId2"/>
          <a:stretch/>
        </p:blipFill>
        <p:spPr>
          <a:xfrm>
            <a:off x="324000" y="4221000"/>
            <a:ext cx="8545320" cy="2447640"/>
          </a:xfrm>
          <a:prstGeom prst="rect">
            <a:avLst/>
          </a:prstGeom>
          <a:ln>
            <a:noFill/>
          </a:ln>
        </p:spPr>
      </p:pic>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Child labour rates: year and sex (ILO 2013)</a:t>
            </a:r>
            <a:endParaRPr b="0" lang="en-US" sz="4300" spc="-1" strike="noStrike">
              <a:solidFill>
                <a:srgbClr val="000000"/>
              </a:solidFill>
              <a:latin typeface="Gill Sans MT"/>
            </a:endParaRPr>
          </a:p>
        </p:txBody>
      </p:sp>
      <p:sp>
        <p:nvSpPr>
          <p:cNvPr id="314" name="TextShape 2"/>
          <p:cNvSpPr txBox="1"/>
          <p:nvPr/>
        </p:nvSpPr>
        <p:spPr>
          <a:xfrm>
            <a:off x="8613720" y="6305400"/>
            <a:ext cx="456840" cy="475920"/>
          </a:xfrm>
          <a:prstGeom prst="rect">
            <a:avLst/>
          </a:prstGeom>
          <a:noFill/>
          <a:ln>
            <a:noFill/>
          </a:ln>
        </p:spPr>
        <p:txBody>
          <a:bodyPr lIns="90000" rIns="90000" tIns="45000" bIns="45000" anchor="b"/>
          <a:p>
            <a:pPr algn="ctr">
              <a:lnSpc>
                <a:spcPct val="100000"/>
              </a:lnSpc>
            </a:pPr>
            <a:fld id="{9C53212E-8E86-41B1-9B6B-18F549D9FC3E}" type="slidenum">
              <a:rPr b="0" lang="en-CA" sz="1200" spc="-1" strike="noStrike">
                <a:solidFill>
                  <a:srgbClr val="b5a989"/>
                </a:solidFill>
                <a:latin typeface="Gill Sans MT"/>
              </a:rPr>
              <a:t>&lt;number&gt;</a:t>
            </a:fld>
            <a:endParaRPr b="0" lang="en-CA" sz="1200" spc="-1" strike="noStrike">
              <a:latin typeface="Times New Roman"/>
            </a:endParaRPr>
          </a:p>
        </p:txBody>
      </p:sp>
      <p:pic>
        <p:nvPicPr>
          <p:cNvPr id="315" name="Picture 2" descr=""/>
          <p:cNvPicPr/>
          <p:nvPr/>
        </p:nvPicPr>
        <p:blipFill>
          <a:blip r:embed="rId1"/>
          <a:stretch/>
        </p:blipFill>
        <p:spPr>
          <a:xfrm>
            <a:off x="157320" y="1844640"/>
            <a:ext cx="9013320" cy="4247640"/>
          </a:xfrm>
          <a:prstGeom prst="rect">
            <a:avLst/>
          </a:prstGeom>
          <a:ln>
            <a:noFill/>
          </a:ln>
        </p:spPr>
      </p:pic>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Child labour rates: year and age (1LO 2013)</a:t>
            </a:r>
            <a:endParaRPr b="0" lang="en-US" sz="4300" spc="-1" strike="noStrike">
              <a:solidFill>
                <a:srgbClr val="000000"/>
              </a:solidFill>
              <a:latin typeface="Gill Sans MT"/>
            </a:endParaRPr>
          </a:p>
        </p:txBody>
      </p:sp>
      <p:sp>
        <p:nvSpPr>
          <p:cNvPr id="317" name="TextShape 2"/>
          <p:cNvSpPr txBox="1"/>
          <p:nvPr/>
        </p:nvSpPr>
        <p:spPr>
          <a:xfrm>
            <a:off x="8613720" y="6305400"/>
            <a:ext cx="456840" cy="475920"/>
          </a:xfrm>
          <a:prstGeom prst="rect">
            <a:avLst/>
          </a:prstGeom>
          <a:noFill/>
          <a:ln>
            <a:noFill/>
          </a:ln>
        </p:spPr>
        <p:txBody>
          <a:bodyPr lIns="90000" rIns="90000" tIns="45000" bIns="45000" anchor="b"/>
          <a:p>
            <a:pPr algn="ctr">
              <a:lnSpc>
                <a:spcPct val="100000"/>
              </a:lnSpc>
            </a:pPr>
            <a:fld id="{8FE5CE8D-CFE5-44EE-8132-4043FD660A3B}" type="slidenum">
              <a:rPr b="0" lang="en-CA" sz="1200" spc="-1" strike="noStrike">
                <a:solidFill>
                  <a:srgbClr val="b5a989"/>
                </a:solidFill>
                <a:latin typeface="Gill Sans MT"/>
              </a:rPr>
              <a:t>&lt;number&gt;</a:t>
            </a:fld>
            <a:endParaRPr b="0" lang="en-CA" sz="1200" spc="-1" strike="noStrike">
              <a:latin typeface="Times New Roman"/>
            </a:endParaRPr>
          </a:p>
        </p:txBody>
      </p:sp>
      <p:pic>
        <p:nvPicPr>
          <p:cNvPr id="318" name="Picture 3" descr=""/>
          <p:cNvPicPr/>
          <p:nvPr/>
        </p:nvPicPr>
        <p:blipFill>
          <a:blip r:embed="rId1"/>
          <a:stretch/>
        </p:blipFill>
        <p:spPr>
          <a:xfrm>
            <a:off x="612720" y="1413000"/>
            <a:ext cx="8287920" cy="4679640"/>
          </a:xfrm>
          <a:prstGeom prst="rect">
            <a:avLst/>
          </a:prstGeom>
          <a:ln>
            <a:noFill/>
          </a:ln>
        </p:spPr>
      </p:pic>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9"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How to address child labour?</a:t>
            </a:r>
            <a:endParaRPr b="0" lang="en-US" sz="4300" spc="-1" strike="noStrike">
              <a:solidFill>
                <a:srgbClr val="000000"/>
              </a:solidFill>
              <a:latin typeface="Gill Sans MT"/>
            </a:endParaRPr>
          </a:p>
        </p:txBody>
      </p:sp>
      <p:sp>
        <p:nvSpPr>
          <p:cNvPr id="320"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Does getting rid of child labour from supply chains benefit child workers?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Why/when?</a:t>
            </a:r>
            <a:endParaRPr b="0" lang="en-US" sz="32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Soccer balls</a:t>
            </a:r>
            <a:endParaRPr b="0" lang="en-US" sz="32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a:t>
            </a:r>
            <a:r>
              <a:rPr b="0" lang="en-US" sz="2800" spc="-1" strike="noStrike">
                <a:solidFill>
                  <a:srgbClr val="000000"/>
                </a:solidFill>
                <a:latin typeface="Gill Sans MT"/>
              </a:rPr>
              <a:t>Putting out” cottage production in Sialkot, Pakistan targeted by “Foul Ball” campaign</a:t>
            </a:r>
            <a:endParaRPr b="0" lang="en-US" sz="28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Much production moved to China or urban factories</a:t>
            </a:r>
            <a:r>
              <a:rPr b="0" lang="en-US" sz="2800" spc="-1" strike="noStrike">
                <a:solidFill>
                  <a:srgbClr val="000000"/>
                </a:solidFill>
                <a:latin typeface="Wingdings"/>
              </a:rPr>
              <a:t></a:t>
            </a:r>
            <a:r>
              <a:rPr b="0" lang="en-US" sz="2800" spc="-1" strike="noStrike">
                <a:solidFill>
                  <a:srgbClr val="000000"/>
                </a:solidFill>
                <a:latin typeface="Gill Sans MT"/>
              </a:rPr>
              <a:t> negative impact on village families</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Rugs: Certification Programs</a:t>
            </a:r>
            <a:endParaRPr b="0" lang="en-US" sz="4300" spc="-1" strike="noStrike">
              <a:solidFill>
                <a:srgbClr val="000000"/>
              </a:solidFill>
              <a:latin typeface="Gill Sans MT"/>
            </a:endParaRPr>
          </a:p>
        </p:txBody>
      </p:sp>
      <p:sp>
        <p:nvSpPr>
          <p:cNvPr id="322" name="TextShape 2"/>
          <p:cNvSpPr txBox="1"/>
          <p:nvPr/>
        </p:nvSpPr>
        <p:spPr>
          <a:xfrm>
            <a:off x="1435680" y="1447920"/>
            <a:ext cx="7497720" cy="4800240"/>
          </a:xfrm>
          <a:prstGeom prst="rect">
            <a:avLst/>
          </a:prstGeom>
          <a:noFill/>
          <a:ln>
            <a:noFill/>
          </a:ln>
        </p:spPr>
        <p:txBody>
          <a:bodyPr lIns="90000" rIns="90000" tIns="45000" bIns="45000">
            <a:normAutofit/>
          </a:bodyPr>
          <a:p>
            <a:pPr marL="365760" indent="-282960">
              <a:lnSpc>
                <a:spcPct val="90000"/>
              </a:lnSpc>
              <a:spcBef>
                <a:spcPts val="601"/>
              </a:spcBef>
              <a:buClr>
                <a:srgbClr val="3891a7"/>
              </a:buClr>
              <a:buSzPct val="80000"/>
              <a:buFont typeface="Wingdings 2" charset="2"/>
              <a:buChar char=""/>
            </a:pPr>
            <a:r>
              <a:rPr b="1" lang="en-US" sz="2400" spc="-1" strike="noStrike">
                <a:solidFill>
                  <a:srgbClr val="000000"/>
                </a:solidFill>
                <a:latin typeface="Gill Sans MT"/>
              </a:rPr>
              <a:t>Goodweave </a:t>
            </a:r>
            <a:r>
              <a:rPr b="0" lang="en-US" sz="2400" spc="-1" strike="noStrike">
                <a:solidFill>
                  <a:srgbClr val="000000"/>
                </a:solidFill>
                <a:latin typeface="Gill Sans MT"/>
              </a:rPr>
              <a:t>founded in 1994 in India as Rugmark</a:t>
            </a:r>
            <a:endParaRPr b="0" lang="en-US" sz="24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Rebranded as Goodweave in 2009</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1" lang="en-US" sz="2400" spc="-1" strike="noStrike">
                <a:solidFill>
                  <a:srgbClr val="000000"/>
                </a:solidFill>
                <a:latin typeface="Gill Sans MT"/>
              </a:rPr>
              <a:t>“</a:t>
            </a:r>
            <a:r>
              <a:rPr b="0" lang="en-US" sz="2400" spc="-1" strike="noStrike">
                <a:solidFill>
                  <a:srgbClr val="000000"/>
                </a:solidFill>
                <a:latin typeface="Gill Sans MT"/>
              </a:rPr>
              <a:t>In order to earn the GoodWeave label, rug exporters and importers must be licensed under the GoodWeave certification program and sign a legally binding contract to:</a:t>
            </a:r>
            <a:endParaRPr b="0" lang="en-US" sz="24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400" spc="-1" strike="noStrike">
                <a:solidFill>
                  <a:srgbClr val="000000"/>
                </a:solidFill>
                <a:latin typeface="Gill Sans MT"/>
              </a:rPr>
              <a:t>Adhere to the no-child-labor </a:t>
            </a:r>
            <a:r>
              <a:rPr b="0" lang="en-US" sz="2400" spc="-1" strike="noStrike" u="sng">
                <a:solidFill>
                  <a:srgbClr val="8dc765"/>
                </a:solidFill>
                <a:uFillTx/>
                <a:latin typeface="Gill Sans MT"/>
                <a:hlinkClick r:id="rId1"/>
              </a:rPr>
              <a:t>standard</a:t>
            </a:r>
            <a:r>
              <a:rPr b="0" lang="en-US" sz="2400" spc="-1" strike="noStrike">
                <a:solidFill>
                  <a:srgbClr val="000000"/>
                </a:solidFill>
                <a:latin typeface="Gill Sans MT"/>
              </a:rPr>
              <a:t> and not employ any person under age 14</a:t>
            </a:r>
            <a:endParaRPr b="0" lang="en-US" sz="24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400" spc="-1" strike="noStrike">
                <a:solidFill>
                  <a:srgbClr val="000000"/>
                </a:solidFill>
                <a:latin typeface="Gill Sans MT"/>
              </a:rPr>
              <a:t>Allow unannounced random inspections by local inspectors</a:t>
            </a:r>
            <a:endParaRPr b="0" lang="en-US" sz="24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400" spc="-1" strike="noStrike">
                <a:solidFill>
                  <a:srgbClr val="000000"/>
                </a:solidFill>
                <a:latin typeface="Gill Sans MT"/>
              </a:rPr>
              <a:t>Endeavor to pay fair wages to adult workers</a:t>
            </a:r>
            <a:endParaRPr b="0" lang="en-US" sz="24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400" spc="-1" strike="noStrike">
                <a:solidFill>
                  <a:srgbClr val="000000"/>
                </a:solidFill>
                <a:latin typeface="Gill Sans MT"/>
              </a:rPr>
              <a:t>Pay a licensing fee that helps support GoodWeave’s monitoring, inspections and education programs”</a:t>
            </a:r>
            <a:endParaRPr b="0" lang="en-US" sz="2400" spc="-1" strike="noStrike">
              <a:solidFill>
                <a:srgbClr val="000000"/>
              </a:solidFill>
              <a:latin typeface="Gill Sans MT"/>
            </a:endParaRPr>
          </a:p>
          <a:p>
            <a:pPr>
              <a:lnSpc>
                <a:spcPct val="90000"/>
              </a:lnSpc>
              <a:spcBef>
                <a:spcPts val="601"/>
              </a:spcBef>
            </a:pPr>
            <a:endParaRPr b="0" lang="en-US" sz="2400" spc="-1" strike="noStrike">
              <a:solidFill>
                <a:srgbClr val="000000"/>
              </a:solidFill>
              <a:latin typeface="Gill Sans MT"/>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Rugmark (Goodweave) criticisms</a:t>
            </a:r>
            <a:endParaRPr b="0" lang="en-US" sz="4300" spc="-1" strike="noStrike">
              <a:solidFill>
                <a:srgbClr val="000000"/>
              </a:solidFill>
              <a:latin typeface="Gill Sans MT"/>
            </a:endParaRPr>
          </a:p>
        </p:txBody>
      </p:sp>
      <p:sp>
        <p:nvSpPr>
          <p:cNvPr id="324" name="TextShape 2"/>
          <p:cNvSpPr txBox="1"/>
          <p:nvPr/>
        </p:nvSpPr>
        <p:spPr>
          <a:xfrm>
            <a:off x="1115640" y="1268640"/>
            <a:ext cx="7817760" cy="49791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Child labour rules for cottage industry unenforceable in practice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Just provides “cover” for importers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Real problem is failure of government to provide education &amp; opportunity for poor low-caste children</a:t>
            </a:r>
            <a:endParaRPr b="0" lang="en-US" sz="3200" spc="-1" strike="noStrike">
              <a:solidFill>
                <a:srgbClr val="000000"/>
              </a:solidFill>
              <a:latin typeface="Gill Sans MT"/>
            </a:endParaRPr>
          </a:p>
        </p:txBody>
      </p:sp>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5" name="TextShape 1"/>
          <p:cNvSpPr txBox="1"/>
          <p:nvPr/>
        </p:nvSpPr>
        <p:spPr>
          <a:xfrm>
            <a:off x="1435680" y="274680"/>
            <a:ext cx="7497720" cy="164196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Voluntary Codes and Multi-stakeholder initiatives (MSIs)</a:t>
            </a:r>
            <a:endParaRPr b="0" lang="en-US" sz="4300" spc="-1" strike="noStrike">
              <a:solidFill>
                <a:srgbClr val="000000"/>
              </a:solidFill>
              <a:latin typeface="Gill Sans MT"/>
            </a:endParaRPr>
          </a:p>
        </p:txBody>
      </p:sp>
      <p:sp>
        <p:nvSpPr>
          <p:cNvPr id="326" name="TextShape 2"/>
          <p:cNvSpPr txBox="1"/>
          <p:nvPr/>
        </p:nvSpPr>
        <p:spPr>
          <a:xfrm>
            <a:off x="1435680" y="2133000"/>
            <a:ext cx="7497720" cy="41151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1) industry-dominated MSIs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2) multi-lateral, rich country based MSIs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3) local NGO/ labour movement led MSIs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E.g. Salvadoran Independent Monitoring Group</a:t>
            </a:r>
            <a:endParaRPr b="0" lang="en-US" sz="2800" spc="-1" strike="noStrike">
              <a:solidFill>
                <a:srgbClr val="000000"/>
              </a:solidFill>
              <a:latin typeface="Gill Sans MT"/>
            </a:endParaRPr>
          </a:p>
          <a:p>
            <a:endParaRPr b="0" lang="en-US" sz="2800" spc="-1" strike="noStrike">
              <a:solidFill>
                <a:srgbClr val="000000"/>
              </a:solidFill>
              <a:latin typeface="Gill Sans MT"/>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7"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 </a:t>
            </a:r>
            <a:r>
              <a:rPr b="0" lang="en-US" sz="4300" spc="-1" strike="noStrike">
                <a:solidFill>
                  <a:srgbClr val="572314"/>
                </a:solidFill>
                <a:latin typeface="Gill Sans MT"/>
              </a:rPr>
              <a:t>1) Industry dominated MSIs</a:t>
            </a:r>
            <a:endParaRPr b="0" lang="en-US" sz="4300" spc="-1" strike="noStrike">
              <a:solidFill>
                <a:srgbClr val="000000"/>
              </a:solidFill>
              <a:latin typeface="Gill Sans MT"/>
            </a:endParaRPr>
          </a:p>
        </p:txBody>
      </p:sp>
      <p:sp>
        <p:nvSpPr>
          <p:cNvPr id="328"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E.g. World-wide Responsible Apparel Production (WRAP).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Limited participation by civil society actors, stakeholders—some representation in organizations, mainly endorsement</a:t>
            </a:r>
            <a:endParaRPr b="0" lang="en-US" sz="3200" spc="-1" strike="noStrike">
              <a:solidFill>
                <a:srgbClr val="000000"/>
              </a:solidFill>
              <a:latin typeface="Gill Sans MT"/>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 </a:t>
            </a:r>
            <a:r>
              <a:rPr b="0" lang="en-US" sz="4300" spc="-1" strike="noStrike">
                <a:solidFill>
                  <a:srgbClr val="572314"/>
                </a:solidFill>
                <a:latin typeface="Gill Sans MT"/>
              </a:rPr>
              <a:t>2) Rich country NGO led/ Industry funded MSIs</a:t>
            </a:r>
            <a:endParaRPr b="0" lang="en-US" sz="4300" spc="-1" strike="noStrike">
              <a:solidFill>
                <a:srgbClr val="000000"/>
              </a:solidFill>
              <a:latin typeface="Gill Sans MT"/>
            </a:endParaRPr>
          </a:p>
        </p:txBody>
      </p:sp>
      <p:sp>
        <p:nvSpPr>
          <p:cNvPr id="330"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E.g. Social Accountability International (SAI), Atlanta Agreement, ETI</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More credibility than industry-led because ostensibly arms-length relationship to business, but may be co-opted by industry because of need for business funding and buy-in</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Example I</a:t>
            </a:r>
            <a:endParaRPr b="0" lang="en-US" sz="4300" spc="-1" strike="noStrike">
              <a:solidFill>
                <a:srgbClr val="000000"/>
              </a:solidFill>
              <a:latin typeface="Gill Sans MT"/>
            </a:endParaRPr>
          </a:p>
        </p:txBody>
      </p:sp>
      <p:sp>
        <p:nvSpPr>
          <p:cNvPr id="252"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Children of nine or ten years are dragged from their squalid beds at two, three, or four o’clock in the morning, and forced to work for subsistence wages until ten, eleven, or twelve at night, their frames dwindling, their faces whitening, and their humanity sinking into a stone-like torpor, utterly horrible to contemplate.”</a:t>
            </a:r>
            <a:endParaRPr b="0" lang="en-US" sz="3200" spc="-1" strike="noStrike">
              <a:solidFill>
                <a:srgbClr val="000000"/>
              </a:solidFill>
              <a:latin typeface="Gill Sans MT"/>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1" name="TextShape 1"/>
          <p:cNvSpPr txBox="1"/>
          <p:nvPr/>
        </p:nvSpPr>
        <p:spPr>
          <a:xfrm>
            <a:off x="1434960" y="274680"/>
            <a:ext cx="749916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MSIs formed after Rana Plaza collapse</a:t>
            </a:r>
            <a:endParaRPr b="0" lang="en-US" sz="4300" spc="-1" strike="noStrike">
              <a:solidFill>
                <a:srgbClr val="000000"/>
              </a:solidFill>
              <a:latin typeface="Gill Sans MT"/>
            </a:endParaRPr>
          </a:p>
        </p:txBody>
      </p:sp>
      <p:sp>
        <p:nvSpPr>
          <p:cNvPr id="332" name="TextShape 2"/>
          <p:cNvSpPr txBox="1"/>
          <p:nvPr/>
        </p:nvSpPr>
        <p:spPr>
          <a:xfrm>
            <a:off x="1434960" y="1523880"/>
            <a:ext cx="3657240" cy="466380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2800" spc="-1" strike="noStrike" u="sng">
                <a:solidFill>
                  <a:srgbClr val="000000"/>
                </a:solidFill>
                <a:uFillTx/>
                <a:latin typeface="Gill Sans MT"/>
              </a:rPr>
              <a:t>Accord on Fire and Building Safety in Bangladesh</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Multi-lateral MSI</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Legally binding agreement</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Inspection reports posted on website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H&amp;M, A&amp;F, Joe Fresh, Benetton, IndustriALL union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OECD, UN, ILO </a:t>
            </a:r>
            <a:endParaRPr b="0" lang="en-US" sz="2800" spc="-1" strike="noStrike">
              <a:solidFill>
                <a:srgbClr val="000000"/>
              </a:solidFill>
              <a:latin typeface="Gill Sans MT"/>
            </a:endParaRPr>
          </a:p>
        </p:txBody>
      </p:sp>
      <p:sp>
        <p:nvSpPr>
          <p:cNvPr id="333" name="TextShape 3"/>
          <p:cNvSpPr txBox="1"/>
          <p:nvPr/>
        </p:nvSpPr>
        <p:spPr>
          <a:xfrm>
            <a:off x="5029200" y="1523880"/>
            <a:ext cx="3904920" cy="466380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2800" spc="-1" strike="noStrike" u="sng">
                <a:solidFill>
                  <a:srgbClr val="000000"/>
                </a:solidFill>
                <a:uFillTx/>
                <a:latin typeface="Gill Sans MT"/>
              </a:rPr>
              <a:t>Alliance for Bangladesh Worker Safety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Industry dominated MSI</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Information sharing, boycott of non-complying facilities, worker complaint hotline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Canadian Tire, Walmart, HBC</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Retail Council, Bangladesh govt.</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Ethical Trading Initiative ETI</a:t>
            </a:r>
            <a:endParaRPr b="0" lang="en-US" sz="4300" spc="-1" strike="noStrike">
              <a:solidFill>
                <a:srgbClr val="000000"/>
              </a:solidFill>
              <a:latin typeface="Gill Sans MT"/>
            </a:endParaRPr>
          </a:p>
        </p:txBody>
      </p:sp>
      <p:sp>
        <p:nvSpPr>
          <p:cNvPr id="335"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Participating companies commit to following ILO standard Base Code labour standards OR host country legal labour standards </a:t>
            </a:r>
            <a:r>
              <a:rPr b="1" lang="en-US" sz="3200" spc="-1" strike="noStrike">
                <a:solidFill>
                  <a:srgbClr val="000000"/>
                </a:solidFill>
                <a:latin typeface="Gill Sans MT"/>
              </a:rPr>
              <a:t>whichever is higher</a:t>
            </a:r>
            <a:endParaRPr b="0" lang="en-US" sz="3200" spc="-1" strike="noStrike">
              <a:solidFill>
                <a:srgbClr val="000000"/>
              </a:solidFill>
              <a:latin typeface="Gill Sans MT"/>
            </a:endParaRPr>
          </a:p>
        </p:txBody>
      </p:sp>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TextShape 1"/>
          <p:cNvSpPr txBox="1"/>
          <p:nvPr/>
        </p:nvSpPr>
        <p:spPr>
          <a:xfrm>
            <a:off x="1219320" y="332640"/>
            <a:ext cx="7467120" cy="647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 </a:t>
            </a:r>
            <a:r>
              <a:rPr b="0" lang="en-US" sz="4300" spc="-1" strike="noStrike">
                <a:solidFill>
                  <a:srgbClr val="572314"/>
                </a:solidFill>
                <a:latin typeface="Gill Sans MT"/>
              </a:rPr>
              <a:t>3) Local NGO led MSIs</a:t>
            </a:r>
            <a:endParaRPr b="0" lang="en-US" sz="4300" spc="-1" strike="noStrike">
              <a:solidFill>
                <a:srgbClr val="000000"/>
              </a:solidFill>
              <a:latin typeface="Gill Sans MT"/>
            </a:endParaRPr>
          </a:p>
        </p:txBody>
      </p:sp>
      <p:sp>
        <p:nvSpPr>
          <p:cNvPr id="337" name="TextShape 2"/>
          <p:cNvSpPr txBox="1"/>
          <p:nvPr/>
        </p:nvSpPr>
        <p:spPr>
          <a:xfrm>
            <a:off x="914400" y="1066680"/>
            <a:ext cx="7772040" cy="5059080"/>
          </a:xfrm>
          <a:prstGeom prst="rect">
            <a:avLst/>
          </a:prstGeom>
          <a:noFill/>
          <a:ln>
            <a:noFill/>
          </a:ln>
        </p:spPr>
        <p:txBody>
          <a:bodyPr lIns="90000" rIns="90000" tIns="45000" bIns="45000"/>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E.g. Salvadoran Independent Monitoring Group arrangement with Liz Claiborne and Gap</a:t>
            </a:r>
            <a:endParaRPr b="0" lang="en-US" sz="2800" spc="-1" strike="noStrike">
              <a:solidFill>
                <a:srgbClr val="000000"/>
              </a:solidFill>
              <a:latin typeface="Gill Sans MT"/>
            </a:endParaRPr>
          </a:p>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Better understanding of local conditions and priorities</a:t>
            </a:r>
            <a:endParaRPr b="0" lang="en-US" sz="2800" spc="-1" strike="noStrike">
              <a:solidFill>
                <a:srgbClr val="000000"/>
              </a:solidFill>
              <a:latin typeface="Gill Sans MT"/>
            </a:endParaRPr>
          </a:p>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But: may have trouble organizing,  getting attention of consumer markets necessary for market based civil regulation</a:t>
            </a:r>
            <a:endParaRPr b="0" lang="en-US" sz="2800" spc="-1" strike="noStrike">
              <a:solidFill>
                <a:srgbClr val="000000"/>
              </a:solidFill>
              <a:latin typeface="Gill Sans MT"/>
            </a:endParaRPr>
          </a:p>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May not be representative of most disadvantaged stakeholders (e.g., women, youth, minorities or low caste, etc.),  marginalized within local communities and organizations.</a:t>
            </a:r>
            <a:endParaRPr b="0" lang="en-US" sz="2800" spc="-1" strike="noStrike">
              <a:solidFill>
                <a:srgbClr val="000000"/>
              </a:solidFill>
              <a:latin typeface="Gill Sans MT"/>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TextShape 1"/>
          <p:cNvSpPr txBox="1"/>
          <p:nvPr/>
        </p:nvSpPr>
        <p:spPr>
          <a:xfrm>
            <a:off x="2578320" y="2600280"/>
            <a:ext cx="6400440" cy="2285640"/>
          </a:xfrm>
          <a:prstGeom prst="rect">
            <a:avLst/>
          </a:prstGeom>
          <a:noFill/>
          <a:ln>
            <a:noFill/>
          </a:ln>
        </p:spPr>
        <p:txBody>
          <a:bodyPr lIns="90000" rIns="90000" tIns="45000" bIns="45000">
            <a:normAutofit/>
          </a:bodyPr>
          <a:p>
            <a:pPr>
              <a:lnSpc>
                <a:spcPts val="4501"/>
              </a:lnSpc>
            </a:pPr>
            <a:r>
              <a:rPr b="1" lang="en-US" sz="4000" spc="-1" strike="noStrike" cap="all">
                <a:solidFill>
                  <a:srgbClr val="572314"/>
                </a:solidFill>
                <a:latin typeface="Gill Sans MT"/>
              </a:rPr>
              <a:t>Labour in supply chains continued:  Implementation problems and systematic studies</a:t>
            </a:r>
            <a:endParaRPr b="0" lang="en-US" sz="4000" spc="-1" strike="noStrike">
              <a:solidFill>
                <a:srgbClr val="000000"/>
              </a:solidFill>
              <a:latin typeface="Gill Sans MT"/>
            </a:endParaRPr>
          </a:p>
        </p:txBody>
      </p:sp>
      <p:sp>
        <p:nvSpPr>
          <p:cNvPr id="339" name="TextShape 2"/>
          <p:cNvSpPr txBox="1"/>
          <p:nvPr/>
        </p:nvSpPr>
        <p:spPr>
          <a:xfrm>
            <a:off x="257832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5</a:t>
            </a:r>
            <a:endParaRPr b="0" lang="en-US" sz="2000" spc="-1" strike="noStrike">
              <a:solidFill>
                <a:srgbClr val="000000"/>
              </a:solidFill>
              <a:latin typeface="Gill Sans MT"/>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0" name="TextShape 1"/>
          <p:cNvSpPr txBox="1"/>
          <p:nvPr/>
        </p:nvSpPr>
        <p:spPr>
          <a:xfrm>
            <a:off x="899640" y="188640"/>
            <a:ext cx="7848360" cy="935640"/>
          </a:xfrm>
          <a:prstGeom prst="rect">
            <a:avLst/>
          </a:prstGeom>
          <a:noFill/>
          <a:ln>
            <a:noFill/>
          </a:ln>
        </p:spPr>
        <p:txBody>
          <a:bodyPr lIns="90000" rIns="90000" tIns="45000" bIns="45000" anchor="ctr">
            <a:normAutofit/>
          </a:bodyPr>
          <a:p>
            <a:pPr>
              <a:lnSpc>
                <a:spcPct val="100000"/>
              </a:lnSpc>
            </a:pPr>
            <a:r>
              <a:rPr b="1" lang="en-US" sz="4300" spc="-1" strike="noStrike">
                <a:solidFill>
                  <a:srgbClr val="572314"/>
                </a:solidFill>
                <a:latin typeface="Gill Sans MT"/>
              </a:rPr>
              <a:t>Problems with Codes &amp; Auditing</a:t>
            </a:r>
            <a:endParaRPr b="0" lang="en-US" sz="4300" spc="-1" strike="noStrike">
              <a:solidFill>
                <a:srgbClr val="000000"/>
              </a:solidFill>
              <a:latin typeface="Gill Sans MT"/>
            </a:endParaRPr>
          </a:p>
        </p:txBody>
      </p:sp>
      <p:sp>
        <p:nvSpPr>
          <p:cNvPr id="341" name="TextShape 2"/>
          <p:cNvSpPr txBox="1"/>
          <p:nvPr/>
        </p:nvSpPr>
        <p:spPr>
          <a:xfrm>
            <a:off x="1043640" y="1124640"/>
            <a:ext cx="7890480" cy="5123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Focus on specific issues as identified by NGOs etc, and framed by 1</a:t>
            </a:r>
            <a:r>
              <a:rPr b="0" lang="en-US" sz="3200" spc="-1" strike="noStrike" baseline="30000">
                <a:solidFill>
                  <a:srgbClr val="000000"/>
                </a:solidFill>
                <a:latin typeface="Gill Sans MT"/>
              </a:rPr>
              <a:t>st</a:t>
            </a:r>
            <a:r>
              <a:rPr b="0" lang="en-US" sz="3200" spc="-1" strike="noStrike">
                <a:solidFill>
                  <a:srgbClr val="000000"/>
                </a:solidFill>
                <a:latin typeface="Gill Sans MT"/>
              </a:rPr>
              <a:t> world priorities: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E.g. high profile human rights issues, not mundane labour concerns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May be counterproductive</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E.g. enforcing child labour laws may reduce, not help child welfare and education</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Limiting work hours may increase poverty of workers paid by hour or piecework</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checklist” approach to auditing</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Social audit limitations 1</a:t>
            </a:r>
            <a:endParaRPr b="0" lang="en-US" sz="4300" spc="-1" strike="noStrike">
              <a:solidFill>
                <a:srgbClr val="000000"/>
              </a:solidFill>
              <a:latin typeface="Gill Sans MT"/>
            </a:endParaRPr>
          </a:p>
        </p:txBody>
      </p:sp>
      <p:sp>
        <p:nvSpPr>
          <p:cNvPr id="343"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Quick in-out audits by small teams (unlike regular presence of local NGOs, unions) may miss problems;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firms can “clean up” worksites;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no off-site interviews so workers can be intimidated</a:t>
            </a:r>
            <a:endParaRPr b="0" lang="en-US" sz="3200" spc="-1" strike="noStrike">
              <a:solidFill>
                <a:srgbClr val="000000"/>
              </a:solidFill>
              <a:latin typeface="Gill Sans MT"/>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Social audit limitations 2</a:t>
            </a:r>
            <a:endParaRPr b="0" lang="en-US" sz="4300" spc="-1" strike="noStrike">
              <a:solidFill>
                <a:srgbClr val="000000"/>
              </a:solidFill>
              <a:latin typeface="Gill Sans MT"/>
            </a:endParaRPr>
          </a:p>
        </p:txBody>
      </p:sp>
      <p:sp>
        <p:nvSpPr>
          <p:cNvPr id="345" name="TextShape 2"/>
          <p:cNvSpPr txBox="1"/>
          <p:nvPr/>
        </p:nvSpPr>
        <p:spPr>
          <a:xfrm>
            <a:off x="1435680" y="1447920"/>
            <a:ext cx="7497720" cy="4800240"/>
          </a:xfrm>
          <a:prstGeom prst="rect">
            <a:avLst/>
          </a:prstGeom>
          <a:noFill/>
          <a:ln>
            <a:noFill/>
          </a:ln>
        </p:spPr>
        <p:txBody>
          <a:bodyPr lIns="90000" rIns="90000" tIns="45000" bIns="45000"/>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Auditors based in US or UK using standardized method—doesn’t reflect local context</a:t>
            </a:r>
            <a:endParaRPr b="0" lang="en-US" sz="2800" spc="-1" strike="noStrike">
              <a:solidFill>
                <a:srgbClr val="000000"/>
              </a:solidFill>
              <a:latin typeface="Gill Sans MT"/>
            </a:endParaRPr>
          </a:p>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Foreign auditors used because more objective and neutral than local NGOs but may be biased to companies</a:t>
            </a:r>
            <a:endParaRPr b="0" lang="en-US" sz="2800" spc="-1" strike="noStrike">
              <a:solidFill>
                <a:srgbClr val="000000"/>
              </a:solidFill>
              <a:latin typeface="Gill Sans MT"/>
            </a:endParaRPr>
          </a:p>
          <a:p>
            <a:pPr marL="365760" indent="-27252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E.g: sexual harassment: if asked yes/no question on questionnaire, workers may say “no” because they regard it as “normal”—so auditing requires consciousness-raising rather than “objective” method to be actually neutral</a:t>
            </a:r>
            <a:endParaRPr b="0" lang="en-US" sz="2800" spc="-1" strike="noStrike">
              <a:solidFill>
                <a:srgbClr val="000000"/>
              </a:solidFill>
              <a:latin typeface="Gill Sans MT"/>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 </a:t>
            </a:r>
            <a:r>
              <a:rPr b="0" lang="en-US" sz="4300" spc="-1" strike="noStrike">
                <a:solidFill>
                  <a:srgbClr val="572314"/>
                </a:solidFill>
                <a:latin typeface="Gill Sans MT"/>
              </a:rPr>
              <a:t>Social audit limitations 3</a:t>
            </a:r>
            <a:endParaRPr b="0" lang="en-US" sz="4300" spc="-1" strike="noStrike">
              <a:solidFill>
                <a:srgbClr val="000000"/>
              </a:solidFill>
              <a:latin typeface="Gill Sans MT"/>
            </a:endParaRPr>
          </a:p>
        </p:txBody>
      </p:sp>
      <p:sp>
        <p:nvSpPr>
          <p:cNvPr id="34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Confidentiality as a condition of company participation (they don’t want stakeholders to know if they don’t pass) means audits can’t be independently verified by locals</a:t>
            </a:r>
            <a:endParaRPr b="0" lang="en-US" sz="3200" spc="-1" strike="noStrike">
              <a:solidFill>
                <a:srgbClr val="000000"/>
              </a:solidFill>
              <a:latin typeface="Gill Sans MT"/>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The Big Squeeze on suppliers</a:t>
            </a:r>
            <a:endParaRPr b="0" lang="en-US" sz="4300" spc="-1" strike="noStrike">
              <a:solidFill>
                <a:srgbClr val="000000"/>
              </a:solidFill>
              <a:latin typeface="Gill Sans MT"/>
            </a:endParaRPr>
          </a:p>
        </p:txBody>
      </p:sp>
      <p:sp>
        <p:nvSpPr>
          <p:cNvPr id="349" name="TextShape 2"/>
          <p:cNvSpPr txBox="1"/>
          <p:nvPr/>
        </p:nvSpPr>
        <p:spPr>
          <a:xfrm>
            <a:off x="1043640" y="1447920"/>
            <a:ext cx="7889760" cy="507708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Buying departments of big consumer goods and retailing firms use monopsony power to demand ever-lower prices, short turn-around time,  frequent style changes, etc.</a:t>
            </a:r>
            <a:endParaRPr b="0" lang="en-US" sz="32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Their CSR departments demand paying better wages, better working conditions, no excessive overtime</a:t>
            </a:r>
            <a:endParaRPr b="0" lang="en-US" sz="32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If you can’t please both departments, please the one that is more powerful (usually not CSR!)</a:t>
            </a:r>
            <a:endParaRPr b="0" lang="en-US" sz="3200" spc="-1" strike="noStrike">
              <a:solidFill>
                <a:srgbClr val="000000"/>
              </a:solidFill>
              <a:latin typeface="Gill Sans MT"/>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2012 Apparel Factory Fires</a:t>
            </a:r>
            <a:endParaRPr b="0" lang="en-US" sz="4300" spc="-1" strike="noStrike">
              <a:solidFill>
                <a:srgbClr val="000000"/>
              </a:solidFill>
              <a:latin typeface="Gill Sans MT"/>
            </a:endParaRPr>
          </a:p>
        </p:txBody>
      </p:sp>
      <p:sp>
        <p:nvSpPr>
          <p:cNvPr id="351" name="TextShape 2"/>
          <p:cNvSpPr txBox="1"/>
          <p:nvPr/>
        </p:nvSpPr>
        <p:spPr>
          <a:xfrm>
            <a:off x="1435680" y="1447920"/>
            <a:ext cx="7497720" cy="4800240"/>
          </a:xfrm>
          <a:prstGeom prst="rect">
            <a:avLst/>
          </a:prstGeom>
          <a:noFill/>
          <a:ln>
            <a:noFill/>
          </a:ln>
        </p:spPr>
        <p:txBody>
          <a:bodyPr lIns="90000" rIns="90000" tIns="45000" bIns="45000">
            <a:normAutofit/>
          </a:bodyPr>
          <a:p>
            <a:pPr marL="365760" indent="-273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12 September:  Ali Enterprises, Karachi Pakistan– 300 killed</a:t>
            </a:r>
            <a:endParaRPr b="0" lang="en-US" sz="32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24 November: Tazreen Fashion, Dacca Bangladesh (Walmart supplier)—112 killed</a:t>
            </a:r>
            <a:endParaRPr b="0" lang="en-US" sz="3200" spc="-1" strike="noStrike">
              <a:solidFill>
                <a:srgbClr val="000000"/>
              </a:solidFill>
              <a:latin typeface="Gill Sans MT"/>
            </a:endParaRPr>
          </a:p>
          <a:p>
            <a:pPr lvl="1" marL="640080" indent="-273960">
              <a:lnSpc>
                <a:spcPct val="100000"/>
              </a:lnSpc>
              <a:spcBef>
                <a:spcPts val="550"/>
              </a:spcBef>
              <a:buClr>
                <a:srgbClr val="3891a7"/>
              </a:buClr>
              <a:buFont typeface="Verdana"/>
              <a:buChar char="◦"/>
            </a:pPr>
            <a:r>
              <a:rPr b="0" lang="en-US" sz="2800" spc="-1" strike="noStrike">
                <a:solidFill>
                  <a:srgbClr val="000000"/>
                </a:solidFill>
                <a:latin typeface="Gill Sans MT"/>
              </a:rPr>
              <a:t> ’</a:t>
            </a:r>
            <a:r>
              <a:rPr b="0" lang="en-US" sz="2800" spc="-1" strike="noStrike">
                <a:solidFill>
                  <a:srgbClr val="000000"/>
                </a:solidFill>
                <a:latin typeface="Gill Sans MT"/>
              </a:rPr>
              <a:t>factory received an “orange” rating from Walmart in May 2011, because of “violations and/or conditions that were deemed to be high risk.”’*</a:t>
            </a:r>
            <a:endParaRPr b="0" lang="en-US" sz="2800" spc="-1" strike="noStrike">
              <a:solidFill>
                <a:srgbClr val="000000"/>
              </a:solidFill>
              <a:latin typeface="Gill Sans MT"/>
            </a:endParaRPr>
          </a:p>
          <a:p>
            <a:pPr marL="365760" indent="-273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Facts of both similar to Triangle fire: fire hazards, locked exits, victims jumping from upper floors </a:t>
            </a:r>
            <a:endParaRPr b="0" lang="en-US" sz="3200" spc="-1" strike="noStrike">
              <a:solidFill>
                <a:srgbClr val="000000"/>
              </a:solidFill>
              <a:latin typeface="Gill Sans MT"/>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Example 2</a:t>
            </a:r>
            <a:endParaRPr b="0" lang="en-US" sz="4300" spc="-1" strike="noStrike">
              <a:solidFill>
                <a:srgbClr val="000000"/>
              </a:solidFill>
              <a:latin typeface="Gill Sans MT"/>
            </a:endParaRPr>
          </a:p>
        </p:txBody>
      </p:sp>
      <p:sp>
        <p:nvSpPr>
          <p:cNvPr id="254" name="TextShape 2"/>
          <p:cNvSpPr txBox="1"/>
          <p:nvPr/>
        </p:nvSpPr>
        <p:spPr>
          <a:xfrm>
            <a:off x="1435680" y="1447920"/>
            <a:ext cx="7497720" cy="480024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The garment factory employed 500 workers, mostly young women, working 9 hours/day on weekdays and 7 hours on Saturday.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Doors to stairwells and exits were kept locked to prevent workers from sneaking out early.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 fire on the 8-10</a:t>
            </a:r>
            <a:r>
              <a:rPr b="0" lang="en-US" sz="3200" spc="-1" strike="noStrike" baseline="30000">
                <a:solidFill>
                  <a:srgbClr val="000000"/>
                </a:solidFill>
                <a:latin typeface="Gill Sans MT"/>
              </a:rPr>
              <a:t>th</a:t>
            </a:r>
            <a:r>
              <a:rPr b="0" lang="en-US" sz="3200" spc="-1" strike="noStrike">
                <a:solidFill>
                  <a:srgbClr val="000000"/>
                </a:solidFill>
                <a:latin typeface="Gill Sans MT"/>
              </a:rPr>
              <a:t> floors killed 146 workers. Many of the workers, clothes on fire, jumped to their deaths from the windows.</a:t>
            </a:r>
            <a:endParaRPr b="0" lang="en-US" sz="3200" spc="-1" strike="noStrike">
              <a:solidFill>
                <a:srgbClr val="000000"/>
              </a:solidFill>
              <a:latin typeface="Gill Sans MT"/>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TextShape 1"/>
          <p:cNvSpPr txBox="1"/>
          <p:nvPr/>
        </p:nvSpPr>
        <p:spPr>
          <a:xfrm>
            <a:off x="1042920" y="380880"/>
            <a:ext cx="7024320" cy="9140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Auditing Problem: Case in Point—Ali Enterprises fire</a:t>
            </a:r>
            <a:endParaRPr b="0" lang="en-US" sz="4300" spc="-1" strike="noStrike">
              <a:solidFill>
                <a:srgbClr val="000000"/>
              </a:solidFill>
              <a:latin typeface="Gill Sans MT"/>
            </a:endParaRPr>
          </a:p>
        </p:txBody>
      </p:sp>
      <p:sp>
        <p:nvSpPr>
          <p:cNvPr id="353" name="TextShape 2"/>
          <p:cNvSpPr txBox="1"/>
          <p:nvPr/>
        </p:nvSpPr>
        <p:spPr>
          <a:xfrm>
            <a:off x="1042920" y="1447920"/>
            <a:ext cx="7262280" cy="5028840"/>
          </a:xfrm>
          <a:prstGeom prst="rect">
            <a:avLst/>
          </a:prstGeom>
          <a:noFill/>
          <a:ln>
            <a:noFill/>
          </a:ln>
        </p:spPr>
        <p:txBody>
          <a:bodyPr lIns="90000" rIns="90000" tIns="45000" bIns="45000">
            <a:normAutofit/>
          </a:bodyPr>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Karachi factory fire 11 Sept 2012 killed 300</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Bad wiring </a:t>
            </a:r>
            <a:r>
              <a:rPr b="0" lang="en-US" sz="3200" spc="-1" strike="noStrike">
                <a:solidFill>
                  <a:srgbClr val="000000"/>
                </a:solidFill>
                <a:latin typeface="Wingdings"/>
              </a:rPr>
              <a:t></a:t>
            </a:r>
            <a:r>
              <a:rPr b="0" lang="en-US" sz="3200" spc="-1" strike="noStrike">
                <a:solidFill>
                  <a:srgbClr val="000000"/>
                </a:solidFill>
                <a:latin typeface="Gill Sans MT"/>
              </a:rPr>
              <a:t> electrical fire</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Exits, fire escapes locked to prevent pilfering and workers leaving early</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Stairwells used for storage</a:t>
            </a:r>
            <a:r>
              <a:rPr b="0" lang="en-US" sz="3200" spc="-1" strike="noStrike">
                <a:solidFill>
                  <a:srgbClr val="000000"/>
                </a:solidFill>
                <a:latin typeface="Wingdings"/>
              </a:rPr>
              <a:t></a:t>
            </a:r>
            <a:r>
              <a:rPr b="0" lang="en-US" sz="3200" spc="-1" strike="noStrike">
                <a:solidFill>
                  <a:srgbClr val="000000"/>
                </a:solidFill>
                <a:latin typeface="Gill Sans MT"/>
              </a:rPr>
              <a:t> impassible</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Windows boarded up</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Owners charged but out on bail, case proceeding slowly impeded by corruption, owners’ connections</a:t>
            </a:r>
            <a:endParaRPr b="0" lang="en-US" sz="3200" spc="-1" strike="noStrike">
              <a:solidFill>
                <a:srgbClr val="000000"/>
              </a:solidFill>
              <a:latin typeface="Gill Sans MT"/>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TextShape 1"/>
          <p:cNvSpPr txBox="1"/>
          <p:nvPr/>
        </p:nvSpPr>
        <p:spPr>
          <a:xfrm>
            <a:off x="1434960" y="152280"/>
            <a:ext cx="7499160" cy="6854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Social Accountability Int’l Review</a:t>
            </a:r>
            <a:endParaRPr b="0" lang="en-US" sz="4300" spc="-1" strike="noStrike">
              <a:solidFill>
                <a:srgbClr val="000000"/>
              </a:solidFill>
              <a:latin typeface="Gill Sans MT"/>
            </a:endParaRPr>
          </a:p>
        </p:txBody>
      </p:sp>
      <p:sp>
        <p:nvSpPr>
          <p:cNvPr id="355" name="TextShape 2"/>
          <p:cNvSpPr txBox="1"/>
          <p:nvPr/>
        </p:nvSpPr>
        <p:spPr>
          <a:xfrm>
            <a:off x="1066680" y="838080"/>
            <a:ext cx="7924320" cy="586692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partners with unions, local NGOs, organic, fair trade, and environmental organizations, development charities, and anti-corruption groups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develops consensus-based voluntary standards, accredits auditors, provides training and technical assistance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1997, launched SA8000 – a voluntary standard for workplaces, based on ILO and UN conventions </a:t>
            </a:r>
            <a:endParaRPr b="0" lang="en-US" sz="3200" spc="-1" strike="noStrike">
              <a:solidFill>
                <a:srgbClr val="000000"/>
              </a:solidFill>
              <a:latin typeface="Gill Sans MT"/>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TextShape 1"/>
          <p:cNvSpPr txBox="1"/>
          <p:nvPr/>
        </p:nvSpPr>
        <p:spPr>
          <a:xfrm>
            <a:off x="1434960" y="274680"/>
            <a:ext cx="7499160" cy="86796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Ali Enterprises audit</a:t>
            </a:r>
            <a:endParaRPr b="0" lang="en-US" sz="4300" spc="-1" strike="noStrike">
              <a:solidFill>
                <a:srgbClr val="000000"/>
              </a:solidFill>
              <a:latin typeface="Gill Sans MT"/>
            </a:endParaRPr>
          </a:p>
        </p:txBody>
      </p:sp>
      <p:sp>
        <p:nvSpPr>
          <p:cNvPr id="357" name="TextShape 2"/>
          <p:cNvSpPr txBox="1"/>
          <p:nvPr/>
        </p:nvSpPr>
        <p:spPr>
          <a:xfrm>
            <a:off x="1434960" y="1066680"/>
            <a:ext cx="7499160" cy="5181120"/>
          </a:xfrm>
          <a:prstGeom prst="rect">
            <a:avLst/>
          </a:prstGeom>
          <a:noFill/>
          <a:ln>
            <a:noFill/>
          </a:ln>
        </p:spPr>
        <p:txBody>
          <a:bodyPr lIns="90000" rIns="90000" tIns="45000" bIns="45000"/>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Ali Enterprises certified by Social Accountability International as complying with SA8000 code</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Ali facility audited in August 2012 by  RINA (Registro Italiano Navale Group) on behalf of SAAS (Social Accountability Acreditation Services)</a:t>
            </a:r>
            <a:endParaRPr b="0" lang="en-US" sz="3200" spc="-1" strike="noStrike">
              <a:solidFill>
                <a:srgbClr val="000000"/>
              </a:solidFill>
              <a:latin typeface="Gill Sans MT"/>
            </a:endParaRPr>
          </a:p>
          <a:p>
            <a:pPr marL="365760" indent="-27252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RINA had done only paper audits—documents turned out to be ‘issued’ by non-existent inspection firm</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Ali Enterprises fire: labour movement response</a:t>
            </a:r>
            <a:endParaRPr b="0" lang="en-US" sz="4300" spc="-1" strike="noStrike">
              <a:solidFill>
                <a:srgbClr val="000000"/>
              </a:solidFill>
              <a:latin typeface="Gill Sans MT"/>
            </a:endParaRPr>
          </a:p>
        </p:txBody>
      </p:sp>
      <p:sp>
        <p:nvSpPr>
          <p:cNvPr id="35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Management intimidated workers to lie to SA inspectors re safety conditions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Fire shows that auditing is no substitute for worker empowerment via unions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Union organizers face employer retaliation,  entrenched class power in Pakistan </a:t>
            </a:r>
            <a:endParaRPr b="0" lang="en-US" sz="3200" spc="-1" strike="noStrike">
              <a:solidFill>
                <a:srgbClr val="000000"/>
              </a:solidFill>
              <a:latin typeface="Gill Sans MT"/>
            </a:endParaRPr>
          </a:p>
        </p:txBody>
      </p:sp>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Ali fire update</a:t>
            </a:r>
            <a:endParaRPr b="0" lang="en-US" sz="4300" spc="-1" strike="noStrike">
              <a:solidFill>
                <a:srgbClr val="000000"/>
              </a:solidFill>
              <a:latin typeface="Gill Sans MT"/>
            </a:endParaRPr>
          </a:p>
        </p:txBody>
      </p:sp>
      <p:sp>
        <p:nvSpPr>
          <p:cNvPr id="361" name="TextShape 2"/>
          <p:cNvSpPr txBox="1"/>
          <p:nvPr/>
        </p:nvSpPr>
        <p:spPr>
          <a:xfrm>
            <a:off x="1115640" y="1447920"/>
            <a:ext cx="7817760" cy="507708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 </a:t>
            </a:r>
            <a:r>
              <a:rPr b="0" lang="en-US" sz="3200" spc="-1" strike="noStrike">
                <a:solidFill>
                  <a:srgbClr val="000000"/>
                </a:solidFill>
                <a:latin typeface="Gill Sans MT"/>
              </a:rPr>
              <a:t>Sept 2016: German retailer KiK agrees to compensate survivors for medical expenses and lost income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Total ~$6 million</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Call for better laws and social safety net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Negotiated by KiK, IndustriAll Union, Clean Clothes Campaign</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Negotiations enabled by German &amp; Pakistani governments, ILO</a:t>
            </a:r>
            <a:endParaRPr b="0" lang="en-US" sz="3200" spc="-1" strike="noStrike">
              <a:solidFill>
                <a:srgbClr val="000000"/>
              </a:solidFill>
              <a:latin typeface="Gill Sans MT"/>
            </a:endParaRPr>
          </a:p>
        </p:txBody>
      </p:sp>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Review: Seidman</a:t>
            </a:r>
            <a:endParaRPr b="0" lang="en-US" sz="4300" spc="-1" strike="noStrike">
              <a:solidFill>
                <a:srgbClr val="000000"/>
              </a:solidFill>
              <a:latin typeface="Gill Sans MT"/>
            </a:endParaRPr>
          </a:p>
        </p:txBody>
      </p:sp>
      <p:sp>
        <p:nvSpPr>
          <p:cNvPr id="363" name="TextShape 2"/>
          <p:cNvSpPr txBox="1"/>
          <p:nvPr/>
        </p:nvSpPr>
        <p:spPr>
          <a:xfrm>
            <a:off x="1115640" y="1196640"/>
            <a:ext cx="7817760" cy="5051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These dilemmas are structural, linked to the very fact that the regulatory system is voluntary and privatized, and that the independent monitors involved depend on corporations for every facet of the process: for funding, for access to factories, and for long-term pressure on sub-contractors. Moreover, in a global, voluntary process, employers know that consumers cannot tell the difference between monitors, …most firms will make a less-demanding choice.”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Seidman (2008): 1000</a:t>
            </a:r>
            <a:endParaRPr b="0" lang="en-US" sz="2800" spc="-1" strike="noStrike">
              <a:solidFill>
                <a:srgbClr val="000000"/>
              </a:solidFill>
              <a:latin typeface="Gill Sans MT"/>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TextShape 1"/>
          <p:cNvSpPr txBox="1"/>
          <p:nvPr/>
        </p:nvSpPr>
        <p:spPr>
          <a:xfrm>
            <a:off x="2578320" y="2600280"/>
            <a:ext cx="6400440" cy="2285640"/>
          </a:xfrm>
          <a:prstGeom prst="rect">
            <a:avLst/>
          </a:prstGeom>
          <a:noFill/>
          <a:ln>
            <a:noFill/>
          </a:ln>
        </p:spPr>
        <p:txBody>
          <a:bodyPr lIns="90000" rIns="90000" tIns="45000" bIns="45000"/>
          <a:p>
            <a:pPr>
              <a:lnSpc>
                <a:spcPts val="4501"/>
              </a:lnSpc>
            </a:pPr>
            <a:r>
              <a:rPr b="1" lang="en-US" sz="4000" spc="-1" strike="noStrike" cap="all">
                <a:solidFill>
                  <a:srgbClr val="572314"/>
                </a:solidFill>
                <a:latin typeface="Gill Sans MT"/>
              </a:rPr>
              <a:t>Systematic studies: what works</a:t>
            </a:r>
            <a:endParaRPr b="0" lang="en-US" sz="4000" spc="-1" strike="noStrike">
              <a:solidFill>
                <a:srgbClr val="000000"/>
              </a:solidFill>
              <a:latin typeface="Gill Sans MT"/>
            </a:endParaRPr>
          </a:p>
        </p:txBody>
      </p:sp>
      <p:sp>
        <p:nvSpPr>
          <p:cNvPr id="365" name="TextShape 2"/>
          <p:cNvSpPr txBox="1"/>
          <p:nvPr/>
        </p:nvSpPr>
        <p:spPr>
          <a:xfrm>
            <a:off x="257832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5</a:t>
            </a:r>
            <a:endParaRPr b="0" lang="en-US" sz="2000" spc="-1" strike="noStrike">
              <a:solidFill>
                <a:srgbClr val="000000"/>
              </a:solidFill>
              <a:latin typeface="Gill Sans MT"/>
            </a:endParaRPr>
          </a:p>
          <a:p>
            <a:pPr marL="18360">
              <a:lnSpc>
                <a:spcPts val="2299"/>
              </a:lnSpc>
            </a:pPr>
            <a:endParaRPr b="0" lang="en-US" sz="2000" spc="-1" strike="noStrike">
              <a:solidFill>
                <a:srgbClr val="000000"/>
              </a:solidFill>
              <a:latin typeface="Gill Sans MT"/>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Approaches to supply chain compliance</a:t>
            </a:r>
            <a:endParaRPr b="0" lang="en-US" sz="4300" spc="-1" strike="noStrike">
              <a:solidFill>
                <a:srgbClr val="000000"/>
              </a:solidFill>
              <a:latin typeface="Gill Sans MT"/>
            </a:endParaRPr>
          </a:p>
        </p:txBody>
      </p:sp>
      <p:sp>
        <p:nvSpPr>
          <p:cNvPr id="367" name="TextShape 2"/>
          <p:cNvSpPr txBox="1"/>
          <p:nvPr/>
        </p:nvSpPr>
        <p:spPr>
          <a:xfrm>
            <a:off x="1435680" y="1447920"/>
            <a:ext cx="7497720" cy="480024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1" lang="en-US" sz="3200" spc="-1" strike="noStrike" u="sng">
                <a:solidFill>
                  <a:srgbClr val="000000"/>
                </a:solidFill>
                <a:uFillTx/>
                <a:latin typeface="Gill Sans MT"/>
              </a:rPr>
              <a:t>Compliance model</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Audits as policing </a:t>
            </a:r>
            <a:r>
              <a:rPr b="0" lang="en-US" sz="3200" spc="-1" strike="noStrike">
                <a:solidFill>
                  <a:srgbClr val="000000"/>
                </a:solidFill>
                <a:latin typeface="Wingdings"/>
              </a:rPr>
              <a:t></a:t>
            </a:r>
            <a:r>
              <a:rPr b="0" lang="en-US" sz="3200" spc="-1" strike="noStrike">
                <a:solidFill>
                  <a:srgbClr val="000000"/>
                </a:solidFill>
                <a:latin typeface="Gill Sans MT"/>
              </a:rPr>
              <a:t>punishment of non-compliant suppliers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1" lang="en-US" sz="3200" spc="-1" strike="noStrike" u="sng">
                <a:solidFill>
                  <a:srgbClr val="000000"/>
                </a:solidFill>
                <a:uFillTx/>
                <a:latin typeface="Gill Sans MT"/>
              </a:rPr>
              <a:t>Capability building model</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Audits as problem solving</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Providing suppliers with technology and training to improve production &amp; management </a:t>
            </a:r>
            <a:r>
              <a:rPr b="0" lang="en-US" sz="3200" spc="-1" strike="noStrike">
                <a:solidFill>
                  <a:srgbClr val="000000"/>
                </a:solidFill>
                <a:latin typeface="Wingdings"/>
              </a:rPr>
              <a:t></a:t>
            </a:r>
            <a:r>
              <a:rPr b="0" lang="en-US" sz="3200" spc="-1" strike="noStrike">
                <a:solidFill>
                  <a:srgbClr val="000000"/>
                </a:solidFill>
                <a:latin typeface="Gill Sans MT"/>
              </a:rPr>
              <a:t>safer, more productive workplaces </a:t>
            </a:r>
            <a:endParaRPr b="0" lang="en-US" sz="3200" spc="-1" strike="noStrike">
              <a:solidFill>
                <a:srgbClr val="000000"/>
              </a:solidFill>
              <a:latin typeface="Gill Sans MT"/>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Limits to capability approach</a:t>
            </a:r>
            <a:endParaRPr b="0" lang="en-US" sz="4300" spc="-1" strike="noStrike">
              <a:solidFill>
                <a:srgbClr val="000000"/>
              </a:solidFill>
              <a:latin typeface="Gill Sans MT"/>
            </a:endParaRPr>
          </a:p>
        </p:txBody>
      </p:sp>
      <p:sp>
        <p:nvSpPr>
          <p:cNvPr id="36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Works best re suppliers with close relation to brand, not arms-length subcontractors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Locke: Nike Mexico plants e.g.</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Doesn’t address “big squeeze”—no incentive to turn productivity gains into higher wages</a:t>
            </a:r>
            <a:endParaRPr b="0" lang="en-US" sz="3200" spc="-1" strike="noStrike">
              <a:solidFill>
                <a:srgbClr val="000000"/>
              </a:solidFill>
              <a:latin typeface="Gill Sans MT"/>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TextShape 1"/>
          <p:cNvSpPr txBox="1"/>
          <p:nvPr/>
        </p:nvSpPr>
        <p:spPr>
          <a:xfrm>
            <a:off x="971640" y="274680"/>
            <a:ext cx="8172000" cy="921600"/>
          </a:xfrm>
          <a:prstGeom prst="rect">
            <a:avLst/>
          </a:prstGeom>
          <a:noFill/>
          <a:ln>
            <a:noFill/>
          </a:ln>
        </p:spPr>
        <p:txBody>
          <a:bodyPr lIns="90000" rIns="90000" tIns="45000" bIns="45000" anchor="ctr">
            <a:normAutofit/>
          </a:bodyPr>
          <a:p>
            <a:pPr>
              <a:lnSpc>
                <a:spcPct val="100000"/>
              </a:lnSpc>
            </a:pPr>
            <a:r>
              <a:rPr b="0" lang="en-US" sz="3600" spc="-1" strike="noStrike">
                <a:solidFill>
                  <a:srgbClr val="572314"/>
                </a:solidFill>
                <a:latin typeface="Gill Sans MT"/>
              </a:rPr>
              <a:t>Social norms, outsourcing and exploitation</a:t>
            </a:r>
            <a:endParaRPr b="0" lang="en-US" sz="3600" spc="-1" strike="noStrike">
              <a:solidFill>
                <a:srgbClr val="000000"/>
              </a:solidFill>
              <a:latin typeface="Gill Sans MT"/>
            </a:endParaRPr>
          </a:p>
        </p:txBody>
      </p:sp>
      <p:sp>
        <p:nvSpPr>
          <p:cNvPr id="371" name="TextShape 2"/>
          <p:cNvSpPr txBox="1"/>
          <p:nvPr/>
        </p:nvSpPr>
        <p:spPr>
          <a:xfrm>
            <a:off x="1043640" y="1124640"/>
            <a:ext cx="7889760" cy="5123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Recent research (Appelbaum 2017) on domestic (i.e., not transnational) supply chains suggests norms limit exploitation of direct employees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Supports neo-institutionalist view</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Outsourcing lets firms (indirectly) pay less for same work in same country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Supports amoral calculator view</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Reconciles neo-institutionalist and “amoral calculator” theories of corporate behaviour?</a:t>
            </a:r>
            <a:endParaRPr b="0" lang="en-US" sz="3200" spc="-1" strike="noStrike">
              <a:solidFill>
                <a:srgbClr val="000000"/>
              </a:solidFill>
              <a:latin typeface="Gill Sans MT"/>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Answers</a:t>
            </a:r>
            <a:endParaRPr b="0" lang="en-US" sz="4300" spc="-1" strike="noStrike">
              <a:solidFill>
                <a:srgbClr val="000000"/>
              </a:solidFill>
              <a:latin typeface="Gill Sans MT"/>
            </a:endParaRPr>
          </a:p>
        </p:txBody>
      </p:sp>
      <p:sp>
        <p:nvSpPr>
          <p:cNvPr id="256"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1.England. From 1860 report on conditions in lace making industry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2. New York City, 1911. Triangle Shirtwaist (blouse) Factory fire.</a:t>
            </a:r>
            <a:endParaRPr b="0" lang="en-US" sz="3200" spc="-1" strike="noStrike">
              <a:solidFill>
                <a:srgbClr val="000000"/>
              </a:solidFill>
              <a:latin typeface="Gill Sans MT"/>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Regulation and voluntary labour standards effectiveness</a:t>
            </a:r>
            <a:endParaRPr b="0" lang="en-US" sz="4300" spc="-1" strike="noStrike">
              <a:solidFill>
                <a:srgbClr val="000000"/>
              </a:solidFill>
              <a:latin typeface="Gill Sans MT"/>
            </a:endParaRPr>
          </a:p>
        </p:txBody>
      </p:sp>
      <p:sp>
        <p:nvSpPr>
          <p:cNvPr id="373" name="TextShape 2"/>
          <p:cNvSpPr txBox="1"/>
          <p:nvPr/>
        </p:nvSpPr>
        <p:spPr>
          <a:xfrm>
            <a:off x="1143000" y="1447920"/>
            <a:ext cx="7791120" cy="518112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Toffel et al re: compliance with voluntary labour codes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Independent variables: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International NGOs, </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local regulations</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Treaty ratifications</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Free press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Together have significant effect on code compliance, little separate effect</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Toffel et al findings</a:t>
            </a:r>
            <a:endParaRPr b="0" lang="en-US" sz="4300" spc="-1" strike="noStrike">
              <a:solidFill>
                <a:srgbClr val="000000"/>
              </a:solidFill>
              <a:latin typeface="Gill Sans MT"/>
            </a:endParaRPr>
          </a:p>
        </p:txBody>
      </p:sp>
      <p:sp>
        <p:nvSpPr>
          <p:cNvPr id="375" name="TextShape 2"/>
          <p:cNvSpPr txBox="1"/>
          <p:nvPr/>
        </p:nvSpPr>
        <p:spPr>
          <a:xfrm>
            <a:off x="1187640" y="1447920"/>
            <a:ext cx="7745760" cy="493308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Effect of variables “interactive not additive”– individually have little effect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One not substitute for other</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E.g., free press + NGOs effective but not either individually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Strong local law + treaty ratification effective, but not either individually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Evidence that home country civil regulation </a:t>
            </a:r>
            <a:r>
              <a:rPr b="0" lang="en-US" sz="3200" spc="-1" strike="noStrike">
                <a:solidFill>
                  <a:srgbClr val="000000"/>
                </a:solidFill>
                <a:latin typeface="Wingdings"/>
              </a:rPr>
              <a:t></a:t>
            </a:r>
            <a:r>
              <a:rPr b="0" lang="en-US" sz="3200" spc="-1" strike="noStrike">
                <a:solidFill>
                  <a:srgbClr val="000000"/>
                </a:solidFill>
                <a:latin typeface="Gill Sans MT"/>
              </a:rPr>
              <a:t> compliance in host country</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6" name="TextShape 1"/>
          <p:cNvSpPr txBox="1"/>
          <p:nvPr/>
        </p:nvSpPr>
        <p:spPr>
          <a:xfrm>
            <a:off x="971640" y="116640"/>
            <a:ext cx="7961760" cy="1007640"/>
          </a:xfrm>
          <a:prstGeom prst="rect">
            <a:avLst/>
          </a:prstGeom>
          <a:noFill/>
          <a:ln>
            <a:noFill/>
          </a:ln>
        </p:spPr>
        <p:txBody>
          <a:bodyPr lIns="90000" rIns="90000" tIns="45000" bIns="45000" anchor="ctr"/>
          <a:p>
            <a:pPr>
              <a:lnSpc>
                <a:spcPct val="100000"/>
              </a:lnSpc>
            </a:pPr>
            <a:r>
              <a:rPr b="0" lang="en-US" sz="3600" spc="-1" strike="noStrike">
                <a:solidFill>
                  <a:srgbClr val="572314"/>
                </a:solidFill>
                <a:latin typeface="Gill Sans MT"/>
              </a:rPr>
              <a:t>Barrientos &amp; Smith (2007) findings </a:t>
            </a:r>
            <a:r>
              <a:rPr b="0" lang="en-US" sz="2400" spc="-1" strike="noStrike">
                <a:solidFill>
                  <a:srgbClr val="572314"/>
                </a:solidFill>
                <a:latin typeface="Gill Sans MT"/>
              </a:rPr>
              <a:t>(p. 721)</a:t>
            </a:r>
            <a:endParaRPr b="0" lang="en-US" sz="2400" spc="-1" strike="noStrike">
              <a:solidFill>
                <a:srgbClr val="000000"/>
              </a:solidFill>
              <a:latin typeface="Gill Sans MT"/>
            </a:endParaRPr>
          </a:p>
        </p:txBody>
      </p:sp>
      <p:pic>
        <p:nvPicPr>
          <p:cNvPr id="377" name="Picture 2" descr=""/>
          <p:cNvPicPr/>
          <p:nvPr/>
        </p:nvPicPr>
        <p:blipFill>
          <a:blip r:embed="rId1"/>
          <a:stretch/>
        </p:blipFill>
        <p:spPr>
          <a:xfrm>
            <a:off x="117720" y="1412640"/>
            <a:ext cx="9025920" cy="4854240"/>
          </a:xfrm>
          <a:prstGeom prst="rect">
            <a:avLst/>
          </a:prstGeom>
          <a:ln>
            <a:noFill/>
          </a:ln>
        </p:spPr>
      </p:pic>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Garvey &amp; Newell findings: factors affecting CSR performance</a:t>
            </a:r>
            <a:endParaRPr b="0" lang="en-US" sz="4300" spc="-1" strike="noStrike">
              <a:solidFill>
                <a:srgbClr val="000000"/>
              </a:solidFill>
              <a:latin typeface="Gill Sans MT"/>
            </a:endParaRPr>
          </a:p>
        </p:txBody>
      </p:sp>
      <p:sp>
        <p:nvSpPr>
          <p:cNvPr id="37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Relative power of corporation and host government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Host country laws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Host community skills, cohesiveness, vs inequality and conflict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Attitudes to CSR in company home country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Company culture [see previous lectures]</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Complementarities upshot</a:t>
            </a:r>
            <a:endParaRPr b="0" lang="en-US" sz="4300" spc="-1" strike="noStrike">
              <a:solidFill>
                <a:srgbClr val="000000"/>
              </a:solidFill>
              <a:latin typeface="Gill Sans MT"/>
            </a:endParaRPr>
          </a:p>
        </p:txBody>
      </p:sp>
      <p:sp>
        <p:nvSpPr>
          <p:cNvPr id="38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CSR most effective in countries with strong labour and transparency laws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Competing firms face stronger “race to bottom” pressures than governments; governments can help firms escape</a:t>
            </a:r>
            <a:endParaRPr b="0" lang="en-US" sz="3200" spc="-1" strike="noStrike">
              <a:solidFill>
                <a:srgbClr val="000000"/>
              </a:solidFill>
              <a:latin typeface="Gill Sans MT"/>
            </a:endParaRPr>
          </a:p>
        </p:txBody>
      </p:sp>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2577960" y="2600280"/>
            <a:ext cx="6400440" cy="2285640"/>
          </a:xfrm>
          <a:prstGeom prst="rect">
            <a:avLst/>
          </a:prstGeom>
          <a:noFill/>
          <a:ln>
            <a:noFill/>
          </a:ln>
        </p:spPr>
        <p:txBody>
          <a:bodyPr lIns="90000" rIns="90000" tIns="45000" bIns="45000"/>
          <a:p>
            <a:pPr>
              <a:lnSpc>
                <a:spcPts val="4501"/>
              </a:lnSpc>
            </a:pPr>
            <a:r>
              <a:rPr b="1" lang="en-US" sz="4000" spc="-1" strike="noStrike" cap="all">
                <a:solidFill>
                  <a:srgbClr val="572314"/>
                </a:solidFill>
                <a:latin typeface="Gill Sans MT"/>
              </a:rPr>
              <a:t>The sweatshop normative debate I</a:t>
            </a:r>
            <a:endParaRPr b="0" lang="en-US" sz="4000" spc="-1" strike="noStrike">
              <a:solidFill>
                <a:srgbClr val="000000"/>
              </a:solidFill>
              <a:latin typeface="Gill Sans MT"/>
            </a:endParaRPr>
          </a:p>
        </p:txBody>
      </p:sp>
      <p:sp>
        <p:nvSpPr>
          <p:cNvPr id="383" name="TextShape 2"/>
          <p:cNvSpPr txBox="1"/>
          <p:nvPr/>
        </p:nvSpPr>
        <p:spPr>
          <a:xfrm>
            <a:off x="257796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6</a:t>
            </a:r>
            <a:endParaRPr b="0" lang="en-US" sz="2000" spc="-1" strike="noStrike">
              <a:solidFill>
                <a:srgbClr val="000000"/>
              </a:solidFill>
              <a:latin typeface="Gill Sans MT"/>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Normative Issues:</a:t>
            </a:r>
            <a:endParaRPr b="0" lang="en-US" sz="4300" spc="-1" strike="noStrike">
              <a:solidFill>
                <a:srgbClr val="000000"/>
              </a:solidFill>
              <a:latin typeface="Gill Sans MT"/>
            </a:endParaRPr>
          </a:p>
        </p:txBody>
      </p:sp>
      <p:sp>
        <p:nvSpPr>
          <p:cNvPr id="385"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Is it socially irresponsible for companies to use sweatshop labour?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Should they adopt voluntary standards/codes for wages and labour conditions higher, or pay the market wage?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Should importation of sweatshop produced goods be legally restricted?</a:t>
            </a:r>
            <a:endParaRPr b="0" lang="en-US" sz="2800" spc="-1" strike="noStrike">
              <a:solidFill>
                <a:srgbClr val="000000"/>
              </a:solidFill>
              <a:latin typeface="Gill Sans MT"/>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 </a:t>
            </a:r>
            <a:r>
              <a:rPr b="0" lang="en-US" sz="4000" spc="-1" strike="noStrike">
                <a:solidFill>
                  <a:srgbClr val="572314"/>
                </a:solidFill>
                <a:latin typeface="Gill Sans MT"/>
              </a:rPr>
              <a:t>Arguments against high labour standards</a:t>
            </a:r>
            <a:endParaRPr b="0" lang="en-US" sz="4000" spc="-1" strike="noStrike">
              <a:solidFill>
                <a:srgbClr val="000000"/>
              </a:solidFill>
              <a:latin typeface="Gill Sans MT"/>
            </a:endParaRPr>
          </a:p>
        </p:txBody>
      </p:sp>
      <p:sp>
        <p:nvSpPr>
          <p:cNvPr id="38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1. Sweatshops pay more than other jobs workers could get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2. If firms had to pay more, they would hire fewer workers, so while some workers (hired for more pay) would be better off, others (not hired) would be worse off.</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3. If sweatshops allowed, eventually competition for labour will raise wages</a:t>
            </a:r>
            <a:endParaRPr b="0" lang="en-US" sz="3200" spc="-1" strike="noStrike">
              <a:solidFill>
                <a:srgbClr val="000000"/>
              </a:solidFill>
              <a:latin typeface="Gill Sans MT"/>
            </a:endParaRPr>
          </a:p>
        </p:txBody>
      </p:sp>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Economic Assumption</a:t>
            </a:r>
            <a:endParaRPr b="0" lang="en-US" sz="4300" spc="-1" strike="noStrike">
              <a:solidFill>
                <a:srgbClr val="000000"/>
              </a:solidFill>
              <a:latin typeface="Gill Sans MT"/>
            </a:endParaRPr>
          </a:p>
        </p:txBody>
      </p:sp>
      <p:sp>
        <p:nvSpPr>
          <p:cNvPr id="38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Downward-sloping demand curve” = as price goes up demand goes down</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 </a:t>
            </a:r>
            <a:r>
              <a:rPr b="0" lang="en-US" sz="3200" spc="-1" strike="noStrike">
                <a:solidFill>
                  <a:srgbClr val="000000"/>
                </a:solidFill>
                <a:latin typeface="Gill Sans MT"/>
              </a:rPr>
              <a:t>Remember from intro Microeconomics?</a:t>
            </a:r>
            <a:endParaRPr b="0" lang="en-US" sz="3200" spc="-1" strike="noStrike">
              <a:solidFill>
                <a:srgbClr val="000000"/>
              </a:solidFill>
              <a:latin typeface="Gill Sans MT"/>
            </a:endParaRPr>
          </a:p>
        </p:txBody>
      </p:sp>
      <p:pic>
        <p:nvPicPr>
          <p:cNvPr id="390" name="Picture 3" descr=""/>
          <p:cNvPicPr/>
          <p:nvPr/>
        </p:nvPicPr>
        <p:blipFill>
          <a:blip r:embed="rId1"/>
          <a:stretch/>
        </p:blipFill>
        <p:spPr>
          <a:xfrm>
            <a:off x="4140000" y="3285000"/>
            <a:ext cx="3735000" cy="3372480"/>
          </a:xfrm>
          <a:prstGeom prst="rect">
            <a:avLst/>
          </a:prstGeom>
          <a:ln>
            <a:noFill/>
          </a:ln>
        </p:spPr>
      </p:pic>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Downward Sloping Demand Curve Applied to Labour</a:t>
            </a:r>
            <a:endParaRPr b="0" lang="en-US" sz="4300" spc="-1" strike="noStrike">
              <a:solidFill>
                <a:srgbClr val="000000"/>
              </a:solidFill>
              <a:latin typeface="Gill Sans MT"/>
            </a:endParaRPr>
          </a:p>
        </p:txBody>
      </p:sp>
      <p:sp>
        <p:nvSpPr>
          <p:cNvPr id="392" name="TextShape 2"/>
          <p:cNvSpPr txBox="1"/>
          <p:nvPr/>
        </p:nvSpPr>
        <p:spPr>
          <a:xfrm>
            <a:off x="1115640" y="1447920"/>
            <a:ext cx="7817760" cy="500508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Higher wage</a:t>
            </a:r>
            <a:r>
              <a:rPr b="0" lang="en-US" sz="3200" spc="-1" strike="noStrike">
                <a:solidFill>
                  <a:srgbClr val="000000"/>
                </a:solidFill>
                <a:latin typeface="Wingdings"/>
              </a:rPr>
              <a:t></a:t>
            </a:r>
            <a:r>
              <a:rPr b="0" lang="en-US" sz="3200" spc="-1" strike="noStrike">
                <a:solidFill>
                  <a:srgbClr val="000000"/>
                </a:solidFill>
                <a:latin typeface="Gill Sans MT"/>
              </a:rPr>
              <a:t> lower employment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Standard argument against increasing minimum wage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Is it true??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Sweatshop worker wage small part of final price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If passed on to consumer, would it reduce demand?</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Make automation more attractive?</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1435680" y="116640"/>
            <a:ext cx="7497720" cy="791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Supply Chains </a:t>
            </a:r>
            <a:endParaRPr b="0" lang="en-US" sz="4300" spc="-1" strike="noStrike">
              <a:solidFill>
                <a:srgbClr val="000000"/>
              </a:solidFill>
              <a:latin typeface="Gill Sans MT"/>
            </a:endParaRPr>
          </a:p>
        </p:txBody>
      </p:sp>
      <p:sp>
        <p:nvSpPr>
          <p:cNvPr id="258" name="TextShape 2"/>
          <p:cNvSpPr txBox="1"/>
          <p:nvPr/>
        </p:nvSpPr>
        <p:spPr>
          <a:xfrm>
            <a:off x="1115640" y="836640"/>
            <a:ext cx="7817760" cy="57603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Most branded consumer products not made by brand owner</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Vertical disintegration/ outsourcing</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E.g. iPhone components, subcomponents from many different countries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Sub-sub contracting in apparel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Chains long, branching, hard to monitor</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Workers treated better by suppliers more closely linked to brands (direct suppliers, regular suppliers)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(Locke, Kabeer)</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Implication for sweatshops</a:t>
            </a:r>
            <a:endParaRPr b="0" lang="en-US" sz="4300" spc="-1" strike="noStrike">
              <a:solidFill>
                <a:srgbClr val="000000"/>
              </a:solidFill>
              <a:latin typeface="Gill Sans MT"/>
            </a:endParaRPr>
          </a:p>
        </p:txBody>
      </p:sp>
      <p:sp>
        <p:nvSpPr>
          <p:cNvPr id="394"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Unless consumers willing to pay more for no-sweat goods, voluntary codes against sweatshops must reduce employment, because if price goes up people will buy less.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 </a:t>
            </a:r>
            <a:r>
              <a:rPr b="0" lang="en-US" sz="2800" spc="-1" strike="noStrike">
                <a:solidFill>
                  <a:srgbClr val="000000"/>
                </a:solidFill>
                <a:latin typeface="Gill Sans MT"/>
              </a:rPr>
              <a:t>Otherwise, firm can only pay higher wage by improving productivity (i.e., reducing labor demand)</a:t>
            </a:r>
            <a:endParaRPr b="0" lang="en-US" sz="2800" spc="-1" strike="noStrike">
              <a:solidFill>
                <a:srgbClr val="000000"/>
              </a:solidFill>
              <a:latin typeface="Gill Sans MT"/>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 </a:t>
            </a:r>
            <a:r>
              <a:rPr b="0" lang="en-US" sz="4000" spc="-1" strike="noStrike">
                <a:solidFill>
                  <a:srgbClr val="572314"/>
                </a:solidFill>
                <a:latin typeface="Gill Sans MT"/>
              </a:rPr>
              <a:t>Pro-standards counterargument</a:t>
            </a:r>
            <a:endParaRPr b="0" lang="en-US" sz="4000" spc="-1" strike="noStrike">
              <a:solidFill>
                <a:srgbClr val="000000"/>
              </a:solidFill>
              <a:latin typeface="Gill Sans MT"/>
            </a:endParaRPr>
          </a:p>
        </p:txBody>
      </p:sp>
      <p:sp>
        <p:nvSpPr>
          <p:cNvPr id="396"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Argument that anti-sweatshop codes reduce employment based on premise that “labor demand curves are downward sloping” BUT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	</a:t>
            </a:r>
            <a:r>
              <a:rPr b="0" lang="en-US" sz="2800" spc="-1" strike="noStrike">
                <a:solidFill>
                  <a:srgbClr val="000000"/>
                </a:solidFill>
                <a:latin typeface="Gill Sans MT"/>
              </a:rPr>
              <a:t>-there is no empirical evidence for this in sweatshop context</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	</a:t>
            </a:r>
            <a:r>
              <a:rPr b="0" lang="en-US" sz="2800" spc="-1" strike="noStrike">
                <a:solidFill>
                  <a:srgbClr val="000000"/>
                </a:solidFill>
                <a:latin typeface="Gill Sans MT"/>
              </a:rPr>
              <a:t>- implausible, as e.g. doubling wage would add $0.50 to $32 shirt</a:t>
            </a:r>
            <a:endParaRPr b="0" lang="en-US" sz="2800" spc="-1" strike="noStrike">
              <a:solidFill>
                <a:srgbClr val="000000"/>
              </a:solidFill>
              <a:latin typeface="Gill Sans MT"/>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7"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Pro-standards counterargument, cont.</a:t>
            </a:r>
            <a:endParaRPr b="0" lang="en-US" sz="4000" spc="-1" strike="noStrike">
              <a:solidFill>
                <a:srgbClr val="000000"/>
              </a:solidFill>
              <a:latin typeface="Gill Sans MT"/>
            </a:endParaRPr>
          </a:p>
        </p:txBody>
      </p:sp>
      <p:sp>
        <p:nvSpPr>
          <p:cNvPr id="398"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Added costs don’t necessarily result in lower employment: can be passed on to consumers (esp. if there are voluntary codes that cover most competitors) or absorbed through lower profits or lower home office pay. </a:t>
            </a:r>
            <a:endParaRPr b="0" lang="en-US" sz="2800" spc="-1" strike="noStrike">
              <a:solidFill>
                <a:srgbClr val="000000"/>
              </a:solidFill>
              <a:latin typeface="Gill Sans MT"/>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What about non-wage standards?</a:t>
            </a:r>
            <a:endParaRPr b="0" lang="en-US" sz="4000" spc="-1" strike="noStrike">
              <a:solidFill>
                <a:srgbClr val="000000"/>
              </a:solidFill>
              <a:latin typeface="Gill Sans MT"/>
            </a:endParaRPr>
          </a:p>
        </p:txBody>
      </p:sp>
      <p:sp>
        <p:nvSpPr>
          <p:cNvPr id="400"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Complying with local (usually not enforced) labour laws would not require reduced hiring, and (esp.) working conditions can often be improved at little cost </a:t>
            </a:r>
            <a:r>
              <a:rPr b="0" lang="en-US" sz="2800" spc="-1" strike="noStrike">
                <a:solidFill>
                  <a:srgbClr val="000000"/>
                </a:solidFill>
                <a:latin typeface="Wingdings"/>
              </a:rPr>
              <a:t></a:t>
            </a:r>
            <a:r>
              <a:rPr b="0" lang="en-US" sz="2800" spc="-1" strike="noStrike">
                <a:solidFill>
                  <a:srgbClr val="000000"/>
                </a:solidFill>
                <a:latin typeface="Gill Sans MT"/>
              </a:rPr>
              <a:t> no loss in employment</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800" spc="-1" strike="noStrike" u="sng">
                <a:solidFill>
                  <a:srgbClr val="000000"/>
                </a:solidFill>
                <a:uFillTx/>
                <a:latin typeface="Gill Sans MT"/>
              </a:rPr>
              <a:t>Rejoinder:</a:t>
            </a:r>
            <a:r>
              <a:rPr b="0" lang="en-US" sz="2800" spc="-1" strike="noStrike">
                <a:solidFill>
                  <a:srgbClr val="000000"/>
                </a:solidFill>
                <a:latin typeface="Gill Sans MT"/>
              </a:rPr>
              <a:t> insofar as improving conditions costs $, it is part of compensation: </a:t>
            </a:r>
            <a:endParaRPr b="0" lang="en-US" sz="28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trade-off between wages and conditions, workers may prefer wages</a:t>
            </a:r>
            <a:endParaRPr b="0" lang="en-US" sz="2800" spc="-1" strike="noStrike">
              <a:solidFill>
                <a:srgbClr val="000000"/>
              </a:solidFill>
              <a:latin typeface="Gill Sans MT"/>
            </a:endParaRPr>
          </a:p>
        </p:txBody>
      </p:sp>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Productivity Wage Issue</a:t>
            </a:r>
            <a:endParaRPr b="0" lang="en-US" sz="4300" spc="-1" strike="noStrike">
              <a:solidFill>
                <a:srgbClr val="000000"/>
              </a:solidFill>
              <a:latin typeface="Gill Sans MT"/>
            </a:endParaRPr>
          </a:p>
        </p:txBody>
      </p:sp>
      <p:sp>
        <p:nvSpPr>
          <p:cNvPr id="402"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Pro-Standards argument: Improving wages not necessarily costly to firm as could increase productivity </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Reply: “efficiency wage” arguments don’t typically apply in 3d word sweatshop settings; if firms could make more $ by improving conditions they would already have</a:t>
            </a:r>
            <a:endParaRPr b="0" lang="en-US" sz="2800" spc="-1" strike="noStrike">
              <a:solidFill>
                <a:srgbClr val="000000"/>
              </a:solidFill>
              <a:latin typeface="Gill Sans MT"/>
            </a:endParaRPr>
          </a:p>
          <a:p>
            <a:pPr marL="365760" indent="-282960">
              <a:lnSpc>
                <a:spcPct val="90000"/>
              </a:lnSpc>
              <a:spcBef>
                <a:spcPts val="601"/>
              </a:spcBef>
            </a:pPr>
            <a:r>
              <a:rPr b="0" lang="en-US" sz="3200" spc="-1" strike="noStrike">
                <a:solidFill>
                  <a:srgbClr val="000000"/>
                </a:solidFill>
                <a:latin typeface="Gill Sans MT"/>
              </a:rPr>
              <a:t> </a:t>
            </a:r>
            <a:endParaRPr b="0" lang="en-US" sz="3200" spc="-1" strike="noStrike">
              <a:solidFill>
                <a:srgbClr val="000000"/>
              </a:solidFill>
              <a:latin typeface="Gill Sans MT"/>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3"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3600" spc="-1" strike="noStrike">
                <a:solidFill>
                  <a:srgbClr val="572314"/>
                </a:solidFill>
                <a:latin typeface="Gill Sans MT"/>
              </a:rPr>
              <a:t>Argument that Market Forces will Eliminate Problem without Standards</a:t>
            </a:r>
            <a:endParaRPr b="0" lang="en-US" sz="3600" spc="-1" strike="noStrike">
              <a:solidFill>
                <a:srgbClr val="000000"/>
              </a:solidFill>
              <a:latin typeface="Gill Sans MT"/>
            </a:endParaRPr>
          </a:p>
        </p:txBody>
      </p:sp>
      <p:sp>
        <p:nvSpPr>
          <p:cNvPr id="404"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Claim: Sweatshops are a response to labour surplus, low productivity; natural part of early phase of industrialization</a:t>
            </a:r>
            <a:endParaRPr b="0" lang="en-US" sz="32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Jeffery Sachs: “concern [re Africa] is not that there are too many sweatshops but that there are too few.'' </a:t>
            </a:r>
            <a:endParaRPr b="0" lang="en-US" sz="3200" spc="-1" strike="noStrike">
              <a:solidFill>
                <a:srgbClr val="000000"/>
              </a:solidFill>
              <a:latin typeface="Gill Sans MT"/>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Reply to “Market will End Sweatshops” Argument</a:t>
            </a:r>
            <a:endParaRPr b="0" lang="en-US" sz="4300" spc="-1" strike="noStrike">
              <a:solidFill>
                <a:srgbClr val="000000"/>
              </a:solidFill>
              <a:latin typeface="Gill Sans MT"/>
            </a:endParaRPr>
          </a:p>
        </p:txBody>
      </p:sp>
      <p:sp>
        <p:nvSpPr>
          <p:cNvPr id="406"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3200" spc="-1" strike="noStrike">
                <a:solidFill>
                  <a:srgbClr val="000000"/>
                </a:solidFill>
                <a:latin typeface="Gill Sans MT"/>
              </a:rPr>
              <a:t>Market forces alone don’t end sweatshop stage of development—growth is joined with changes in law and policy </a:t>
            </a:r>
            <a:endParaRPr b="0" lang="en-US" sz="3200" spc="-1" strike="noStrike">
              <a:solidFill>
                <a:srgbClr val="000000"/>
              </a:solidFill>
              <a:latin typeface="Gill Sans MT"/>
            </a:endParaRPr>
          </a:p>
          <a:p>
            <a:pPr lvl="1" marL="640080" indent="-237240">
              <a:lnSpc>
                <a:spcPct val="90000"/>
              </a:lnSpc>
              <a:spcBef>
                <a:spcPts val="550"/>
              </a:spcBef>
              <a:buClr>
                <a:srgbClr val="3891a7"/>
              </a:buClr>
              <a:buFont typeface="Verdana"/>
              <a:buChar char="◦"/>
            </a:pPr>
            <a:r>
              <a:rPr b="0" lang="en-US" sz="2800" spc="-1" strike="noStrike">
                <a:solidFill>
                  <a:srgbClr val="000000"/>
                </a:solidFill>
                <a:latin typeface="Gill Sans MT"/>
              </a:rPr>
              <a:t>e.g. labor laws and unions ended sweatshops in US during post-war era, while lack of law enforcement and decline of unions lead to return during neo-liberal era </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extShape 1"/>
          <p:cNvSpPr txBox="1"/>
          <p:nvPr/>
        </p:nvSpPr>
        <p:spPr>
          <a:xfrm>
            <a:off x="2578320" y="2600280"/>
            <a:ext cx="6400440" cy="2285640"/>
          </a:xfrm>
          <a:prstGeom prst="rect">
            <a:avLst/>
          </a:prstGeom>
          <a:noFill/>
          <a:ln>
            <a:noFill/>
          </a:ln>
        </p:spPr>
        <p:txBody>
          <a:bodyPr lIns="90000" rIns="90000" tIns="45000" bIns="45000"/>
          <a:p>
            <a:pPr>
              <a:lnSpc>
                <a:spcPts val="4501"/>
              </a:lnSpc>
            </a:pPr>
            <a:r>
              <a:rPr b="1" lang="en-US" sz="4000" spc="-1" strike="noStrike" cap="all">
                <a:solidFill>
                  <a:srgbClr val="572314"/>
                </a:solidFill>
                <a:latin typeface="Gill Sans MT"/>
              </a:rPr>
              <a:t>The sweatshop normative debate II: exploitation</a:t>
            </a:r>
            <a:endParaRPr b="0" lang="en-US" sz="4000" spc="-1" strike="noStrike">
              <a:solidFill>
                <a:srgbClr val="000000"/>
              </a:solidFill>
              <a:latin typeface="Gill Sans MT"/>
            </a:endParaRPr>
          </a:p>
        </p:txBody>
      </p:sp>
      <p:sp>
        <p:nvSpPr>
          <p:cNvPr id="408" name="TextShape 2"/>
          <p:cNvSpPr txBox="1"/>
          <p:nvPr/>
        </p:nvSpPr>
        <p:spPr>
          <a:xfrm>
            <a:off x="257832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7</a:t>
            </a:r>
            <a:endParaRPr b="0" lang="en-US" sz="2000" spc="-1" strike="noStrike">
              <a:solidFill>
                <a:srgbClr val="000000"/>
              </a:solidFill>
              <a:latin typeface="Gill Sans MT"/>
            </a:endParaRPr>
          </a:p>
        </p:txBody>
      </p:sp>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Exploitation Issue</a:t>
            </a:r>
            <a:endParaRPr b="0" lang="en-US" sz="4300" spc="-1" strike="noStrike">
              <a:solidFill>
                <a:srgbClr val="000000"/>
              </a:solidFill>
              <a:latin typeface="Gill Sans MT"/>
            </a:endParaRPr>
          </a:p>
        </p:txBody>
      </p:sp>
      <p:sp>
        <p:nvSpPr>
          <p:cNvPr id="410"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What is exploitation?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 </a:t>
            </a:r>
            <a:r>
              <a:rPr b="0" i="1" lang="en-US" sz="2800" spc="-1" strike="noStrike">
                <a:solidFill>
                  <a:srgbClr val="000000"/>
                </a:solidFill>
                <a:latin typeface="Gill Sans MT"/>
              </a:rPr>
              <a:t>Port of Caledonia</a:t>
            </a:r>
            <a:r>
              <a:rPr b="0" lang="en-US" sz="2800" spc="-1" strike="noStrike">
                <a:solidFill>
                  <a:srgbClr val="000000"/>
                </a:solidFill>
                <a:latin typeface="Gill Sans MT"/>
              </a:rPr>
              <a:t> e.g. (tug offers disabled ship a pull for a high price—ship sues and gets $ back)—win-win, but unfair division of surplus?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Better off exploited than not? </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extShape 1"/>
          <p:cNvSpPr txBox="1"/>
          <p:nvPr/>
        </p:nvSpPr>
        <p:spPr>
          <a:xfrm>
            <a:off x="1434960" y="274680"/>
            <a:ext cx="7499160" cy="70596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Exploitation: Snyder</a:t>
            </a:r>
            <a:endParaRPr b="0" lang="en-US" sz="4300" spc="-1" strike="noStrike">
              <a:solidFill>
                <a:srgbClr val="000000"/>
              </a:solidFill>
              <a:latin typeface="Gill Sans MT"/>
            </a:endParaRPr>
          </a:p>
        </p:txBody>
      </p:sp>
      <p:sp>
        <p:nvSpPr>
          <p:cNvPr id="412" name="TextShape 2"/>
          <p:cNvSpPr txBox="1"/>
          <p:nvPr/>
        </p:nvSpPr>
        <p:spPr>
          <a:xfrm>
            <a:off x="1116000" y="981000"/>
            <a:ext cx="7818120" cy="526680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Micro Unfairness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Violation of narrow CSR</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Macro Unfairness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Taking advantage of structural inequality</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Issue: how much does a business need to do to correct structures it didn’t create?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Mere use”: worker as means only, not an end</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Bowie </a:t>
            </a:r>
            <a:r>
              <a:rPr b="0" lang="en-US" sz="2800" spc="-1" strike="noStrike">
                <a:solidFill>
                  <a:srgbClr val="000000"/>
                </a:solidFill>
                <a:latin typeface="Wingdings"/>
              </a:rPr>
              <a:t></a:t>
            </a:r>
            <a:r>
              <a:rPr b="0" lang="en-US" sz="2800" spc="-1" strike="noStrike">
                <a:solidFill>
                  <a:srgbClr val="000000"/>
                </a:solidFill>
                <a:latin typeface="Gill Sans MT"/>
              </a:rPr>
              <a:t> “living wage”</a:t>
            </a:r>
            <a:endParaRPr b="0" lang="en-US" sz="28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Snyder “perfect form of duty of beneficence”</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
        <p:nvSpPr>
          <p:cNvPr id="413" name="TextShape 3"/>
          <p:cNvSpPr txBox="1"/>
          <p:nvPr/>
        </p:nvSpPr>
        <p:spPr>
          <a:xfrm>
            <a:off x="8613720" y="6305400"/>
            <a:ext cx="456840" cy="475920"/>
          </a:xfrm>
          <a:prstGeom prst="rect">
            <a:avLst/>
          </a:prstGeom>
          <a:noFill/>
          <a:ln>
            <a:noFill/>
          </a:ln>
        </p:spPr>
        <p:txBody>
          <a:bodyPr lIns="90000" rIns="90000" tIns="45000" bIns="45000" anchor="b"/>
          <a:p>
            <a:pPr algn="ctr">
              <a:lnSpc>
                <a:spcPct val="100000"/>
              </a:lnSpc>
            </a:pPr>
            <a:fld id="{7877A865-6BBB-430D-B2B1-90085243E561}" type="slidenum">
              <a:rPr b="0" lang="en-CA" sz="1200" spc="-1" strike="noStrike">
                <a:solidFill>
                  <a:srgbClr val="b5a989"/>
                </a:solidFill>
                <a:latin typeface="Gill Sans MT"/>
              </a:rPr>
              <a:t>&lt;number&gt;</a:t>
            </a:fld>
            <a:endParaRPr b="0" lang="en-CA" sz="1200" spc="-1" strike="noStrike">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1434960" y="274680"/>
            <a:ext cx="7499160" cy="71568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Concerns re supply chain labour</a:t>
            </a:r>
            <a:endParaRPr b="0" lang="en-US" sz="4300" spc="-1" strike="noStrike">
              <a:solidFill>
                <a:srgbClr val="000000"/>
              </a:solidFill>
              <a:latin typeface="Gill Sans MT"/>
            </a:endParaRPr>
          </a:p>
        </p:txBody>
      </p:sp>
      <p:sp>
        <p:nvSpPr>
          <p:cNvPr id="260" name="TextShape 2"/>
          <p:cNvSpPr txBox="1"/>
          <p:nvPr/>
        </p:nvSpPr>
        <p:spPr>
          <a:xfrm>
            <a:off x="1219320" y="990720"/>
            <a:ext cx="7714800" cy="525744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Low wages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Dangerous working conditions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Abuse of workers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Child labour</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Can cause high profile CSR issues: e.g. GAP, Nike, Liz Claiborne,  Walmart, Joe Fresh etc.</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CSR/Policy issue: what to do about these?</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Micro-unfairness</a:t>
            </a:r>
            <a:endParaRPr b="0" lang="en-US" sz="4300" spc="-1" strike="noStrike">
              <a:solidFill>
                <a:srgbClr val="000000"/>
              </a:solidFill>
              <a:latin typeface="Gill Sans MT"/>
            </a:endParaRPr>
          </a:p>
        </p:txBody>
      </p:sp>
      <p:sp>
        <p:nvSpPr>
          <p:cNvPr id="415" name="TextShape 2"/>
          <p:cNvSpPr txBox="1"/>
          <p:nvPr/>
        </p:nvSpPr>
        <p:spPr>
          <a:xfrm>
            <a:off x="1187640" y="1340640"/>
            <a:ext cx="7745760" cy="4907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Micro-unfairness = violation of market norms: coercion, deception</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Micro-fairness = win-win relative to other options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Doesn’t take into account background constraints, structural injustice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Zwolinsky: why blame firms that use sweatshop labour &amp; benefit poor even a little, but not “responsible” firms that don’t benefit poor at all?</a:t>
            </a:r>
            <a:endParaRPr b="0" lang="en-US" sz="3200" spc="-1" strike="noStrike">
              <a:solidFill>
                <a:srgbClr val="000000"/>
              </a:solidFill>
              <a:latin typeface="Gill Sans MT"/>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a:t>
            </a:r>
            <a:r>
              <a:rPr b="0" lang="en-US" sz="4000" spc="-1" strike="noStrike">
                <a:solidFill>
                  <a:srgbClr val="572314"/>
                </a:solidFill>
                <a:latin typeface="Gill Sans MT"/>
              </a:rPr>
              <a:t>Desperate Bargains” Response</a:t>
            </a:r>
            <a:endParaRPr b="0" lang="en-US" sz="4000" spc="-1" strike="noStrike">
              <a:solidFill>
                <a:srgbClr val="000000"/>
              </a:solidFill>
              <a:latin typeface="Gill Sans MT"/>
            </a:endParaRPr>
          </a:p>
        </p:txBody>
      </p:sp>
      <p:sp>
        <p:nvSpPr>
          <p:cNvPr id="41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Sweatshop workers </a:t>
            </a:r>
            <a:r>
              <a:rPr b="0" i="1" lang="en-US" sz="2800" spc="-1" strike="noStrike">
                <a:solidFill>
                  <a:srgbClr val="000000"/>
                </a:solidFill>
                <a:latin typeface="Gill Sans MT"/>
              </a:rPr>
              <a:t>are</a:t>
            </a:r>
            <a:r>
              <a:rPr b="0" lang="en-US" sz="2800" spc="-1" strike="noStrike">
                <a:solidFill>
                  <a:srgbClr val="000000"/>
                </a:solidFill>
                <a:latin typeface="Gill Sans MT"/>
              </a:rPr>
              <a:t> better off than in alternative, but because alternative so bad, terms of the transaction “of last resort” should be subject to standards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Rejoinder:  removing last resort makes the set of alternatives even worse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Reply: Depends on whether last resort is removed or just improved.</a:t>
            </a:r>
            <a:endParaRPr b="0" lang="en-US" sz="2800" spc="-1" strike="noStrike">
              <a:solidFill>
                <a:srgbClr val="000000"/>
              </a:solidFill>
              <a:latin typeface="Gill Sans MT"/>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000" spc="-1" strike="noStrike">
                <a:solidFill>
                  <a:srgbClr val="572314"/>
                </a:solidFill>
                <a:latin typeface="Gill Sans MT"/>
              </a:rPr>
              <a:t>“</a:t>
            </a:r>
            <a:r>
              <a:rPr b="0" lang="en-US" sz="4000" spc="-1" strike="noStrike">
                <a:solidFill>
                  <a:srgbClr val="572314"/>
                </a:solidFill>
                <a:latin typeface="Gill Sans MT"/>
              </a:rPr>
              <a:t>Mere Use”: Respect for Persons</a:t>
            </a:r>
            <a:endParaRPr b="0" lang="en-US" sz="4000" spc="-1" strike="noStrike">
              <a:solidFill>
                <a:srgbClr val="000000"/>
              </a:solidFill>
              <a:latin typeface="Gill Sans MT"/>
            </a:endParaRPr>
          </a:p>
        </p:txBody>
      </p:sp>
      <p:sp>
        <p:nvSpPr>
          <p:cNvPr id="41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Employers have moral obligations to workers, to treat them as ends in themselves, pay a country-specific living wage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these obligations also apply to employees of subcontractors, because MNCs have more bargaining power and can dictate terms of contracts </a:t>
            </a:r>
            <a:endParaRPr b="0" lang="en-US" sz="2800" spc="-1" strike="noStrike">
              <a:solidFill>
                <a:srgbClr val="000000"/>
              </a:solidFill>
              <a:latin typeface="Gill Sans MT"/>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Rejoinder to Respect Argument</a:t>
            </a:r>
            <a:endParaRPr b="0" lang="en-US" sz="4300" spc="-1" strike="noStrike">
              <a:solidFill>
                <a:srgbClr val="000000"/>
              </a:solidFill>
              <a:latin typeface="Gill Sans MT"/>
            </a:endParaRPr>
          </a:p>
        </p:txBody>
      </p:sp>
      <p:sp>
        <p:nvSpPr>
          <p:cNvPr id="42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1" i="1" lang="en-US" sz="2800" spc="-1" strike="noStrike">
                <a:solidFill>
                  <a:srgbClr val="000000"/>
                </a:solidFill>
                <a:latin typeface="Gill Sans MT"/>
              </a:rPr>
              <a:t>If</a:t>
            </a:r>
            <a:r>
              <a:rPr b="0" lang="en-US" sz="2800" spc="-1" strike="noStrike">
                <a:solidFill>
                  <a:srgbClr val="000000"/>
                </a:solidFill>
                <a:latin typeface="Gill Sans MT"/>
              </a:rPr>
              <a:t> no coercion or deception in hiring, and terms of contract honoured, (arguably) arrangement respects workers’ autonomy (Zwolinsky)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What about obligations of potential employees not hired if labour standards must be raised? [Assumption re elasticity of demand?]</a:t>
            </a:r>
            <a:endParaRPr b="0" lang="en-US" sz="2800" spc="-1" strike="noStrike">
              <a:solidFill>
                <a:srgbClr val="000000"/>
              </a:solidFill>
              <a:latin typeface="Gill Sans MT"/>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000" spc="-1" strike="noStrike">
                <a:solidFill>
                  <a:srgbClr val="572314"/>
                </a:solidFill>
                <a:latin typeface="Gill Sans MT"/>
              </a:rPr>
              <a:t>Zwolinsky on Respect Argument</a:t>
            </a:r>
            <a:endParaRPr b="0" lang="en-US" sz="4000" spc="-1" strike="noStrike">
              <a:solidFill>
                <a:srgbClr val="000000"/>
              </a:solidFill>
              <a:latin typeface="Gill Sans MT"/>
            </a:endParaRPr>
          </a:p>
        </p:txBody>
      </p:sp>
      <p:sp>
        <p:nvSpPr>
          <p:cNvPr id="423"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Morally wrong to prohibit sweatshop employment, as it would interfere with freedom of workers to choose that kind of job, and keeping them from signaling preference/getting something that would make them better off </a:t>
            </a:r>
            <a:endParaRPr b="0" lang="en-US" sz="2800" spc="-1" strike="noStrike">
              <a:solidFill>
                <a:srgbClr val="000000"/>
              </a:solidFill>
              <a:latin typeface="Gill Sans MT"/>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4" name="TextShape 1"/>
          <p:cNvSpPr txBox="1"/>
          <p:nvPr/>
        </p:nvSpPr>
        <p:spPr>
          <a:xfrm>
            <a:off x="1435680" y="188640"/>
            <a:ext cx="7497720" cy="791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Macro-unfairness</a:t>
            </a:r>
            <a:endParaRPr b="0" lang="en-US" sz="4300" spc="-1" strike="noStrike">
              <a:solidFill>
                <a:srgbClr val="000000"/>
              </a:solidFill>
              <a:latin typeface="Gill Sans MT"/>
            </a:endParaRPr>
          </a:p>
        </p:txBody>
      </p:sp>
      <p:sp>
        <p:nvSpPr>
          <p:cNvPr id="425" name="TextShape 2"/>
          <p:cNvSpPr txBox="1"/>
          <p:nvPr/>
        </p:nvSpPr>
        <p:spPr>
          <a:xfrm>
            <a:off x="1043640" y="1124640"/>
            <a:ext cx="7889760" cy="54003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Taking advantage of background conditions due to past injustice</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Eg. colonialism</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Macro-fairness = hypothetical transaction if both parties had other options that would allow decent standard of living</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Problems: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How is macro-fair background determined?</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Why is macro-fairness responsibility of firm?</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a:t>
            </a:r>
            <a:r>
              <a:rPr b="0" lang="en-US" sz="4000" spc="-1" strike="noStrike">
                <a:solidFill>
                  <a:srgbClr val="572314"/>
                </a:solidFill>
                <a:latin typeface="Gill Sans MT"/>
              </a:rPr>
              <a:t>Sweatshop World” vs “CSR World”</a:t>
            </a:r>
            <a:endParaRPr b="0" lang="en-US" sz="4000" spc="-1" strike="noStrike">
              <a:solidFill>
                <a:srgbClr val="000000"/>
              </a:solidFill>
              <a:latin typeface="Gill Sans MT"/>
            </a:endParaRPr>
          </a:p>
        </p:txBody>
      </p:sp>
      <p:sp>
        <p:nvSpPr>
          <p:cNvPr id="42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In Sweatshop World:</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Marie in Haiti works 12 hr days for under $2/day in dirty crowded sewing shop making t-shirts for Gildan sub-contractor,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dangerous dust levels,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pregnancy tests, harassment etc.;</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 </a:t>
            </a:r>
            <a:r>
              <a:rPr b="0" lang="en-US" sz="2800" spc="-1" strike="noStrike">
                <a:solidFill>
                  <a:srgbClr val="000000"/>
                </a:solidFill>
                <a:latin typeface="Gill Sans MT"/>
              </a:rPr>
              <a:t>Gildan makes &gt;20% return on equity</a:t>
            </a:r>
            <a:endParaRPr b="0" lang="en-US" sz="2800" spc="-1" strike="noStrike">
              <a:solidFill>
                <a:srgbClr val="000000"/>
              </a:solidFill>
              <a:latin typeface="Gill Sans MT"/>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In CSR World</a:t>
            </a:r>
            <a:endParaRPr b="0" lang="en-US" sz="4300" spc="-1" strike="noStrike">
              <a:solidFill>
                <a:srgbClr val="000000"/>
              </a:solidFill>
              <a:latin typeface="Gill Sans MT"/>
            </a:endParaRPr>
          </a:p>
        </p:txBody>
      </p:sp>
      <p:sp>
        <p:nvSpPr>
          <p:cNvPr id="429"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Gildan never closed plants in Que.,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Pays decent wage in clean plants, or has good plants in high-productivity countries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Treats workers with respect.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Marie not employed in Gilden sweatshop, makes $1 day as agricultural laborer or garbage gleaner. </a:t>
            </a:r>
            <a:endParaRPr b="0" lang="en-US" sz="2800" spc="-1" strike="noStrike">
              <a:solidFill>
                <a:srgbClr val="000000"/>
              </a:solidFill>
              <a:latin typeface="Gill Sans MT"/>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Question</a:t>
            </a:r>
            <a:endParaRPr b="0" lang="en-US" sz="4300" spc="-1" strike="noStrike">
              <a:solidFill>
                <a:srgbClr val="000000"/>
              </a:solidFill>
              <a:latin typeface="Gill Sans MT"/>
            </a:endParaRPr>
          </a:p>
        </p:txBody>
      </p:sp>
      <p:sp>
        <p:nvSpPr>
          <p:cNvPr id="431"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Which world would Marie prefer, Sweatshop World or CSR World?</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Recall John Rawls’s “difference principle”: what is just is what benefits worst off</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Claim: worst off are not sweatshop workers, but those who would work in sweatshop if they could</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000" spc="-1" strike="noStrike">
                <a:solidFill>
                  <a:srgbClr val="572314"/>
                </a:solidFill>
                <a:latin typeface="Gill Sans MT"/>
              </a:rPr>
              <a:t>CSR World vs Sweatshop World: Micro vs Macro Issues</a:t>
            </a:r>
            <a:endParaRPr b="0" lang="en-US" sz="4000" spc="-1" strike="noStrike">
              <a:solidFill>
                <a:srgbClr val="000000"/>
              </a:solidFill>
              <a:latin typeface="Gill Sans MT"/>
            </a:endParaRPr>
          </a:p>
        </p:txBody>
      </p:sp>
      <p:sp>
        <p:nvSpPr>
          <p:cNvPr id="433"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Sweatshop defenders make good case re Marie’s situation </a:t>
            </a:r>
            <a:r>
              <a:rPr b="0" i="1" lang="en-US" sz="2800" spc="-1" strike="noStrike">
                <a:solidFill>
                  <a:srgbClr val="000000"/>
                </a:solidFill>
                <a:latin typeface="Gill Sans MT"/>
              </a:rPr>
              <a:t>assuming </a:t>
            </a:r>
            <a:r>
              <a:rPr b="0" lang="en-US" sz="2800" spc="-1" strike="noStrike">
                <a:solidFill>
                  <a:srgbClr val="000000"/>
                </a:solidFill>
                <a:latin typeface="Gill Sans MT"/>
              </a:rPr>
              <a:t>set of options facing her is fixed, and firm is only deciding between hiring more workers for less $ or fewer for more.</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0" lang="en-US" sz="2800" spc="-1" strike="noStrike">
                <a:solidFill>
                  <a:srgbClr val="000000"/>
                </a:solidFill>
                <a:latin typeface="Gill Sans MT"/>
              </a:rPr>
              <a:t>Introducing sweatshop doesn’t usually eliminate other options in itself</a:t>
            </a:r>
            <a:endParaRPr b="0" lang="en-US" sz="2800" spc="-1" strike="noStrike">
              <a:solidFill>
                <a:srgbClr val="000000"/>
              </a:solidFill>
              <a:latin typeface="Gill Sans MT"/>
            </a:endParaRPr>
          </a:p>
          <a:p>
            <a:pPr marL="365760" indent="-282960">
              <a:lnSpc>
                <a:spcPct val="90000"/>
              </a:lnSpc>
              <a:spcBef>
                <a:spcPts val="601"/>
              </a:spcBef>
              <a:buClr>
                <a:srgbClr val="3891a7"/>
              </a:buClr>
              <a:buSzPct val="80000"/>
              <a:buFont typeface="Wingdings 2" charset="2"/>
              <a:buChar char=""/>
            </a:pPr>
            <a:r>
              <a:rPr b="1" i="1" lang="en-US" sz="2800" spc="-1" strike="noStrike">
                <a:solidFill>
                  <a:srgbClr val="000000"/>
                </a:solidFill>
                <a:latin typeface="Gill Sans MT"/>
              </a:rPr>
              <a:t>But</a:t>
            </a:r>
            <a:r>
              <a:rPr b="0" lang="en-US" sz="2800" spc="-1" strike="noStrike">
                <a:solidFill>
                  <a:srgbClr val="000000"/>
                </a:solidFill>
                <a:latin typeface="Gill Sans MT"/>
              </a:rPr>
              <a:t> this focus overlooks other ways corporations (etc.) do affect alternatives </a:t>
            </a:r>
            <a:endParaRPr b="0" lang="en-US" sz="2800" spc="-1" strike="noStrike">
              <a:solidFill>
                <a:srgbClr val="000000"/>
              </a:solidFill>
              <a:latin typeface="Gill Sans MT"/>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The Cost of $65 Nike Shoes:</a:t>
            </a:r>
            <a:endParaRPr b="0" lang="en-US" sz="4300" spc="-1" strike="noStrike">
              <a:solidFill>
                <a:srgbClr val="000000"/>
              </a:solidFill>
              <a:latin typeface="Gill Sans MT"/>
            </a:endParaRPr>
          </a:p>
        </p:txBody>
      </p:sp>
      <p:sp>
        <p:nvSpPr>
          <p:cNvPr id="262" name="TextShape 2"/>
          <p:cNvSpPr txBox="1"/>
          <p:nvPr/>
        </p:nvSpPr>
        <p:spPr>
          <a:xfrm>
            <a:off x="1506600" y="1600200"/>
            <a:ext cx="6343200" cy="45255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1" i="1" lang="en-US" sz="2800" spc="-1" strike="noStrike">
                <a:solidFill>
                  <a:srgbClr val="000000"/>
                </a:solidFill>
                <a:latin typeface="Gill Sans MT"/>
              </a:rPr>
              <a:t>Labor Costs</a:t>
            </a:r>
            <a:r>
              <a:rPr b="1" i="1" lang="en-US" sz="2800" spc="-1" strike="noStrike">
                <a:solidFill>
                  <a:srgbClr val="000000"/>
                </a:solidFill>
                <a:latin typeface="Gill Sans MT"/>
              </a:rPr>
              <a:t>	</a:t>
            </a:r>
            <a:r>
              <a:rPr b="1" i="1" lang="en-US" sz="2800" spc="-1" strike="noStrike">
                <a:solidFill>
                  <a:srgbClr val="000000"/>
                </a:solidFill>
                <a:latin typeface="Gill Sans MT"/>
              </a:rPr>
              <a:t>	</a:t>
            </a:r>
            <a:r>
              <a:rPr b="1" i="1" lang="en-US" sz="2800" spc="-1" strike="noStrike">
                <a:solidFill>
                  <a:srgbClr val="000000"/>
                </a:solidFill>
                <a:latin typeface="Gill Sans MT"/>
              </a:rPr>
              <a:t>	</a:t>
            </a:r>
            <a:r>
              <a:rPr b="1" i="1" lang="en-US" sz="2800" spc="-1" strike="noStrike">
                <a:solidFill>
                  <a:srgbClr val="000000"/>
                </a:solidFill>
                <a:latin typeface="Gill Sans MT"/>
              </a:rPr>
              <a:t>$2.43</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Manufacturer’s Overhead</a:t>
            </a:r>
            <a:r>
              <a:rPr b="0" lang="en-US" sz="2800" spc="-1" strike="noStrike">
                <a:solidFill>
                  <a:srgbClr val="000000"/>
                </a:solidFill>
                <a:latin typeface="Gill Sans MT"/>
              </a:rPr>
              <a:t>	</a:t>
            </a:r>
            <a:r>
              <a:rPr b="0" lang="en-US" sz="2800" spc="-1" strike="noStrike">
                <a:solidFill>
                  <a:srgbClr val="000000"/>
                </a:solidFill>
                <a:latin typeface="Gill Sans MT"/>
              </a:rPr>
              <a:t>$2.10</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Materials</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$10.75</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Profit to factory</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$0.97</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Factory price to Nike</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$16.25</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Wholesale price</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$32.50</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Retail price</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	</a:t>
            </a:r>
            <a:r>
              <a:rPr b="0" lang="en-US" sz="2800" spc="-1" strike="noStrike">
                <a:solidFill>
                  <a:srgbClr val="000000"/>
                </a:solidFill>
                <a:latin typeface="Gill Sans MT"/>
              </a:rPr>
              <a:t>$65</a:t>
            </a:r>
            <a:endParaRPr b="0" lang="en-US" sz="2800" spc="-1" strike="noStrike">
              <a:solidFill>
                <a:srgbClr val="000000"/>
              </a:solidFill>
              <a:latin typeface="Gill Sans MT"/>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Examples</a:t>
            </a:r>
            <a:endParaRPr b="0" lang="en-US" sz="4300" spc="-1" strike="noStrike">
              <a:solidFill>
                <a:srgbClr val="000000"/>
              </a:solidFill>
              <a:latin typeface="Gill Sans MT"/>
            </a:endParaRPr>
          </a:p>
        </p:txBody>
      </p:sp>
      <p:sp>
        <p:nvSpPr>
          <p:cNvPr id="435"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Andre Apaid (major Gildan sub-contractor) involved in Haiti coup </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Agricultural subsidies, dumping, protectionism </a:t>
            </a:r>
            <a:r>
              <a:rPr b="0" lang="en-US" sz="2800" spc="-1" strike="noStrike">
                <a:solidFill>
                  <a:srgbClr val="000000"/>
                </a:solidFill>
                <a:latin typeface="Wingdings"/>
              </a:rPr>
              <a:t></a:t>
            </a:r>
            <a:r>
              <a:rPr b="0" lang="en-US" sz="2800" spc="-1" strike="noStrike">
                <a:solidFill>
                  <a:srgbClr val="000000"/>
                </a:solidFill>
                <a:latin typeface="Gill Sans MT"/>
              </a:rPr>
              <a:t> undermining LDC agriculture</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2800" spc="-1" strike="noStrike">
                <a:solidFill>
                  <a:srgbClr val="000000"/>
                </a:solidFill>
                <a:latin typeface="Gill Sans MT"/>
              </a:rPr>
              <a:t>Violence, repression of labour</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TextShape 1"/>
          <p:cNvSpPr txBox="1"/>
          <p:nvPr/>
        </p:nvSpPr>
        <p:spPr>
          <a:xfrm>
            <a:off x="1043640" y="188640"/>
            <a:ext cx="7889760" cy="935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Normative implications neglected by most CSR codes</a:t>
            </a:r>
            <a:endParaRPr b="0" lang="en-US" sz="4300" spc="-1" strike="noStrike">
              <a:solidFill>
                <a:srgbClr val="000000"/>
              </a:solidFill>
              <a:latin typeface="Gill Sans MT"/>
            </a:endParaRPr>
          </a:p>
        </p:txBody>
      </p:sp>
      <p:sp>
        <p:nvSpPr>
          <p:cNvPr id="437" name="TextShape 2"/>
          <p:cNvSpPr txBox="1"/>
          <p:nvPr/>
        </p:nvSpPr>
        <p:spPr>
          <a:xfrm>
            <a:off x="1115640" y="1268640"/>
            <a:ext cx="7817760" cy="497916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t>
            </a:r>
            <a:r>
              <a:rPr b="0" lang="en-US" sz="3200" spc="-1" strike="noStrike">
                <a:solidFill>
                  <a:srgbClr val="000000"/>
                </a:solidFill>
                <a:latin typeface="Gill Sans MT"/>
              </a:rPr>
              <a:t>Sweatshops” per se not problem?</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CSR needs to emphasize process not just substantive gains (Barrientos &amp; Smith)</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Encouraging &amp; supporting, not resisting &amp; repressing independent labour movement and host country regulation</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Host country law influenced by trading partners’ law (Mosley)</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Longer term relationships with suppliers, not shopping around, frequent switching </a:t>
            </a:r>
            <a:endParaRPr b="0" lang="en-US" sz="3200" spc="-1" strike="noStrike">
              <a:solidFill>
                <a:srgbClr val="000000"/>
              </a:solidFill>
              <a:latin typeface="Gill Sans MT"/>
            </a:endParaRPr>
          </a:p>
        </p:txBody>
      </p:sp>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971640" y="274680"/>
            <a:ext cx="7961760" cy="70560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CSR as political responsibility (Young)</a:t>
            </a:r>
            <a:endParaRPr b="0" lang="en-US" sz="4300" spc="-1" strike="noStrike">
              <a:solidFill>
                <a:srgbClr val="000000"/>
              </a:solidFill>
              <a:latin typeface="Gill Sans MT"/>
            </a:endParaRPr>
          </a:p>
        </p:txBody>
      </p:sp>
      <p:sp>
        <p:nvSpPr>
          <p:cNvPr id="439" name="TextShape 2"/>
          <p:cNvSpPr txBox="1"/>
          <p:nvPr/>
        </p:nvSpPr>
        <p:spPr>
          <a:xfrm>
            <a:off x="1043640" y="1052640"/>
            <a:ext cx="7889760" cy="51951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Shared responsibility to bring about just structures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Forward-looking, so not dependent on whether firm is to blame for unjust structure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Responsibility can be met in various ways—doesn’t impose perfect duty</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Summing up: Kinds of fairness and normative CSR theories</a:t>
            </a:r>
            <a:endParaRPr b="0" lang="en-US" sz="4300" spc="-1" strike="noStrike">
              <a:solidFill>
                <a:srgbClr val="000000"/>
              </a:solidFill>
              <a:latin typeface="Gill Sans MT"/>
            </a:endParaRPr>
          </a:p>
        </p:txBody>
      </p:sp>
      <p:sp>
        <p:nvSpPr>
          <p:cNvPr id="441" name="TextShape 2"/>
          <p:cNvSpPr txBox="1"/>
          <p:nvPr/>
        </p:nvSpPr>
        <p:spPr>
          <a:xfrm>
            <a:off x="1115640" y="1447920"/>
            <a:ext cx="7817760" cy="507708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Micro-fairness: demanded by stockholder, stakeholder, and market failure theories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No “mere use”: Kantian stakeholder theory (Bowie);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Zwolinski thinks respect for persons only entails micro-fairness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Macro-fairness: some kinds/aspects of stakeholder and market failure theories?</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Challenge to standard approaches to stakeholder theory</a:t>
            </a:r>
            <a:endParaRPr b="0" lang="en-US" sz="2800" spc="-1" strike="noStrike">
              <a:solidFill>
                <a:srgbClr val="000000"/>
              </a:solidFill>
              <a:latin typeface="Gill Sans MT"/>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2" name="TextShape 1"/>
          <p:cNvSpPr txBox="1"/>
          <p:nvPr/>
        </p:nvSpPr>
        <p:spPr>
          <a:xfrm>
            <a:off x="2578320" y="2600280"/>
            <a:ext cx="6400440" cy="2285640"/>
          </a:xfrm>
          <a:prstGeom prst="rect">
            <a:avLst/>
          </a:prstGeom>
          <a:noFill/>
          <a:ln>
            <a:noFill/>
          </a:ln>
        </p:spPr>
        <p:txBody>
          <a:bodyPr lIns="90000" rIns="90000" tIns="45000" bIns="45000"/>
          <a:p>
            <a:pPr>
              <a:lnSpc>
                <a:spcPts val="4501"/>
              </a:lnSpc>
            </a:pPr>
            <a:r>
              <a:rPr b="1" lang="en-US" sz="4000" spc="-1" strike="noStrike" cap="all">
                <a:solidFill>
                  <a:srgbClr val="572314"/>
                </a:solidFill>
                <a:latin typeface="Gill Sans MT"/>
              </a:rPr>
              <a:t>Alternatives and worker perspectives</a:t>
            </a:r>
            <a:endParaRPr b="0" lang="en-US" sz="4000" spc="-1" strike="noStrike">
              <a:solidFill>
                <a:srgbClr val="000000"/>
              </a:solidFill>
              <a:latin typeface="Gill Sans MT"/>
            </a:endParaRPr>
          </a:p>
        </p:txBody>
      </p:sp>
      <p:sp>
        <p:nvSpPr>
          <p:cNvPr id="443" name="TextShape 2"/>
          <p:cNvSpPr txBox="1"/>
          <p:nvPr/>
        </p:nvSpPr>
        <p:spPr>
          <a:xfrm>
            <a:off x="2578320" y="1066680"/>
            <a:ext cx="6400440" cy="1509480"/>
          </a:xfrm>
          <a:prstGeom prst="rect">
            <a:avLst/>
          </a:prstGeom>
          <a:noFill/>
          <a:ln>
            <a:noFill/>
          </a:ln>
        </p:spPr>
        <p:txBody>
          <a:bodyPr lIns="90000" rIns="90000" tIns="45000" bIns="45000" anchor="b"/>
          <a:p>
            <a:pPr marL="18360">
              <a:lnSpc>
                <a:spcPts val="2299"/>
              </a:lnSpc>
            </a:pPr>
            <a:r>
              <a:rPr b="0" lang="en-US" sz="2000" spc="-1" strike="noStrike">
                <a:solidFill>
                  <a:srgbClr val="361309"/>
                </a:solidFill>
                <a:latin typeface="Gill Sans MT"/>
              </a:rPr>
              <a:t>Week 8</a:t>
            </a:r>
            <a:endParaRPr b="0" lang="en-US" sz="2000" spc="-1" strike="noStrike">
              <a:solidFill>
                <a:srgbClr val="000000"/>
              </a:solidFill>
              <a:latin typeface="Gill Sans MT"/>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Alternatives to voluntary codes</a:t>
            </a:r>
            <a:endParaRPr b="0" lang="en-US" sz="4300" spc="-1" strike="noStrike">
              <a:solidFill>
                <a:srgbClr val="000000"/>
              </a:solidFill>
              <a:latin typeface="Gill Sans MT"/>
            </a:endParaRPr>
          </a:p>
        </p:txBody>
      </p:sp>
      <p:sp>
        <p:nvSpPr>
          <p:cNvPr id="445" name="TextShape 2"/>
          <p:cNvSpPr txBox="1"/>
          <p:nvPr/>
        </p:nvSpPr>
        <p:spPr>
          <a:xfrm>
            <a:off x="1115640" y="1340640"/>
            <a:ext cx="7817760" cy="49071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Host country law</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Brand home/consumer country law</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Incorporation of social clause in international trade agreements, WTO</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Enforced by trade sanctions</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Organized labour action</a:t>
            </a:r>
            <a:endParaRPr b="0" lang="en-US" sz="3200" spc="-1" strike="noStrike">
              <a:solidFill>
                <a:srgbClr val="000000"/>
              </a:solidFill>
              <a:latin typeface="Gill Sans MT"/>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TextShape 1"/>
          <p:cNvSpPr txBox="1"/>
          <p:nvPr/>
        </p:nvSpPr>
        <p:spPr>
          <a:xfrm>
            <a:off x="1435680" y="274680"/>
            <a:ext cx="7497720" cy="1142640"/>
          </a:xfrm>
          <a:prstGeom prst="rect">
            <a:avLst/>
          </a:prstGeom>
          <a:noFill/>
          <a:ln>
            <a:noFill/>
          </a:ln>
        </p:spPr>
        <p:txBody>
          <a:bodyPr lIns="90000" rIns="90000" tIns="45000" bIns="45000" anchor="ctr"/>
          <a:p>
            <a:pPr>
              <a:lnSpc>
                <a:spcPct val="100000"/>
              </a:lnSpc>
            </a:pPr>
            <a:r>
              <a:rPr b="0" lang="en-US" sz="4300" spc="-1" strike="noStrike">
                <a:solidFill>
                  <a:srgbClr val="572314"/>
                </a:solidFill>
                <a:latin typeface="Gill Sans MT"/>
              </a:rPr>
              <a:t>Host Country law</a:t>
            </a:r>
            <a:endParaRPr b="0" lang="en-US" sz="4300" spc="-1" strike="noStrike">
              <a:solidFill>
                <a:srgbClr val="000000"/>
              </a:solidFill>
              <a:latin typeface="Gill Sans MT"/>
            </a:endParaRPr>
          </a:p>
        </p:txBody>
      </p:sp>
      <p:sp>
        <p:nvSpPr>
          <p:cNvPr id="447" name="TextShape 2"/>
          <p:cNvSpPr txBox="1"/>
          <p:nvPr/>
        </p:nvSpPr>
        <p:spPr>
          <a:xfrm>
            <a:off x="1435680" y="1447920"/>
            <a:ext cx="7497720" cy="48002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Problems: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Enforcement</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Competitive pressure (“race to the bottom”)</a:t>
            </a:r>
            <a:endParaRPr b="0" lang="en-US" sz="3200" spc="-1" strike="noStrike">
              <a:solidFill>
                <a:srgbClr val="000000"/>
              </a:solidFill>
              <a:latin typeface="Gill Sans MT"/>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1434960" y="274680"/>
            <a:ext cx="7499160" cy="791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Home/Consumer Country Law Initiatives</a:t>
            </a:r>
            <a:endParaRPr b="0" lang="en-US" sz="4300" spc="-1" strike="noStrike">
              <a:solidFill>
                <a:srgbClr val="000000"/>
              </a:solidFill>
              <a:latin typeface="Gill Sans MT"/>
            </a:endParaRPr>
          </a:p>
        </p:txBody>
      </p:sp>
      <p:sp>
        <p:nvSpPr>
          <p:cNvPr id="449" name="TextShape 2"/>
          <p:cNvSpPr txBox="1"/>
          <p:nvPr/>
        </p:nvSpPr>
        <p:spPr>
          <a:xfrm>
            <a:off x="1434960" y="1412640"/>
            <a:ext cx="7499160" cy="483516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 </a:t>
            </a:r>
            <a:r>
              <a:rPr b="0" lang="en-US" sz="3200" spc="-1" strike="noStrike">
                <a:solidFill>
                  <a:srgbClr val="000000"/>
                </a:solidFill>
                <a:latin typeface="Gill Sans MT"/>
              </a:rPr>
              <a:t>E.g. California </a:t>
            </a:r>
            <a:r>
              <a:rPr b="0" i="1" lang="en-US" sz="3200" spc="-1" strike="noStrike">
                <a:solidFill>
                  <a:srgbClr val="000000"/>
                </a:solidFill>
                <a:latin typeface="Gill Sans MT"/>
              </a:rPr>
              <a:t>Transparency in Supply Chains Act </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UK </a:t>
            </a:r>
            <a:r>
              <a:rPr b="0" i="1" lang="en-US" sz="3200" spc="-1" strike="noStrike">
                <a:solidFill>
                  <a:srgbClr val="000000"/>
                </a:solidFill>
                <a:latin typeface="Gill Sans MT"/>
              </a:rPr>
              <a:t>Modern Slavery Act</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Focus on auditing and disclosure re worst abuses in supply chain</a:t>
            </a:r>
            <a:endParaRPr b="0" lang="en-US" sz="28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Canadian proposed </a:t>
            </a:r>
            <a:r>
              <a:rPr b="0" i="1" lang="en-US" sz="3200" spc="-1" strike="noStrike">
                <a:solidFill>
                  <a:srgbClr val="000000"/>
                </a:solidFill>
                <a:latin typeface="Gill Sans MT"/>
              </a:rPr>
              <a:t>Act to Prohibit Sweatshop Labour Goods </a:t>
            </a:r>
            <a:r>
              <a:rPr b="0" lang="en-US" sz="3200" spc="-1" strike="noStrike">
                <a:solidFill>
                  <a:srgbClr val="000000"/>
                </a:solidFill>
                <a:latin typeface="Gill Sans MT"/>
              </a:rPr>
              <a:t>private member’s bill</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Broader scope, stronger measures</a:t>
            </a:r>
            <a:endParaRPr b="0" lang="en-US" sz="2800" spc="-1" strike="noStrike">
              <a:solidFill>
                <a:srgbClr val="000000"/>
              </a:solidFill>
              <a:latin typeface="Gill Sans MT"/>
            </a:endParaRPr>
          </a:p>
          <a:p>
            <a:pPr>
              <a:lnSpc>
                <a:spcPct val="100000"/>
              </a:lnSpc>
              <a:spcBef>
                <a:spcPts val="601"/>
              </a:spcBef>
            </a:pPr>
            <a:endParaRPr b="0" lang="en-US" sz="2800" spc="-1" strike="noStrike">
              <a:solidFill>
                <a:srgbClr val="000000"/>
              </a:solidFill>
              <a:latin typeface="Gill Sans MT"/>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TextShape 1"/>
          <p:cNvSpPr txBox="1"/>
          <p:nvPr/>
        </p:nvSpPr>
        <p:spPr>
          <a:xfrm>
            <a:off x="1435680" y="274680"/>
            <a:ext cx="7497720" cy="1142640"/>
          </a:xfrm>
          <a:prstGeom prst="rect">
            <a:avLst/>
          </a:prstGeom>
          <a:noFill/>
          <a:ln>
            <a:noFill/>
          </a:ln>
        </p:spPr>
        <p:txBody>
          <a:bodyPr lIns="90000" rIns="90000" tIns="45000" bIns="45000" anchor="ctr">
            <a:normAutofit/>
          </a:bodyPr>
          <a:p>
            <a:pPr>
              <a:lnSpc>
                <a:spcPct val="100000"/>
              </a:lnSpc>
            </a:pPr>
            <a:r>
              <a:rPr b="0" lang="en-US" sz="4300" spc="-1" strike="noStrike">
                <a:solidFill>
                  <a:srgbClr val="572314"/>
                </a:solidFill>
                <a:latin typeface="Gill Sans MT"/>
              </a:rPr>
              <a:t>California </a:t>
            </a:r>
            <a:r>
              <a:rPr b="0" i="1" lang="en-US" sz="4300" spc="-1" strike="noStrike">
                <a:solidFill>
                  <a:srgbClr val="572314"/>
                </a:solidFill>
                <a:latin typeface="Gill Sans MT"/>
              </a:rPr>
              <a:t>Transparency in Supply Chains Act </a:t>
            </a:r>
            <a:r>
              <a:rPr b="0" lang="en-US" sz="4300" spc="-1" strike="noStrike">
                <a:solidFill>
                  <a:srgbClr val="572314"/>
                </a:solidFill>
                <a:latin typeface="Gill Sans MT"/>
              </a:rPr>
              <a:t>2010</a:t>
            </a:r>
            <a:br/>
            <a:endParaRPr b="0" lang="en-US" sz="4300" spc="-1" strike="noStrike">
              <a:solidFill>
                <a:srgbClr val="000000"/>
              </a:solidFill>
              <a:latin typeface="Gill Sans MT"/>
            </a:endParaRPr>
          </a:p>
        </p:txBody>
      </p:sp>
      <p:sp>
        <p:nvSpPr>
          <p:cNvPr id="451" name="TextShape 2"/>
          <p:cNvSpPr txBox="1"/>
          <p:nvPr/>
        </p:nvSpPr>
        <p:spPr>
          <a:xfrm>
            <a:off x="1434960" y="1066680"/>
            <a:ext cx="7499160" cy="5181120"/>
          </a:xfrm>
          <a:prstGeom prst="rect">
            <a:avLst/>
          </a:prstGeom>
          <a:noFill/>
          <a:ln>
            <a:noFill/>
          </a:ln>
        </p:spPr>
        <p:txBody>
          <a:bodyPr lIns="90000" rIns="90000" tIns="45000" bIns="45000">
            <a:normAutofit/>
          </a:bodyPr>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Firm with &gt;$100M in sales must “disclose… its efforts to eradicate slavery and human trafficking from its direct supply chain for tangible goods offered for sale”</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Must audit suppliers (pref. unannounced, 3d party).</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Make suppliers certify that inputs comply with host country slavery &amp; trafficking laws</a:t>
            </a: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a:p>
            <a:pPr>
              <a:lnSpc>
                <a:spcPct val="100000"/>
              </a:lnSpc>
              <a:spcBef>
                <a:spcPts val="601"/>
              </a:spcBef>
            </a:pPr>
            <a:endParaRPr b="0" lang="en-US" sz="3200" spc="-1" strike="noStrike">
              <a:solidFill>
                <a:srgbClr val="000000"/>
              </a:solidFill>
              <a:latin typeface="Gill Sans MT"/>
            </a:endParaRPr>
          </a:p>
        </p:txBody>
      </p:sp>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TextShape 1"/>
          <p:cNvSpPr txBox="1"/>
          <p:nvPr/>
        </p:nvSpPr>
        <p:spPr>
          <a:xfrm>
            <a:off x="1434960" y="274680"/>
            <a:ext cx="7499160" cy="715680"/>
          </a:xfrm>
          <a:prstGeom prst="rect">
            <a:avLst/>
          </a:prstGeom>
          <a:noFill/>
          <a:ln>
            <a:noFill/>
          </a:ln>
        </p:spPr>
        <p:txBody>
          <a:bodyPr lIns="90000" rIns="90000" tIns="45000" bIns="45000" anchor="ctr">
            <a:normAutofit/>
          </a:bodyPr>
          <a:p>
            <a:pPr>
              <a:lnSpc>
                <a:spcPct val="100000"/>
              </a:lnSpc>
            </a:pPr>
            <a:r>
              <a:rPr b="0" i="1" lang="en-US" sz="4300" spc="-1" strike="noStrike">
                <a:solidFill>
                  <a:srgbClr val="572314"/>
                </a:solidFill>
                <a:latin typeface="Gill Sans MT"/>
              </a:rPr>
              <a:t>U.K. Modern Slavery Act </a:t>
            </a:r>
            <a:r>
              <a:rPr b="0" lang="en-US" sz="4300" spc="-1" strike="noStrike">
                <a:solidFill>
                  <a:srgbClr val="572314"/>
                </a:solidFill>
                <a:latin typeface="Gill Sans MT"/>
              </a:rPr>
              <a:t>2015 s. 54</a:t>
            </a:r>
            <a:br/>
            <a:endParaRPr b="0" lang="en-US" sz="4300" spc="-1" strike="noStrike">
              <a:solidFill>
                <a:srgbClr val="000000"/>
              </a:solidFill>
              <a:latin typeface="Gill Sans MT"/>
            </a:endParaRPr>
          </a:p>
        </p:txBody>
      </p:sp>
      <p:sp>
        <p:nvSpPr>
          <p:cNvPr id="453" name="TextShape 2"/>
          <p:cNvSpPr txBox="1"/>
          <p:nvPr/>
        </p:nvSpPr>
        <p:spPr>
          <a:xfrm>
            <a:off x="1434960" y="762120"/>
            <a:ext cx="7499160" cy="5486040"/>
          </a:xfrm>
          <a:prstGeom prst="rect">
            <a:avLst/>
          </a:prstGeom>
          <a:noFill/>
          <a:ln>
            <a:noFill/>
          </a:ln>
        </p:spPr>
        <p:txBody>
          <a:bodyPr lIns="90000" rIns="90000" tIns="45000" bIns="45000"/>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Applies to all “commercial organizations” with revenues above amount set in regs</a:t>
            </a:r>
            <a:endParaRPr b="0" lang="en-US" sz="3200" spc="-1" strike="noStrike">
              <a:solidFill>
                <a:srgbClr val="000000"/>
              </a:solidFill>
              <a:latin typeface="Gill Sans MT"/>
            </a:endParaRPr>
          </a:p>
          <a:p>
            <a:pPr marL="365760" indent="-282960">
              <a:lnSpc>
                <a:spcPct val="100000"/>
              </a:lnSpc>
              <a:spcBef>
                <a:spcPts val="601"/>
              </a:spcBef>
              <a:buClr>
                <a:srgbClr val="3891a7"/>
              </a:buClr>
              <a:buSzPct val="80000"/>
              <a:buFont typeface="Wingdings 2" charset="2"/>
              <a:buChar char=""/>
            </a:pPr>
            <a:r>
              <a:rPr b="0" lang="en-US" sz="3200" spc="-1" strike="noStrike">
                <a:solidFill>
                  <a:srgbClr val="000000"/>
                </a:solidFill>
                <a:latin typeface="Gill Sans MT"/>
              </a:rPr>
              <a:t>Firm must issue: </a:t>
            </a:r>
            <a:endParaRPr b="0" lang="en-US" sz="32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(a) a statement of the steps the organisation has taken during the financial year to ensure that slavery and human trafficking is not taking place—</a:t>
            </a:r>
            <a:endParaRPr b="0" lang="en-US" sz="2800" spc="-1" strike="noStrike">
              <a:solidFill>
                <a:srgbClr val="000000"/>
              </a:solidFill>
              <a:latin typeface="Gill Sans MT"/>
            </a:endParaRPr>
          </a:p>
          <a:p>
            <a:pPr lvl="2" marL="887040" indent="-228240">
              <a:lnSpc>
                <a:spcPct val="100000"/>
              </a:lnSpc>
              <a:spcBef>
                <a:spcPts val="479"/>
              </a:spcBef>
              <a:buClr>
                <a:srgbClr val="feb80a"/>
              </a:buClr>
              <a:buFont typeface="Wingdings 2" charset="2"/>
              <a:buChar char=""/>
            </a:pPr>
            <a:r>
              <a:rPr b="0" lang="en-US" sz="2400" spc="-1" strike="noStrike">
                <a:solidFill>
                  <a:srgbClr val="000000"/>
                </a:solidFill>
                <a:latin typeface="Gill Sans MT"/>
              </a:rPr>
              <a:t>(i)in any of its supply chains, and</a:t>
            </a:r>
            <a:endParaRPr b="0" lang="en-US" sz="2400" spc="-1" strike="noStrike">
              <a:solidFill>
                <a:srgbClr val="000000"/>
              </a:solidFill>
              <a:latin typeface="Gill Sans MT"/>
            </a:endParaRPr>
          </a:p>
          <a:p>
            <a:pPr lvl="2" marL="887040" indent="-228240">
              <a:lnSpc>
                <a:spcPct val="100000"/>
              </a:lnSpc>
              <a:spcBef>
                <a:spcPts val="479"/>
              </a:spcBef>
              <a:buClr>
                <a:srgbClr val="feb80a"/>
              </a:buClr>
              <a:buFont typeface="Wingdings 2" charset="2"/>
              <a:buChar char=""/>
            </a:pPr>
            <a:r>
              <a:rPr b="0" lang="en-US" sz="2400" spc="-1" strike="noStrike">
                <a:solidFill>
                  <a:srgbClr val="000000"/>
                </a:solidFill>
                <a:latin typeface="Gill Sans MT"/>
              </a:rPr>
              <a:t>(ii)in any part of its own business, or</a:t>
            </a:r>
            <a:endParaRPr b="0" lang="en-US" sz="2400" spc="-1" strike="noStrike">
              <a:solidFill>
                <a:srgbClr val="000000"/>
              </a:solidFill>
              <a:latin typeface="Gill Sans MT"/>
            </a:endParaRPr>
          </a:p>
          <a:p>
            <a:pPr lvl="1" marL="640080" indent="-237240">
              <a:lnSpc>
                <a:spcPct val="100000"/>
              </a:lnSpc>
              <a:spcBef>
                <a:spcPts val="550"/>
              </a:spcBef>
              <a:buClr>
                <a:srgbClr val="3891a7"/>
              </a:buClr>
              <a:buFont typeface="Verdana"/>
              <a:buChar char="◦"/>
            </a:pPr>
            <a:r>
              <a:rPr b="0" lang="en-US" sz="2800" spc="-1" strike="noStrike">
                <a:solidFill>
                  <a:srgbClr val="000000"/>
                </a:solidFill>
                <a:latin typeface="Gill Sans MT"/>
              </a:rPr>
              <a:t>(b) a statement that the organisation has taken no such steps</a:t>
            </a:r>
            <a:endParaRPr b="0" lang="en-US" sz="2800" spc="-1" strike="noStrike">
              <a:solidFill>
                <a:srgbClr val="000000"/>
              </a:solidFill>
              <a:latin typeface="Gill Sans MT"/>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Solstice</Template>
  <TotalTime>9669</TotalTime>
  <Application>LibreOffice/6.0.6.2$Linux_X86_64 LibreOffice_project/00m0$Build-2</Application>
  <Words>4916</Words>
  <Paragraphs>543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2017-02-03T00:48:07Z</dcterms:created>
  <dc:creator>Asus</dc:creator>
  <dc:description/>
  <dc:language>en-CA</dc:language>
  <cp:lastModifiedBy>Allan Greenbaum</cp:lastModifiedBy>
  <dcterms:modified xsi:type="dcterms:W3CDTF">2018-12-23T14:25:42Z</dcterms:modified>
  <cp:revision>81</cp:revision>
  <dc:subject/>
  <dc:title>Weeks 7-9: Labour in International Supply Chains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24</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108</vt:i4>
  </property>
</Properties>
</file>