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6"/>
    <p:restoredTop sz="94656"/>
  </p:normalViewPr>
  <p:slideViewPr>
    <p:cSldViewPr snapToGrid="0" snapToObjects="1">
      <p:cViewPr>
        <p:scale>
          <a:sx n="76" d="100"/>
          <a:sy n="76" d="100"/>
        </p:scale>
        <p:origin x="-45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C1E6D-5B77-AB45-8FDC-FB33B763E090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B9924-F882-FF4D-A56C-B0B7FCE5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5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9924-F882-FF4D-A56C-B0B7FCE574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0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3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9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210A-727D-864A-A7CA-2FB4E871A7CA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4BD0-5D17-7E4A-8A78-0BF92600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5232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International Entanglements before the Sino-Japanese War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5022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Feb. 26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, 2019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582" y="293683"/>
            <a:ext cx="8720143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Responses of the Nationalist Government: Negotiations with Japan, 1933-1934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303" y="2412124"/>
            <a:ext cx="1002319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After 1933, The Gradualist Approach: Appease Japan while eradicating military-regional rival regimes;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1934 Preparation for a Settlement with Japan on the basis of status quo: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Negotiations: mail and railway systems, tariff revision, debt settlement;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China accepted the existence of Manchukuo as a separate entity;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Japan pledged not to undertake further territorial acquisition southward;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40" y="65075"/>
            <a:ext cx="10734681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Gradual Preparation for the War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: Reversal of the Japanese Policy, 1935-1937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967" y="1562094"/>
            <a:ext cx="91624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1935-1937 Reversal of the Japanese Policy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General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Doihara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Kenji undermined the incipient structure of Chinese-Japanese accommodations;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New Policies: 1) Separate North China; 2) Remove GMD influences; 3) Establish provisional regimes controlled by Japanese forces;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9967" y="4180319"/>
            <a:ext cx="87603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Secret Preparations of the Nationalist Government: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Military Affairs Commission: fortification plans for six cities in the lower Yangzi Region;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Constructions of batteries and other military facilities along the Yangzi River;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Plan to control the western provinces of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Guizhou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and Sichuan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840" y="-198179"/>
            <a:ext cx="10734681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Gradual Preparation for the War: Potential Alliances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447" y="1055515"/>
            <a:ext cx="882818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The Nationalist Government and Soviet Union: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1934 Preliminary Contacts: potential alliances against Japan;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1935 Negotiations between Jiang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Jieshi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and the Soviet Ambassador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Domitiri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Bogomolov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447" y="2699434"/>
            <a:ext cx="9019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The Nationalist Government and CCP: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1936 Negotiations between Chen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Lifu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(GMD) and Zhou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Enlai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(CCP): 1) cooperation against Japan; 2) reorganization of the red armies; 3) future alliance with the Soviet Union;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After November, GMD position hardened—deadlock situation of the ongoing negotiations;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447" y="4830291"/>
            <a:ext cx="10478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1936 The Xi’an Incident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Zhang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Xueliang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captured Jiang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Jieshi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and forced him to abandon the anticommunist campaigns and take an anti-Japanese stand;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Prelude to the full-scale allied fight against the Japanese;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2" y="145891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Geopolitical Issue of Manchuria: Scope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12" y="1364104"/>
            <a:ext cx="4261129" cy="49842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43788" y="1971675"/>
            <a:ext cx="3357562" cy="32146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 flipV="1">
            <a:off x="7106312" y="1785938"/>
            <a:ext cx="829180" cy="656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</p:cNvCxnSpPr>
          <p:nvPr/>
        </p:nvCxnSpPr>
        <p:spPr>
          <a:xfrm>
            <a:off x="9122569" y="5186363"/>
            <a:ext cx="0" cy="11619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01325" y="4343400"/>
            <a:ext cx="766116" cy="271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77575" y="1536898"/>
            <a:ext cx="88998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Book Antiqua" charset="0"/>
                <a:ea typeface="Book Antiqua" charset="0"/>
                <a:cs typeface="Book Antiqua" charset="0"/>
              </a:rPr>
              <a:t>Russia</a:t>
            </a:r>
            <a:endParaRPr lang="en-US" b="1" dirty="0">
              <a:solidFill>
                <a:srgbClr val="00B050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3191" y="5371941"/>
            <a:ext cx="158889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ook Antiqua" charset="0"/>
                <a:ea typeface="Book Antiqua" charset="0"/>
                <a:cs typeface="Book Antiqua" charset="0"/>
              </a:rPr>
              <a:t>China Proper</a:t>
            </a:r>
            <a:endParaRPr lang="en-US" b="1" dirty="0">
              <a:solidFill>
                <a:srgbClr val="0070C0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67171" y="5696069"/>
            <a:ext cx="78739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charset="0"/>
                <a:ea typeface="Book Antiqua" charset="0"/>
                <a:cs typeface="Book Antiqua" charset="0"/>
              </a:rPr>
              <a:t>Japan</a:t>
            </a:r>
            <a:endParaRPr lang="en-US" b="1" dirty="0">
              <a:solidFill>
                <a:srgbClr val="FF0000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1447" y="1826290"/>
            <a:ext cx="53512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19</a:t>
            </a:r>
            <a:r>
              <a:rPr lang="en-US" altLang="zh-CN" sz="2000" baseline="30000" dirty="0" smtClean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-20</a:t>
            </a:r>
            <a:r>
              <a:rPr lang="en-US" altLang="zh-CN" sz="2000" baseline="30000" dirty="0" smtClean="0"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Century: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contested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b="1" u="sng" dirty="0" smtClean="0">
                <a:latin typeface="Times New Roman" charset="0"/>
                <a:ea typeface="Times New Roman" charset="0"/>
                <a:cs typeface="Times New Roman" charset="0"/>
              </a:rPr>
              <a:t>borderland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where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China,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Russia,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Japan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were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the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main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competitors;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endParaRPr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liminal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indeterminate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historical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space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being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characterized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by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warfare,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but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also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by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opportunities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for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local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elites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who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are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able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play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off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one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outside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power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against</a:t>
            </a:r>
            <a:r>
              <a:rPr lang="zh-CN" alt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another;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835" y="1201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Geopolitical Issue of Manchuria: Historical Overview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62" y="1331454"/>
            <a:ext cx="64209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Qing Period (1644-1912)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Formation of the concept of “Manchuria” as a distinctive region;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Qing Frontier Policy: Ensuring the distinctive environmental (forests), socio-economic (ginseng, mushroom, and fur trade), and cultural (language and customs) features of this region;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62" y="3797307"/>
            <a:ext cx="66014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Late Nineteenth Century: Increasing Degree of </a:t>
            </a:r>
            <a:r>
              <a:rPr lang="en-US" b="1" dirty="0" err="1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Sinicization</a:t>
            </a:r>
            <a:endParaRPr lang="en-US" b="1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Triggers: Famine in north China; Expansions of Russia and Japan;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Lift of the ban on immigration into this region from China Proper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Population:</a:t>
            </a:r>
          </a:p>
          <a:p>
            <a:pPr marL="742950" lvl="1" indent="-285750">
              <a:lnSpc>
                <a:spcPct val="150000"/>
              </a:lnSpc>
              <a:buFont typeface="Courier New" charset="0"/>
              <a:buChar char="o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1787: 150,000</a:t>
            </a:r>
          </a:p>
          <a:p>
            <a:pPr marL="742950" lvl="1" indent="-285750">
              <a:lnSpc>
                <a:spcPct val="150000"/>
              </a:lnSpc>
              <a:buFont typeface="Courier New" charset="0"/>
              <a:buChar char="o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1907: 1.5 million, 81,000 were non-Chinese;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132" y="-1261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Geopolitical Issue of Manchuria: Russia and Japan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653" y="101356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Russia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3057" y="101356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Japan</a:t>
            </a:r>
            <a:endParaRPr lang="en-US" sz="24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38132" y="1703200"/>
            <a:ext cx="488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1897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Built and maintained military &amp; territorial control over the Chinese Eastern Railroad;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38131" y="2339129"/>
            <a:ext cx="488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1900, After the Boxers, Controlled the entire Manchuria;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973478" y="1475231"/>
            <a:ext cx="488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1895 Treaty of Shimonoseki, Japan demanded to cede the Liaodong Peninsula;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26838" y="3027560"/>
            <a:ext cx="551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1905, The Treaty of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Portsmouth :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Lease on the Guandong Peninsula and the South Manchurian Road;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926838" y="3742451"/>
            <a:ext cx="517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1915, 21 Demands, Privileged economic rights in southern Manchuria and eastern Inner Mongolia;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926838" y="4624853"/>
            <a:ext cx="5935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1903-1927 Economic Expansion: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Coal and iron mines, electric supply, railways,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Manchurian share of Chinese foreign trade went from 3.5 to 32.5 percent, chiefly with Japan;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By 1927, 85 percent of the Japanese investment was in China, 80 percent of this was in Manchuria</a:t>
            </a:r>
          </a:p>
        </p:txBody>
      </p:sp>
    </p:spTree>
    <p:extLst>
      <p:ext uri="{BB962C8B-B14F-4D97-AF65-F5344CB8AC3E}">
        <p14:creationId xmlns:p14="http://schemas.microsoft.com/office/powerpoint/2010/main" val="4032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8132" y="-1261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Geopolitical Issue of Manchuria</a:t>
            </a:r>
            <a:endParaRPr lang="en-US" sz="3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09" y="909938"/>
            <a:ext cx="6645144" cy="57989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631747" y="3809401"/>
            <a:ext cx="2940761" cy="2923409"/>
            <a:chOff x="5631747" y="3809401"/>
            <a:chExt cx="2940761" cy="2923409"/>
          </a:xfrm>
        </p:grpSpPr>
        <p:sp>
          <p:nvSpPr>
            <p:cNvPr id="8" name="Triangle 7"/>
            <p:cNvSpPr/>
            <p:nvPr/>
          </p:nvSpPr>
          <p:spPr>
            <a:xfrm rot="12334103">
              <a:off x="5631747" y="5316814"/>
              <a:ext cx="1011730" cy="1234154"/>
            </a:xfrm>
            <a:prstGeom prst="triangle">
              <a:avLst>
                <a:gd name="adj" fmla="val 55560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9371" y="6086479"/>
              <a:ext cx="2243137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Liaodong/Guandong</a:t>
              </a:r>
              <a:r>
                <a:rPr lang="zh-CN" altLang="en-US" b="1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altLang="zh-CN" b="1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Peninsula</a:t>
              </a:r>
              <a:endParaRPr lang="en-US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137612" y="3809401"/>
              <a:ext cx="606088" cy="14769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 rot="6470579">
            <a:off x="6229346" y="47863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SMR</a:t>
            </a:r>
            <a:endParaRPr lang="en-US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29125" y="2886075"/>
            <a:ext cx="3400425" cy="1157288"/>
            <a:chOff x="4429125" y="2886075"/>
            <a:chExt cx="3400425" cy="11572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429125" y="2886075"/>
              <a:ext cx="3400425" cy="115728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23953" y="3273625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C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CER</a:t>
              </a:r>
              <a:endParaRPr lang="en-US" b="1" dirty="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14783" y="5229224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1928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Nationalist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Government</a:t>
            </a:r>
            <a:endParaRPr lang="en-US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8425" y="-42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Geopolitical Issue of Manchuria: The Mukden Incident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426" y="947899"/>
            <a:ext cx="861126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Borderland Politics before 1928: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Zhang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Zuolin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(1875-1928): sided with different countries at different times;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1911-1928 Cooperation between Zhang and Japan;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1920s Gradual Independence of Zhang from Japanese Influence: 1) Zhang’s ambition at the position in Beijing; 2) Built up core civilian support in the Mukden clique;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1928 Japanese feared Zhang’s increasing military involvement south of the Great Wall; Assassination of Zhang;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425" y="3857179"/>
            <a:ext cx="68824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The Nationalist Turn after 1928: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Zhang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Xueliang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(1901-2001) succeeded his father and declared his allegiance to the GMD of a unified China;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1930 Extended his base into North China;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Railway Rights: Tried to take over the CER; Built and expanded railway lines to compete with the SMR;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Denial of landownership to Japanese nationals;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2" descr="å¼ ä½é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925" y="919323"/>
            <a:ext cx="2228850" cy="29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å¼ å­¦è¯âçå¾çæç´¢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925" y="4016981"/>
            <a:ext cx="2228850" cy="286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8425" y="-1103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Geopolitical Issue of Manchuria: The Mukden Incident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32" y="993225"/>
            <a:ext cx="5814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The Mukden Incident: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September 18, 1931, the Guandong Army set a bomb on an SMR line near Mukden;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Jiang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Jieshi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ordered Zhang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Xueliang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to withdrawal;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1932 Japan occupied all of the Manchuria; establishment of the independent Republic of Manchukuo;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9" y="1215201"/>
            <a:ext cx="5966471" cy="4739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532" y="3718679"/>
            <a:ext cx="56724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The Manchukuo: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Puppet State: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Puyi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as the “chief executive;” The real power belonged to Japan;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Military Regime: Guandong army was the dominant army;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Modern Developmental State: 1) development of an industrial base; 2) unified currency; 3) banking system;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Brutal Regime: 1) monopolistic nature of the industrialization; 2) agricultural exploitation; 3) germ warfare experimentation;</a:t>
            </a:r>
          </a:p>
        </p:txBody>
      </p:sp>
      <p:sp>
        <p:nvSpPr>
          <p:cNvPr id="8" name="Oval 7"/>
          <p:cNvSpPr/>
          <p:nvPr/>
        </p:nvSpPr>
        <p:spPr>
          <a:xfrm>
            <a:off x="9001123" y="3186113"/>
            <a:ext cx="328612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80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International Reactions to the Manchuria Issue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74" y="1213945"/>
            <a:ext cx="47611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Initial Attempts of the League of Nations: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U.S. actively proposed to internationalize the Manchuria Issue;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1931 The British Statesmen Lord Lytton ordered a commission to investigate the situations in Manchuria; The Lytton Report;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General Attitude: Solve the Manchuria crisis within the framework of international collaboration and without alienating Japan;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1932 Henry Stimson proposed to Britain to join together in condemning Japanese acts; Britain did not respond;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814" y="1325563"/>
            <a:ext cx="5803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1933 The Breakdown of the International Framework: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Japan was unlikely to resume its responsible and peaceful position;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Global Trends to economic regionalism;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1933 Adjustment of American Foreign Policy: to prevent war through direct negotiations with individual counties, rather than through the League of Nations;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Soviet Union: Avoid premature clashed with Japan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582" y="293683"/>
            <a:ext cx="8720143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Responses of the Nationalist Government: Conceptualizations of World Order in the 1920s and 1930s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82" y="2033752"/>
            <a:ext cx="1052095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The “Imperialism” Framework: Since the mid-19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th</a:t>
            </a: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Century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 system at diplomatic balance;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Implication: competition and rivalry among the imperialist powers could be manipulated for China’s benefit;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582" y="3787086"/>
            <a:ext cx="10068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Perception of the New World Order in the 1920s and 1930s: Hope for the International Approach: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economic interests of the Anglo-American powers and Japan were incompatible; War between Japan and the Anglo-American powers were inevitable;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War between Soviet Union and Japan was also inevitable because of ideological and geopolitical reasons;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Chance for China to achieve international alliances against Japanese expansion;</a:t>
            </a:r>
          </a:p>
        </p:txBody>
      </p:sp>
    </p:spTree>
    <p:extLst>
      <p:ext uri="{BB962C8B-B14F-4D97-AF65-F5344CB8AC3E}">
        <p14:creationId xmlns:p14="http://schemas.microsoft.com/office/powerpoint/2010/main" val="7407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1153</Words>
  <Application>Microsoft Office PowerPoint</Application>
  <PresentationFormat>Custom</PresentationFormat>
  <Paragraphs>101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International Entanglements before the Sino-Japanese War</vt:lpstr>
      <vt:lpstr>The Geopolitical Issue of Manchuria: Scope</vt:lpstr>
      <vt:lpstr>The Geopolitical Issue of Manchuria: Historical Overview</vt:lpstr>
      <vt:lpstr>The Geopolitical Issue of Manchuria: Russia and Japan</vt:lpstr>
      <vt:lpstr>The Geopolitical Issue of Manchuria</vt:lpstr>
      <vt:lpstr>The Geopolitical Issue of Manchuria: The Mukden Incident</vt:lpstr>
      <vt:lpstr>The Geopolitical Issue of Manchuria: The Mukden Incident</vt:lpstr>
      <vt:lpstr>International Reactions to the Manchuria Issue</vt:lpstr>
      <vt:lpstr>Responses of the Nationalist Government: Conceptualizations of World Order in the 1920s and 1930s</vt:lpstr>
      <vt:lpstr>Responses of the Nationalist Government: Negotiations with Japan, 1933-1934</vt:lpstr>
      <vt:lpstr>Gradual Preparation for the War: Reversal of the Japanese Policy, 1935-1937</vt:lpstr>
      <vt:lpstr>Gradual Preparation for the War: Potential Alliances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Entanglements before the Sino-Japanese War</dc:title>
  <dc:creator>Yiying Pan</dc:creator>
  <cp:lastModifiedBy>mark</cp:lastModifiedBy>
  <cp:revision>120</cp:revision>
  <dcterms:created xsi:type="dcterms:W3CDTF">2019-02-24T15:02:51Z</dcterms:created>
  <dcterms:modified xsi:type="dcterms:W3CDTF">2019-03-22T14:01:54Z</dcterms:modified>
</cp:coreProperties>
</file>