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1"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7"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0226B2-2BA3-4C17-88E7-87A5801AF297}"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226B2-2BA3-4C17-88E7-87A5801AF297}"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226B2-2BA3-4C17-88E7-87A5801AF297}"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226B2-2BA3-4C17-88E7-87A5801AF297}"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0226B2-2BA3-4C17-88E7-87A5801AF297}"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0226B2-2BA3-4C17-88E7-87A5801AF297}"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0226B2-2BA3-4C17-88E7-87A5801AF297}"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0226B2-2BA3-4C17-88E7-87A5801AF297}"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226B2-2BA3-4C17-88E7-87A5801AF297}"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0226B2-2BA3-4C17-88E7-87A5801AF297}"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0226B2-2BA3-4C17-88E7-87A5801AF297}"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7AE4A-A0EA-49FA-963E-F51094C423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226B2-2BA3-4C17-88E7-87A5801AF297}" type="datetimeFigureOut">
              <a:rPr lang="en-US" smtClean="0"/>
              <a:pPr/>
              <a:t>2/19/2019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7AE4A-A0EA-49FA-963E-F51094C423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Baudrillard </a:t>
            </a:r>
            <a:br>
              <a:rPr lang="en-US" dirty="0"/>
            </a:br>
            <a:r>
              <a:rPr lang="en-US" dirty="0"/>
              <a:t>Mass Media Culture</a:t>
            </a:r>
          </a:p>
        </p:txBody>
      </p:sp>
      <p:sp>
        <p:nvSpPr>
          <p:cNvPr id="3" name="Subtitle 2"/>
          <p:cNvSpPr>
            <a:spLocks noGrp="1"/>
          </p:cNvSpPr>
          <p:nvPr>
            <p:ph type="subTitle" idx="1"/>
          </p:nvPr>
        </p:nvSpPr>
        <p:spPr/>
        <p:txBody>
          <a:bodyPr/>
          <a:lstStyle/>
          <a:p>
            <a:r>
              <a:rPr lang="en-US" dirty="0"/>
              <a:t>February 5, 2019 </a:t>
            </a:r>
          </a:p>
          <a:p>
            <a:r>
              <a:rPr lang="en-US" dirty="0"/>
              <a:t>Tuesday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
            </a:r>
            <a:br>
              <a:rPr lang="en-US" sz="4000" dirty="0"/>
            </a:br>
            <a:r>
              <a:rPr lang="en-US" sz="4000" dirty="0"/>
              <a:t>From Introduction by George Ritzer</a:t>
            </a:r>
            <a:br>
              <a:rPr lang="en-US" sz="4000" dirty="0"/>
            </a:br>
            <a:r>
              <a:rPr lang="en-US" sz="4000" dirty="0"/>
              <a:t>to The Consumer Society by Jean Baudrillard</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“To </a:t>
            </a:r>
            <a:r>
              <a:rPr lang="en-US" dirty="0" err="1"/>
              <a:t>Baurdriallard</a:t>
            </a:r>
            <a:r>
              <a:rPr lang="en-US" dirty="0"/>
              <a:t>, consumption is </a:t>
            </a:r>
            <a:r>
              <a:rPr lang="en-US" dirty="0">
                <a:highlight>
                  <a:srgbClr val="FFFF00"/>
                </a:highlight>
              </a:rPr>
              <a:t>not merely </a:t>
            </a:r>
            <a:r>
              <a:rPr lang="en-US" dirty="0"/>
              <a:t>a frenzy of buying a profusion of commodities, a function of enjoyment, an individual function, liberating of needs, fulfilling of the self, affluence or the consumption of objects. Consumption is an </a:t>
            </a:r>
            <a:r>
              <a:rPr lang="en-US" dirty="0">
                <a:highlight>
                  <a:srgbClr val="FFFF00"/>
                </a:highlight>
              </a:rPr>
              <a:t>order of significations </a:t>
            </a:r>
            <a:r>
              <a:rPr lang="en-US" dirty="0"/>
              <a:t>in a ‘panoply’ of objects: a system, or code, of signs: ‘</a:t>
            </a:r>
            <a:r>
              <a:rPr lang="en-US" dirty="0">
                <a:highlight>
                  <a:srgbClr val="FFFF00"/>
                </a:highlight>
              </a:rPr>
              <a:t>an order of manipulation of signs</a:t>
            </a:r>
            <a:r>
              <a:rPr lang="en-US" dirty="0"/>
              <a:t>’; </a:t>
            </a:r>
            <a:r>
              <a:rPr lang="en-US" dirty="0">
                <a:highlight>
                  <a:srgbClr val="FFFF00"/>
                </a:highlight>
              </a:rPr>
              <a:t>the manipulation of objects as signs; a communication system (like a language); a system of exchange (like primitive kinship); a morality that is a system of ideological values</a:t>
            </a:r>
            <a:r>
              <a:rPr lang="en-US" dirty="0"/>
              <a:t>; a social function; a structural organization; a collective phenomenon; </a:t>
            </a:r>
            <a:r>
              <a:rPr lang="en-US" dirty="0">
                <a:highlight>
                  <a:srgbClr val="FFFF00"/>
                </a:highlight>
              </a:rPr>
              <a:t>the production of differences</a:t>
            </a:r>
            <a:r>
              <a:rPr lang="en-US" dirty="0"/>
              <a:t>; ….an unconscious constraint on people both from the sign system and from the socio-economic-political system; and a social logic.”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Baudrillard… rather </a:t>
            </a:r>
            <a:r>
              <a:rPr lang="en-US" dirty="0">
                <a:highlight>
                  <a:srgbClr val="FFFF00"/>
                </a:highlight>
              </a:rPr>
              <a:t>consumption is a structure that is external to and coercive over individuals</a:t>
            </a:r>
            <a:r>
              <a:rPr lang="en-US" dirty="0"/>
              <a:t>… Individuals are coerced into using that system. The use of that system via consumption is an important way in which </a:t>
            </a:r>
            <a:r>
              <a:rPr lang="en-US" dirty="0">
                <a:highlight>
                  <a:srgbClr val="FFFF00"/>
                </a:highlight>
              </a:rPr>
              <a:t>people communicate with one another</a:t>
            </a:r>
            <a:r>
              <a:rPr lang="en-US" dirty="0"/>
              <a:t>.”</a:t>
            </a:r>
          </a:p>
          <a:p>
            <a:r>
              <a:rPr lang="en-US" dirty="0"/>
              <a:t>“In the modern consumer society, we consume not only goods but also human services and therefore human relationships….Ultimately, </a:t>
            </a:r>
            <a:r>
              <a:rPr lang="en-US" dirty="0">
                <a:highlight>
                  <a:srgbClr val="FFFF00"/>
                </a:highlight>
              </a:rPr>
              <a:t>what is being consumed in the consumer society is consumption itself. The last point is best exemplified by advertising</a:t>
            </a:r>
            <a:r>
              <a:rPr lang="en-US" dirty="0"/>
              <a:t>. In watching or reading advertisements people are consuming them: they are consuming consumption.”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t>
            </a:r>
            <a:r>
              <a:rPr lang="en-US" dirty="0">
                <a:highlight>
                  <a:srgbClr val="FFFF00"/>
                </a:highlight>
              </a:rPr>
              <a:t>Baudrillard seeks to extend consumption from goods not only to services but to virtually everything else</a:t>
            </a:r>
            <a:r>
              <a:rPr lang="en-US" dirty="0"/>
              <a:t>…… the idea that consumption has been </a:t>
            </a:r>
            <a:r>
              <a:rPr lang="en-US" dirty="0">
                <a:highlight>
                  <a:srgbClr val="FFFF00"/>
                </a:highlight>
              </a:rPr>
              <a:t>extended to all of culture</a:t>
            </a:r>
            <a:r>
              <a:rPr lang="en-US" dirty="0"/>
              <a:t>; we are witnessing the commodification of culture….</a:t>
            </a:r>
            <a:r>
              <a:rPr lang="en-US" dirty="0">
                <a:highlight>
                  <a:srgbClr val="FFFF00"/>
                </a:highlight>
              </a:rPr>
              <a:t>Art for example has increasingly become indistinguishable from any other commodity</a:t>
            </a:r>
            <a:r>
              <a:rPr lang="en-US" dirty="0"/>
              <a:t>…..” </a:t>
            </a:r>
          </a:p>
          <a:p>
            <a:r>
              <a:rPr lang="en-US" dirty="0"/>
              <a:t>“More generally, in addition to its constraining effect, consumption is described by Baudrillard </a:t>
            </a:r>
            <a:r>
              <a:rPr lang="en-US" dirty="0">
                <a:highlight>
                  <a:srgbClr val="FFFF00"/>
                </a:highlight>
              </a:rPr>
              <a:t>as a magical, miraculous, fantastic world</a:t>
            </a:r>
            <a:r>
              <a:rPr lang="en-US" dirty="0"/>
              <a:t>. The new means of consumption offer the consumer fantastic, mythical images (signs) and they are objective structures that constrain the behavior of consumers.” </a:t>
            </a:r>
          </a:p>
          <a:p>
            <a:r>
              <a:rPr lang="en-US" dirty="0"/>
              <a:t>&gt;&gt;From </a:t>
            </a:r>
            <a:r>
              <a:rPr lang="en-US" dirty="0" err="1"/>
              <a:t>Dischantment</a:t>
            </a:r>
            <a:r>
              <a:rPr lang="en-US" dirty="0"/>
              <a:t> to Re-</a:t>
            </a:r>
            <a:r>
              <a:rPr lang="en-US" dirty="0" err="1"/>
              <a:t>chantment</a:t>
            </a:r>
            <a:r>
              <a:rPr lang="en-US" dirty="0"/>
              <a:t> of the world through consumption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1. The Neo -or Anachronistic Resurrection</a:t>
            </a:r>
          </a:p>
          <a:p>
            <a:r>
              <a:rPr lang="en-US" dirty="0"/>
              <a:t>“Cultural consumption may thus be defined as the time and place of the caricatural resurrection, the parodic evocation of what already no longer exists—of what is not so much ‘consumed’ as ‘consummated’(completed, past and gone).”</a:t>
            </a:r>
          </a:p>
          <a:p>
            <a:r>
              <a:rPr lang="en-US" dirty="0"/>
              <a:t>“Consumption, too, is thoroughly imbued with this anachronistic substance.”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2. Cultural Recycling</a:t>
            </a:r>
          </a:p>
          <a:p>
            <a:r>
              <a:rPr lang="en-US" dirty="0"/>
              <a:t>Definition: “update” knowledge, expertise, engage in retraining, etc. </a:t>
            </a:r>
          </a:p>
          <a:p>
            <a:r>
              <a:rPr lang="en-US" dirty="0"/>
              <a:t>“up to speed,” “to mind the ‘cycle’ of fashion,”</a:t>
            </a:r>
          </a:p>
          <a:p>
            <a:r>
              <a:rPr lang="en-US" dirty="0"/>
              <a:t>“fashion is arbitrary, transient, cyclical…”</a:t>
            </a:r>
          </a:p>
          <a:p>
            <a:r>
              <a:rPr lang="en-US" dirty="0"/>
              <a:t>“</a:t>
            </a:r>
            <a:r>
              <a:rPr lang="en-US" dirty="0">
                <a:highlight>
                  <a:srgbClr val="FFFF00"/>
                </a:highlight>
              </a:rPr>
              <a:t>This principle of organization governs all ‘mass’ culture today</a:t>
            </a:r>
            <a:r>
              <a:rPr lang="en-US" dirty="0"/>
              <a:t>. What all the acculturated receive is not culture but cultural recycling… We can see that the problem of the consumption of culture is not, properly speaking, linked to cultural contents…that work (cultural work) is condemned to be merely an ephemeral sign because it is produced in what is today the universal dimension of production: </a:t>
            </a:r>
            <a:r>
              <a:rPr lang="en-US" dirty="0">
                <a:highlight>
                  <a:srgbClr val="FFFF00"/>
                </a:highlight>
              </a:rPr>
              <a:t>the dimension of the cycle and recycling. Culture is no longer made to last…” (cf. planned obsolescence)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3. The </a:t>
            </a:r>
            <a:r>
              <a:rPr lang="en-US" dirty="0" err="1"/>
              <a:t>Tirlipot</a:t>
            </a:r>
            <a:r>
              <a:rPr lang="en-US" dirty="0"/>
              <a:t> and the Quiz Machine, or the Lowest Common Culture</a:t>
            </a:r>
          </a:p>
          <a:p>
            <a:r>
              <a:rPr lang="en-US" dirty="0"/>
              <a:t>“We can see that the term ‘culture’ is potentially very misleading. This cultural ‘</a:t>
            </a:r>
            <a:r>
              <a:rPr lang="en-US" dirty="0" err="1"/>
              <a:t>consomme</a:t>
            </a:r>
            <a:r>
              <a:rPr lang="en-US" dirty="0"/>
              <a:t>’ this ‘digest’/repertoire of coded questions/answers, </a:t>
            </a:r>
            <a:r>
              <a:rPr lang="en-US" dirty="0">
                <a:highlight>
                  <a:srgbClr val="FFFF00"/>
                </a:highlight>
              </a:rPr>
              <a:t>this LCC (lowest common culture), </a:t>
            </a:r>
            <a:r>
              <a:rPr lang="en-US" dirty="0"/>
              <a:t>is to culture what life insurance is to life: it is there to ward off its </a:t>
            </a:r>
            <a:r>
              <a:rPr lang="en-US" dirty="0" err="1"/>
              <a:t>danges</a:t>
            </a:r>
            <a:r>
              <a:rPr lang="en-US" dirty="0"/>
              <a:t>, and on the basis of the denial of a living culture, to glorify the ritualized signs of culturalization. </a:t>
            </a:r>
            <a:r>
              <a:rPr lang="en-US" dirty="0">
                <a:highlight>
                  <a:srgbClr val="FFFF00"/>
                </a:highlight>
              </a:rPr>
              <a:t>However, this LCC, which draws its sustenance from an automatized question-and-answer mechanism, has many affinities with the ‘culture’ of the schoolroom</a:t>
            </a:r>
            <a:r>
              <a:rPr lang="en-US" dirty="0"/>
              <a:t>. Indeed, all these games have the archetype of the examination as their mainspring. </a:t>
            </a:r>
            <a:r>
              <a:rPr lang="en-US" dirty="0">
                <a:highlight>
                  <a:srgbClr val="FFFF00"/>
                </a:highlight>
              </a:rPr>
              <a:t>The examination is the pre-eminent form of social advancement.”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a:r>
            <a:r>
              <a:rPr lang="en-US" dirty="0">
                <a:highlight>
                  <a:srgbClr val="FFFF00"/>
                </a:highlight>
              </a:rPr>
              <a:t>Making a purchase is in this context akin to a radio quiz</a:t>
            </a:r>
            <a:r>
              <a:rPr lang="en-US" dirty="0"/>
              <a:t>…. Primarily </a:t>
            </a:r>
            <a:r>
              <a:rPr lang="en-US" dirty="0">
                <a:highlight>
                  <a:srgbClr val="FFFF00"/>
                </a:highlight>
              </a:rPr>
              <a:t>the response to a question</a:t>
            </a:r>
            <a:r>
              <a:rPr lang="en-US" dirty="0"/>
              <a:t>, a response which engages the individual in the collective ritual of consumption. </a:t>
            </a:r>
            <a:r>
              <a:rPr lang="en-US" dirty="0">
                <a:highlight>
                  <a:srgbClr val="FFFF00"/>
                </a:highlight>
              </a:rPr>
              <a:t>It is a game to the extent that every object is always one among a range of variants, between which the individual is required to choose</a:t>
            </a:r>
            <a:r>
              <a:rPr lang="en-US" dirty="0"/>
              <a:t>—the act of purchasing is a choosing, the determination of a preference—precisely as he or she must choose between the answers offered by the quiz game.” </a:t>
            </a:r>
          </a:p>
          <a:p>
            <a:pPr marL="0" indent="0">
              <a:buNone/>
            </a:pPr>
            <a:r>
              <a:rPr lang="en-US" dirty="0"/>
              <a:t>(Cf. Pierre Bourdieu, “Distinction”)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809</Words>
  <Application>WPS 演示</Application>
  <PresentationFormat>Custom</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Baudrillard  Mass Media Culture</vt:lpstr>
      <vt:lpstr> From Introduction by George Ritzer to The Consumer Society by Jean Baudrillard  </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Jin-Kyung Lee</dc:creator>
  <cp:lastModifiedBy>Hellen</cp:lastModifiedBy>
  <cp:revision>4</cp:revision>
  <dcterms:created xsi:type="dcterms:W3CDTF">2019-02-05T16:12:00Z</dcterms:created>
  <dcterms:modified xsi:type="dcterms:W3CDTF">2019-02-19T05:04:42Z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