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0" r:id="rId6"/>
    <p:sldId id="272" r:id="rId7"/>
    <p:sldId id="273" r:id="rId8"/>
    <p:sldId id="274" r:id="rId9"/>
    <p:sldId id="275" r:id="rId10"/>
    <p:sldId id="279" r:id="rId11"/>
    <p:sldId id="276" r:id="rId12"/>
    <p:sldId id="277" r:id="rId13"/>
    <p:sldId id="278" r:id="rId14"/>
    <p:sldId id="280" r:id="rId15"/>
    <p:sldId id="28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2EB24-665E-45E1-AAFA-1A3D627352AF}" type="datetimeFigureOut">
              <a:rPr lang="en-US" smtClean="0"/>
              <a:t>6/21/2018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947C9-58E8-4242-9968-9748FEDCE9E5}" type="slidenum">
              <a:rPr lang="en-US" smtClean="0"/>
              <a:t>‹#›</a:t>
            </a:fld>
            <a:endParaRPr lang="en-US"/>
          </a:p>
        </p:txBody>
      </p:sp>
    </p:spTree>
    <p:extLst>
      <p:ext uri="{BB962C8B-B14F-4D97-AF65-F5344CB8AC3E}">
        <p14:creationId xmlns:p14="http://schemas.microsoft.com/office/powerpoint/2010/main" val="419807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D4169-0366-4272-97AB-55991AC6EA55}" type="slidenum">
              <a:rPr lang="en-US" smtClean="0"/>
              <a:t>6</a:t>
            </a:fld>
            <a:endParaRPr lang="en-US"/>
          </a:p>
        </p:txBody>
      </p:sp>
    </p:spTree>
    <p:extLst>
      <p:ext uri="{BB962C8B-B14F-4D97-AF65-F5344CB8AC3E}">
        <p14:creationId xmlns:p14="http://schemas.microsoft.com/office/powerpoint/2010/main" val="2354477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6/21/2018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6/21/2018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irp.org/library/ethics/nurembe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history-of-the-microscope.org/history-of-the-microscope-who-invented-the-microscope.php" TargetMode="External"/><Relationship Id="rId2" Type="http://schemas.openxmlformats.org/officeDocument/2006/relationships/hyperlink" Target="http://www.oakton.edu/user/4/billtong/eas100/scientificmethod.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CB3F28-3E76-4BA7-AB7E-182350C90226}"/>
              </a:ext>
            </a:extLst>
          </p:cNvPr>
          <p:cNvSpPr>
            <a:spLocks noGrp="1"/>
          </p:cNvSpPr>
          <p:nvPr>
            <p:ph type="ctrTitle"/>
          </p:nvPr>
        </p:nvSpPr>
        <p:spPr/>
        <p:txBody>
          <a:bodyPr/>
          <a:lstStyle/>
          <a:p>
            <a:r>
              <a:rPr lang="en-US" dirty="0"/>
              <a:t>Scientific Method &amp;</a:t>
            </a:r>
            <a:r>
              <a:rPr lang="en-US" b="1" dirty="0"/>
              <a:t/>
            </a:r>
            <a:br>
              <a:rPr lang="en-US" b="1" dirty="0"/>
            </a:br>
            <a:r>
              <a:rPr lang="en-US" b="1" dirty="0"/>
              <a:t>Research Discussion</a:t>
            </a:r>
          </a:p>
        </p:txBody>
      </p:sp>
      <p:sp>
        <p:nvSpPr>
          <p:cNvPr id="3" name="Subtitle 2">
            <a:extLst>
              <a:ext uri="{FF2B5EF4-FFF2-40B4-BE49-F238E27FC236}">
                <a16:creationId xmlns:a16="http://schemas.microsoft.com/office/drawing/2014/main" xmlns="" id="{B697ADF2-9B1A-4966-A9F1-FE3E04B61C51}"/>
              </a:ext>
            </a:extLst>
          </p:cNvPr>
          <p:cNvSpPr>
            <a:spLocks noGrp="1"/>
          </p:cNvSpPr>
          <p:nvPr>
            <p:ph type="subTitle" idx="1"/>
          </p:nvPr>
        </p:nvSpPr>
        <p:spPr/>
        <p:txBody>
          <a:bodyPr/>
          <a:lstStyle/>
          <a:p>
            <a:r>
              <a:rPr lang="en-US" dirty="0"/>
              <a:t>King’s College</a:t>
            </a:r>
          </a:p>
          <a:p>
            <a:r>
              <a:rPr lang="en-US" dirty="0"/>
              <a:t>Core273</a:t>
            </a:r>
          </a:p>
        </p:txBody>
      </p:sp>
    </p:spTree>
    <p:extLst>
      <p:ext uri="{BB962C8B-B14F-4D97-AF65-F5344CB8AC3E}">
        <p14:creationId xmlns:p14="http://schemas.microsoft.com/office/powerpoint/2010/main" val="4071873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63C96-F477-41AB-8FD1-8EA0DD560A58}"/>
              </a:ext>
            </a:extLst>
          </p:cNvPr>
          <p:cNvSpPr>
            <a:spLocks noGrp="1"/>
          </p:cNvSpPr>
          <p:nvPr>
            <p:ph type="title"/>
          </p:nvPr>
        </p:nvSpPr>
        <p:spPr/>
        <p:txBody>
          <a:bodyPr/>
          <a:lstStyle/>
          <a:p>
            <a:r>
              <a:rPr lang="en-US" b="1" dirty="0"/>
              <a:t>How do I read a research article?</a:t>
            </a:r>
          </a:p>
        </p:txBody>
      </p:sp>
      <p:sp>
        <p:nvSpPr>
          <p:cNvPr id="3" name="Content Placeholder 2">
            <a:extLst>
              <a:ext uri="{FF2B5EF4-FFF2-40B4-BE49-F238E27FC236}">
                <a16:creationId xmlns:a16="http://schemas.microsoft.com/office/drawing/2014/main" xmlns="" id="{DD7A247C-AEF4-404E-A76D-6BE704704CFE}"/>
              </a:ext>
            </a:extLst>
          </p:cNvPr>
          <p:cNvSpPr>
            <a:spLocks noGrp="1"/>
          </p:cNvSpPr>
          <p:nvPr>
            <p:ph idx="1"/>
          </p:nvPr>
        </p:nvSpPr>
        <p:spPr/>
        <p:txBody>
          <a:bodyPr>
            <a:normAutofit lnSpcReduction="10000"/>
          </a:bodyPr>
          <a:lstStyle/>
          <a:p>
            <a:r>
              <a:rPr lang="en-US" b="1" dirty="0"/>
              <a:t>Become a skeptic.</a:t>
            </a:r>
          </a:p>
          <a:p>
            <a:r>
              <a:rPr lang="en-US" b="1" dirty="0"/>
              <a:t>Appreciate the value of statistics.</a:t>
            </a:r>
          </a:p>
          <a:p>
            <a:r>
              <a:rPr lang="en-US" b="1" dirty="0"/>
              <a:t>Learn to read graphs.</a:t>
            </a:r>
          </a:p>
          <a:p>
            <a:r>
              <a:rPr lang="en-US" b="1" dirty="0"/>
              <a:t>Distinguish anecdotes from scientific evidence.</a:t>
            </a:r>
          </a:p>
          <a:p>
            <a:pPr lvl="1"/>
            <a:r>
              <a:rPr lang="en-US" dirty="0"/>
              <a:t>Anecdotes are testimonial and </a:t>
            </a:r>
            <a:r>
              <a:rPr lang="en-US" i="1" dirty="0"/>
              <a:t>unverified.</a:t>
            </a:r>
            <a:endParaRPr lang="en-US" dirty="0"/>
          </a:p>
          <a:p>
            <a:r>
              <a:rPr lang="en-US" b="1" dirty="0"/>
              <a:t>Separate facts from conclusions.</a:t>
            </a:r>
          </a:p>
          <a:p>
            <a:pPr lvl="1"/>
            <a:r>
              <a:rPr lang="en-US" b="1" dirty="0"/>
              <a:t>Fact is objective reality.</a:t>
            </a:r>
          </a:p>
          <a:p>
            <a:pPr lvl="1"/>
            <a:r>
              <a:rPr lang="en-US" b="1" dirty="0"/>
              <a:t>Conclusion: </a:t>
            </a:r>
            <a:r>
              <a:rPr lang="en-US" dirty="0"/>
              <a:t>judgement reached by reasoning.</a:t>
            </a:r>
          </a:p>
          <a:p>
            <a:r>
              <a:rPr lang="en-US" b="1" dirty="0"/>
              <a:t>Correlation versus causation.</a:t>
            </a:r>
          </a:p>
          <a:p>
            <a:r>
              <a:rPr lang="en-US" b="1" dirty="0"/>
              <a:t>Know that science has its limits!</a:t>
            </a:r>
          </a:p>
        </p:txBody>
      </p:sp>
      <p:pic>
        <p:nvPicPr>
          <p:cNvPr id="4" name="Picture 6" descr="Image result for correlation vs causation">
            <a:extLst>
              <a:ext uri="{FF2B5EF4-FFF2-40B4-BE49-F238E27FC236}">
                <a16:creationId xmlns:a16="http://schemas.microsoft.com/office/drawing/2014/main" xmlns="" id="{2F82A011-8575-4329-A492-91496C7FDE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4" t="2115"/>
          <a:stretch/>
        </p:blipFill>
        <p:spPr bwMode="auto">
          <a:xfrm>
            <a:off x="6434389" y="2142067"/>
            <a:ext cx="4946780" cy="349416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127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9EF480-1772-47C1-90DA-226D19E8ECB4}"/>
              </a:ext>
            </a:extLst>
          </p:cNvPr>
          <p:cNvSpPr>
            <a:spLocks noGrp="1"/>
          </p:cNvSpPr>
          <p:nvPr>
            <p:ph type="title"/>
          </p:nvPr>
        </p:nvSpPr>
        <p:spPr/>
        <p:txBody>
          <a:bodyPr/>
          <a:lstStyle/>
          <a:p>
            <a:r>
              <a:rPr lang="en-US" b="1" dirty="0"/>
              <a:t>Research and the Human Body</a:t>
            </a:r>
          </a:p>
        </p:txBody>
      </p:sp>
      <p:sp>
        <p:nvSpPr>
          <p:cNvPr id="3" name="Content Placeholder 2">
            <a:extLst>
              <a:ext uri="{FF2B5EF4-FFF2-40B4-BE49-F238E27FC236}">
                <a16:creationId xmlns:a16="http://schemas.microsoft.com/office/drawing/2014/main" xmlns="" id="{5FF4D503-E093-4A4F-BF86-68E6510DC104}"/>
              </a:ext>
            </a:extLst>
          </p:cNvPr>
          <p:cNvSpPr>
            <a:spLocks noGrp="1"/>
          </p:cNvSpPr>
          <p:nvPr>
            <p:ph idx="1"/>
          </p:nvPr>
        </p:nvSpPr>
        <p:spPr/>
        <p:txBody>
          <a:bodyPr>
            <a:normAutofit fontScale="92500" lnSpcReduction="20000"/>
          </a:bodyPr>
          <a:lstStyle/>
          <a:p>
            <a:r>
              <a:rPr lang="en-US" b="1" dirty="0"/>
              <a:t>Knowledge of Anatomy (form)</a:t>
            </a:r>
          </a:p>
          <a:p>
            <a:pPr lvl="1"/>
            <a:r>
              <a:rPr lang="en-US" dirty="0"/>
              <a:t>Egyptian mummification (BC 1600-1550).</a:t>
            </a:r>
          </a:p>
          <a:p>
            <a:pPr lvl="1"/>
            <a:r>
              <a:rPr lang="en-US" b="1" dirty="0"/>
              <a:t>Herophilus</a:t>
            </a:r>
            <a:r>
              <a:rPr lang="en-US" dirty="0"/>
              <a:t> and </a:t>
            </a:r>
            <a:r>
              <a:rPr lang="en-US" b="1" dirty="0"/>
              <a:t>Erasistratus</a:t>
            </a:r>
            <a:r>
              <a:rPr lang="en-US" dirty="0"/>
              <a:t> perform systemic cadaver dissections (3</a:t>
            </a:r>
            <a:r>
              <a:rPr lang="en-US" baseline="30000" dirty="0"/>
              <a:t>rd</a:t>
            </a:r>
            <a:r>
              <a:rPr lang="en-US" dirty="0"/>
              <a:t> century).</a:t>
            </a:r>
          </a:p>
          <a:p>
            <a:pPr lvl="1"/>
            <a:r>
              <a:rPr lang="en-US" dirty="0"/>
              <a:t>Discontinued in Middle Ages, revived in Renaissance (12</a:t>
            </a:r>
            <a:r>
              <a:rPr lang="en-US" baseline="30000" dirty="0"/>
              <a:t>th</a:t>
            </a:r>
            <a:r>
              <a:rPr lang="en-US" dirty="0"/>
              <a:t> century onward).</a:t>
            </a:r>
          </a:p>
          <a:p>
            <a:pPr lvl="1"/>
            <a:r>
              <a:rPr lang="en-US" b="1" dirty="0"/>
              <a:t>Andreas Vesalius </a:t>
            </a:r>
            <a:r>
              <a:rPr lang="en-US" dirty="0"/>
              <a:t>published </a:t>
            </a:r>
            <a:r>
              <a:rPr lang="en-US" i="1" dirty="0"/>
              <a:t>De </a:t>
            </a:r>
            <a:r>
              <a:rPr lang="en-US" i="1" dirty="0" err="1"/>
              <a:t>Humani</a:t>
            </a:r>
            <a:r>
              <a:rPr lang="en-US" i="1" dirty="0"/>
              <a:t> Corporis </a:t>
            </a:r>
            <a:r>
              <a:rPr lang="en-US" i="1" dirty="0" err="1"/>
              <a:t>Fabrica</a:t>
            </a:r>
            <a:r>
              <a:rPr lang="en-US" i="1" dirty="0"/>
              <a:t> </a:t>
            </a:r>
            <a:r>
              <a:rPr lang="en-US" dirty="0"/>
              <a:t>(16</a:t>
            </a:r>
            <a:r>
              <a:rPr lang="en-US" baseline="30000" dirty="0"/>
              <a:t>th</a:t>
            </a:r>
            <a:r>
              <a:rPr lang="en-US" dirty="0"/>
              <a:t> century).</a:t>
            </a:r>
          </a:p>
          <a:p>
            <a:r>
              <a:rPr lang="en-US" b="1" dirty="0"/>
              <a:t>Knowledge of Physiology (function)</a:t>
            </a:r>
          </a:p>
          <a:p>
            <a:pPr lvl="1"/>
            <a:r>
              <a:rPr lang="en-US" b="1" dirty="0"/>
              <a:t>Erasistratus </a:t>
            </a:r>
            <a:r>
              <a:rPr lang="en-US" dirty="0"/>
              <a:t>“Father of Physiology” applied physical laws to human function.</a:t>
            </a:r>
          </a:p>
          <a:p>
            <a:pPr lvl="1"/>
            <a:r>
              <a:rPr lang="en-US" b="1" dirty="0"/>
              <a:t>William Harvey </a:t>
            </a:r>
            <a:r>
              <a:rPr lang="en-US" dirty="0"/>
              <a:t>demonstrated heart pumps blood through vessels (1578-1657)</a:t>
            </a:r>
            <a:r>
              <a:rPr lang="en-US" b="1" dirty="0"/>
              <a:t>.</a:t>
            </a:r>
          </a:p>
          <a:p>
            <a:pPr lvl="1"/>
            <a:r>
              <a:rPr lang="en-US" b="1" dirty="0"/>
              <a:t>Anton van Leeuwenhoek </a:t>
            </a:r>
            <a:r>
              <a:rPr lang="en-US" dirty="0"/>
              <a:t>1</a:t>
            </a:r>
            <a:r>
              <a:rPr lang="en-US" baseline="30000" dirty="0"/>
              <a:t>st</a:t>
            </a:r>
            <a:r>
              <a:rPr lang="en-US" dirty="0"/>
              <a:t> man to make and use real microscope (1632-1723).</a:t>
            </a:r>
          </a:p>
          <a:p>
            <a:pPr lvl="1"/>
            <a:r>
              <a:rPr lang="en-US" b="1" dirty="0"/>
              <a:t>Majority of our knowledge has been gained in the 20</a:t>
            </a:r>
            <a:r>
              <a:rPr lang="en-US" b="1" baseline="30000" dirty="0"/>
              <a:t>th</a:t>
            </a:r>
            <a:r>
              <a:rPr lang="en-US" b="1" dirty="0"/>
              <a:t> century.</a:t>
            </a:r>
          </a:p>
          <a:p>
            <a:pPr lvl="2"/>
            <a:r>
              <a:rPr lang="en-US" dirty="0"/>
              <a:t>Many early experiments had no ethical boundaries.</a:t>
            </a:r>
          </a:p>
        </p:txBody>
      </p:sp>
    </p:spTree>
    <p:extLst>
      <p:ext uri="{BB962C8B-B14F-4D97-AF65-F5344CB8AC3E}">
        <p14:creationId xmlns:p14="http://schemas.microsoft.com/office/powerpoint/2010/main" val="1077584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9A7E91-A38D-4661-93D4-2FA2C085589B}"/>
              </a:ext>
            </a:extLst>
          </p:cNvPr>
          <p:cNvSpPr>
            <a:spLocks noGrp="1"/>
          </p:cNvSpPr>
          <p:nvPr>
            <p:ph type="title"/>
          </p:nvPr>
        </p:nvSpPr>
        <p:spPr/>
        <p:txBody>
          <a:bodyPr/>
          <a:lstStyle/>
          <a:p>
            <a:r>
              <a:rPr lang="en-US" b="1" dirty="0"/>
              <a:t>Ethics in human research</a:t>
            </a:r>
          </a:p>
        </p:txBody>
      </p:sp>
      <p:sp>
        <p:nvSpPr>
          <p:cNvPr id="3" name="Content Placeholder 2">
            <a:extLst>
              <a:ext uri="{FF2B5EF4-FFF2-40B4-BE49-F238E27FC236}">
                <a16:creationId xmlns:a16="http://schemas.microsoft.com/office/drawing/2014/main" xmlns="" id="{FF8F7772-62BB-4C3B-8823-96A562A6E30D}"/>
              </a:ext>
            </a:extLst>
          </p:cNvPr>
          <p:cNvSpPr>
            <a:spLocks noGrp="1"/>
          </p:cNvSpPr>
          <p:nvPr>
            <p:ph idx="1"/>
          </p:nvPr>
        </p:nvSpPr>
        <p:spPr/>
        <p:txBody>
          <a:bodyPr/>
          <a:lstStyle/>
          <a:p>
            <a:r>
              <a:rPr lang="en-US" i="1" dirty="0"/>
              <a:t>“The whole discipline of biomedical ethics rises from the ashes of the Holocaust” </a:t>
            </a:r>
            <a:r>
              <a:rPr lang="en-US" dirty="0"/>
              <a:t>(Robert Leiter, Tainted Science, </a:t>
            </a:r>
            <a:r>
              <a:rPr lang="en-US" i="1" dirty="0"/>
              <a:t>Jewish World</a:t>
            </a:r>
            <a:r>
              <a:rPr lang="en-US" dirty="0"/>
              <a:t>, July 14-20, 1989).</a:t>
            </a:r>
          </a:p>
          <a:p>
            <a:pPr lvl="1"/>
            <a:r>
              <a:rPr lang="en-US" b="1" dirty="0"/>
              <a:t>The Nuremberg Code (1947) </a:t>
            </a:r>
            <a:r>
              <a:rPr lang="en-US" dirty="0"/>
              <a:t>establishes principles to guide physicians in human experimentation.</a:t>
            </a:r>
          </a:p>
          <a:p>
            <a:pPr lvl="2"/>
            <a:r>
              <a:rPr lang="en-US" b="1" dirty="0">
                <a:hlinkClick r:id="rId2"/>
              </a:rPr>
              <a:t>http://www.cirp.org/library/ethics/nuremberg/</a:t>
            </a:r>
            <a:endParaRPr lang="en-US" b="1" dirty="0"/>
          </a:p>
          <a:p>
            <a:r>
              <a:rPr lang="en-US" dirty="0"/>
              <a:t>When human subjects can not be ethically elected, animals are often used.</a:t>
            </a:r>
          </a:p>
        </p:txBody>
      </p:sp>
    </p:spTree>
    <p:extLst>
      <p:ext uri="{BB962C8B-B14F-4D97-AF65-F5344CB8AC3E}">
        <p14:creationId xmlns:p14="http://schemas.microsoft.com/office/powerpoint/2010/main" val="786588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8E99DBC9-B909-4ADD-AD1B-AD1BFA7F807A}"/>
              </a:ext>
            </a:extLst>
          </p:cNvPr>
          <p:cNvGraphicFramePr>
            <a:graphicFrameLocks noGrp="1"/>
          </p:cNvGraphicFramePr>
          <p:nvPr>
            <p:extLst>
              <p:ext uri="{D42A27DB-BD31-4B8C-83A1-F6EECF244321}">
                <p14:modId xmlns:p14="http://schemas.microsoft.com/office/powerpoint/2010/main" val="2021911477"/>
              </p:ext>
            </p:extLst>
          </p:nvPr>
        </p:nvGraphicFramePr>
        <p:xfrm>
          <a:off x="501191" y="995449"/>
          <a:ext cx="11189618" cy="4675678"/>
        </p:xfrm>
        <a:graphic>
          <a:graphicData uri="http://schemas.openxmlformats.org/drawingml/2006/table">
            <a:tbl>
              <a:tblPr firstRow="1" bandRow="1">
                <a:tableStyleId>{3C2FFA5D-87B4-456A-9821-1D502468CF0F}</a:tableStyleId>
              </a:tblPr>
              <a:tblGrid>
                <a:gridCol w="3149935">
                  <a:extLst>
                    <a:ext uri="{9D8B030D-6E8A-4147-A177-3AD203B41FA5}">
                      <a16:colId xmlns:a16="http://schemas.microsoft.com/office/drawing/2014/main" xmlns="" val="3247339765"/>
                    </a:ext>
                  </a:extLst>
                </a:gridCol>
                <a:gridCol w="8039683">
                  <a:extLst>
                    <a:ext uri="{9D8B030D-6E8A-4147-A177-3AD203B41FA5}">
                      <a16:colId xmlns:a16="http://schemas.microsoft.com/office/drawing/2014/main" xmlns="" val="3345117562"/>
                    </a:ext>
                  </a:extLst>
                </a:gridCol>
              </a:tblGrid>
              <a:tr h="525924">
                <a:tc>
                  <a:txBody>
                    <a:bodyPr/>
                    <a:lstStyle/>
                    <a:p>
                      <a:r>
                        <a:rPr lang="en-US" dirty="0">
                          <a:ln>
                            <a:noFill/>
                          </a:ln>
                        </a:rPr>
                        <a:t>DISEASE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n>
                            <a:noFill/>
                          </a:ln>
                        </a:rPr>
                        <a:t>DISCOVERY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56604850"/>
                  </a:ext>
                </a:extLst>
              </a:tr>
              <a:tr h="1167118">
                <a:tc>
                  <a:txBody>
                    <a:bodyPr/>
                    <a:lstStyle/>
                    <a:p>
                      <a:r>
                        <a:rPr lang="en-US" dirty="0">
                          <a:ln>
                            <a:noFill/>
                          </a:ln>
                        </a:rPr>
                        <a:t>Heart Disease</a:t>
                      </a:r>
                      <a:endParaRPr lang="en-US" b="1" dirty="0">
                        <a:ln>
                          <a:noFill/>
                        </a:l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n>
                            <a:noFill/>
                          </a:ln>
                        </a:rPr>
                        <a:t>Studied in dogs, rats, rabbits, cats, sheep, and pigs. </a:t>
                      </a:r>
                      <a:r>
                        <a:rPr lang="en-US" sz="1400" kern="1200" dirty="0">
                          <a:ln>
                            <a:noFill/>
                          </a:ln>
                          <a:effectLst/>
                        </a:rPr>
                        <a:t>Studies with dogs contributed to our most basic understanding of how to manage heart disease. Techniques to diagnose the workings of the heart—electrocardiography, cardiac catheters, angiograms, and coronary blood flow measurement—were developed through research using dogs, as were surgical techniques such as cardiac bypass, angioplasty, and heart transplants</a:t>
                      </a:r>
                      <a:endParaRPr lang="en-US" sz="1400" dirty="0">
                        <a:ln>
                          <a:noFill/>
                        </a:l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02786884"/>
                  </a:ext>
                </a:extLst>
              </a:tr>
              <a:tr h="907759">
                <a:tc>
                  <a:txBody>
                    <a:bodyPr/>
                    <a:lstStyle/>
                    <a:p>
                      <a:r>
                        <a:rPr lang="en-US" dirty="0">
                          <a:ln>
                            <a:noFill/>
                          </a:ln>
                        </a:rPr>
                        <a:t>HIV/AIDS</a:t>
                      </a:r>
                      <a:endParaRPr lang="en-US" b="1" dirty="0">
                        <a:ln>
                          <a:noFill/>
                        </a:l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kern="1200" dirty="0">
                          <a:ln>
                            <a:noFill/>
                          </a:ln>
                          <a:effectLst/>
                        </a:rPr>
                        <a:t>Our understanding of the retrovirus that causes HIV/AIDS comes in part from studies of similar viruses in chickens, cats, and monkeys. Promising drugs and possible vaccines are tested first in mice and monkeys before being used in clinical trials with human volunteers.</a:t>
                      </a:r>
                      <a:endParaRPr lang="en-US" sz="1400" dirty="0">
                        <a:ln>
                          <a:noFill/>
                        </a:l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03554276"/>
                  </a:ext>
                </a:extLst>
              </a:tr>
              <a:tr h="1167118">
                <a:tc>
                  <a:txBody>
                    <a:bodyPr/>
                    <a:lstStyle/>
                    <a:p>
                      <a:r>
                        <a:rPr lang="en-US" dirty="0">
                          <a:ln>
                            <a:noFill/>
                          </a:ln>
                        </a:rPr>
                        <a:t>Cancer</a:t>
                      </a:r>
                      <a:endParaRPr lang="en-US" b="1" dirty="0">
                        <a:ln>
                          <a:noFill/>
                        </a:l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kern="1200" dirty="0">
                          <a:ln>
                            <a:noFill/>
                          </a:ln>
                          <a:effectLst/>
                        </a:rPr>
                        <a:t>The chicken provided one of the earliest models of how cancer grows and spreads. An understanding of how viruses cause tumors and the use of hormone treatments to limit tumor growth were developed using rats, mice, rabbits, chickens, monkeys, and horses. Cancer treatments such as chemotherapy drugs, radiation therapy, and various surgical techniques were developed using rodents, dogs, and monkeys, among others.</a:t>
                      </a:r>
                      <a:endParaRPr lang="en-US" sz="1400" dirty="0">
                        <a:ln>
                          <a:noFill/>
                        </a:l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66251672"/>
                  </a:ext>
                </a:extLst>
              </a:tr>
              <a:tr h="907759">
                <a:tc>
                  <a:txBody>
                    <a:bodyPr/>
                    <a:lstStyle/>
                    <a:p>
                      <a:r>
                        <a:rPr lang="en-US" dirty="0">
                          <a:ln>
                            <a:noFill/>
                          </a:ln>
                        </a:rPr>
                        <a:t>Bacterial Infections</a:t>
                      </a:r>
                      <a:endParaRPr lang="en-US" b="1" dirty="0">
                        <a:ln>
                          <a:noFill/>
                        </a:l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kern="1200" dirty="0">
                          <a:ln>
                            <a:noFill/>
                          </a:ln>
                          <a:effectLst/>
                        </a:rPr>
                        <a:t>The effectiveness of penicillin and other antibiotics as treatments for bacterial infections was established through research using mice and other rodents. Scientists continue to use animals to determine what antibiotics are effective against specific organisms, their toxicity, and their potential side effects.</a:t>
                      </a:r>
                      <a:endParaRPr lang="en-US" sz="1400" dirty="0">
                        <a:ln>
                          <a:noFill/>
                        </a:l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618032820"/>
                  </a:ext>
                </a:extLst>
              </a:tr>
            </a:tbl>
          </a:graphicData>
        </a:graphic>
      </p:graphicFrame>
    </p:spTree>
    <p:extLst>
      <p:ext uri="{BB962C8B-B14F-4D97-AF65-F5344CB8AC3E}">
        <p14:creationId xmlns:p14="http://schemas.microsoft.com/office/powerpoint/2010/main" val="3441739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0793B0-3651-41C1-AB5F-996DACB76D8F}"/>
              </a:ext>
            </a:extLst>
          </p:cNvPr>
          <p:cNvSpPr>
            <a:spLocks noGrp="1"/>
          </p:cNvSpPr>
          <p:nvPr>
            <p:ph type="title"/>
          </p:nvPr>
        </p:nvSpPr>
        <p:spPr/>
        <p:txBody>
          <a:bodyPr/>
          <a:lstStyle/>
          <a:p>
            <a:r>
              <a:rPr lang="en-US" b="1" dirty="0"/>
              <a:t>Why do I need to know this, here?</a:t>
            </a:r>
          </a:p>
        </p:txBody>
      </p:sp>
      <p:sp>
        <p:nvSpPr>
          <p:cNvPr id="3" name="Content Placeholder 2">
            <a:extLst>
              <a:ext uri="{FF2B5EF4-FFF2-40B4-BE49-F238E27FC236}">
                <a16:creationId xmlns:a16="http://schemas.microsoft.com/office/drawing/2014/main" xmlns="" id="{FBD17A2F-8A1B-441B-8545-B419AA7D28FD}"/>
              </a:ext>
            </a:extLst>
          </p:cNvPr>
          <p:cNvSpPr>
            <a:spLocks noGrp="1"/>
          </p:cNvSpPr>
          <p:nvPr>
            <p:ph idx="1"/>
          </p:nvPr>
        </p:nvSpPr>
        <p:spPr/>
        <p:txBody>
          <a:bodyPr/>
          <a:lstStyle/>
          <a:p>
            <a:r>
              <a:rPr lang="en-US" dirty="0"/>
              <a:t>Yes, the form and function of the human body is pretty well understood, </a:t>
            </a:r>
            <a:r>
              <a:rPr lang="en-US" b="1" dirty="0"/>
              <a:t>BUT:</a:t>
            </a:r>
          </a:p>
          <a:p>
            <a:r>
              <a:rPr lang="en-US" b="1" dirty="0"/>
              <a:t>Sometimes things go wrong!</a:t>
            </a:r>
          </a:p>
          <a:p>
            <a:pPr lvl="1"/>
            <a:r>
              <a:rPr lang="en-US" dirty="0"/>
              <a:t>Disease ravages the body, medications become obsolete (think “antibiotic resistance”).</a:t>
            </a:r>
          </a:p>
          <a:p>
            <a:r>
              <a:rPr lang="en-US" b="1" dirty="0"/>
              <a:t>What we have now could be better!</a:t>
            </a:r>
          </a:p>
          <a:p>
            <a:pPr lvl="1"/>
            <a:r>
              <a:rPr lang="en-US" dirty="0"/>
              <a:t>Technology could make surgery less invasive, treatments more effective.</a:t>
            </a:r>
          </a:p>
          <a:p>
            <a:r>
              <a:rPr lang="en-US" b="1" dirty="0"/>
              <a:t>As living things, humans can adapt and evolve.</a:t>
            </a:r>
          </a:p>
          <a:p>
            <a:pPr lvl="1"/>
            <a:r>
              <a:rPr lang="en-US" dirty="0"/>
              <a:t>ASPM is a brain size regulator of increasing levels in younger individuals.</a:t>
            </a:r>
          </a:p>
          <a:p>
            <a:r>
              <a:rPr lang="en-US" b="1" dirty="0"/>
              <a:t>Sometimes we learn that we just weren’t “right” to begin with.</a:t>
            </a:r>
            <a:endParaRPr lang="en-US" dirty="0"/>
          </a:p>
        </p:txBody>
      </p:sp>
      <p:pic>
        <p:nvPicPr>
          <p:cNvPr id="4" name="Picture 6" descr="Image result for human research">
            <a:extLst>
              <a:ext uri="{FF2B5EF4-FFF2-40B4-BE49-F238E27FC236}">
                <a16:creationId xmlns:a16="http://schemas.microsoft.com/office/drawing/2014/main" xmlns="" id="{D58996AA-34DB-4290-B257-99D84EE36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9046" y="3861538"/>
            <a:ext cx="3299354" cy="219956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281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80896F-6825-4A08-B49F-92EB0223B8D8}"/>
              </a:ext>
            </a:extLst>
          </p:cNvPr>
          <p:cNvSpPr>
            <a:spLocks noGrp="1"/>
          </p:cNvSpPr>
          <p:nvPr>
            <p:ph type="title"/>
          </p:nvPr>
        </p:nvSpPr>
        <p:spPr/>
        <p:txBody>
          <a:bodyPr/>
          <a:lstStyle/>
          <a:p>
            <a:r>
              <a:rPr lang="en-US" b="1" dirty="0"/>
              <a:t>SOURCES</a:t>
            </a:r>
          </a:p>
        </p:txBody>
      </p:sp>
      <p:sp>
        <p:nvSpPr>
          <p:cNvPr id="3" name="Content Placeholder 2">
            <a:extLst>
              <a:ext uri="{FF2B5EF4-FFF2-40B4-BE49-F238E27FC236}">
                <a16:creationId xmlns:a16="http://schemas.microsoft.com/office/drawing/2014/main" xmlns="" id="{3B6AC805-130D-408B-B956-C86DBC380198}"/>
              </a:ext>
            </a:extLst>
          </p:cNvPr>
          <p:cNvSpPr>
            <a:spLocks noGrp="1"/>
          </p:cNvSpPr>
          <p:nvPr>
            <p:ph idx="1"/>
          </p:nvPr>
        </p:nvSpPr>
        <p:spPr/>
        <p:txBody>
          <a:bodyPr>
            <a:normAutofit fontScale="62500" lnSpcReduction="20000"/>
          </a:bodyPr>
          <a:lstStyle/>
          <a:p>
            <a:r>
              <a:rPr lang="en-US" dirty="0"/>
              <a:t>https://labwrite.nscu.edu/instructors/scientificart-parts.pdf</a:t>
            </a:r>
          </a:p>
          <a:p>
            <a:r>
              <a:rPr lang="en-US" dirty="0"/>
              <a:t>http://public.wsu.edu/~taflinge/research.html</a:t>
            </a:r>
          </a:p>
          <a:p>
            <a:r>
              <a:rPr lang="en-US" dirty="0"/>
              <a:t>http://www.academia.edu/3488108/The_General_Purpose_and_Charecteristics_of_Research_With_Hamalambo_Kanini_LWSC_and_Lusaka_University</a:t>
            </a:r>
          </a:p>
          <a:p>
            <a:r>
              <a:rPr lang="en-US" dirty="0"/>
              <a:t>http://teacher.nsrl.rochester.edu/phy_labs/AppendixE/AppendixE.html</a:t>
            </a:r>
          </a:p>
          <a:p>
            <a:r>
              <a:rPr lang="en-US" dirty="0"/>
              <a:t>http://www.lib.vt.edu/research/methodology/quantitative-qualitative.html</a:t>
            </a:r>
          </a:p>
          <a:p>
            <a:r>
              <a:rPr lang="en-US" dirty="0"/>
              <a:t>http://infohost.nmt.edu/~klathrop/controlled_experimnet.pdf</a:t>
            </a:r>
          </a:p>
          <a:p>
            <a:r>
              <a:rPr lang="en-US" dirty="0">
                <a:hlinkClick r:id="rId2"/>
              </a:rPr>
              <a:t>http://www.oakton.edu/user/4/billtong/eas100/scientificmethod.htm</a:t>
            </a:r>
            <a:endParaRPr lang="en-US" dirty="0"/>
          </a:p>
          <a:p>
            <a:r>
              <a:rPr lang="en-US" dirty="0"/>
              <a:t>https://www.ncbi.nlm.nih.gov/pmc/articles/PMC4582158/pdf/acb-48-153.pdf</a:t>
            </a:r>
          </a:p>
          <a:p>
            <a:r>
              <a:rPr lang="en-US" dirty="0"/>
              <a:t>http://sbw.kgi.edu/sbwwiki/_media/sysbio/labmembers/hsauro/304_2009/origin_of_physiology2.pdf</a:t>
            </a:r>
          </a:p>
          <a:p>
            <a:r>
              <a:rPr lang="en-US" dirty="0">
                <a:hlinkClick r:id="rId3"/>
              </a:rPr>
              <a:t>http://www.history-of-the-microscope.org/history-of-the-microscope-who-invented-the-microscope.php</a:t>
            </a:r>
            <a:endParaRPr lang="en-US" dirty="0"/>
          </a:p>
          <a:p>
            <a:r>
              <a:rPr lang="en-US" dirty="0"/>
              <a:t>http://www.qcc.cuny.edu/SocialSciences/ppecorino/MEDICAL_ETHICS_TEXT/Chapter_7_Human_Experimentation/Reading-Nazi-experimentation.htm</a:t>
            </a:r>
          </a:p>
          <a:p>
            <a:r>
              <a:rPr lang="en-US" dirty="0"/>
              <a:t>http://www.the-aps.org/mm/SciencePolicy/AnimalResearch/Publications/animals/quest1.html – citation for table.</a:t>
            </a:r>
          </a:p>
          <a:p>
            <a:r>
              <a:rPr lang="en-US" dirty="0"/>
              <a:t>http://metrc.smu.edu.cn:81/userfiles/files/SpecialistLibrary/EnglishFulltext/%E8%93%9D%E7%94%B0%EF%BC%88%E5%90%8D%E5%B8%88%EF%BC%89/Ongoing%20adaptive%20evolution%20of%20ASPM,%20a%20brain%20size%20determinant%20in%20Homo%20sapiens.pdf</a:t>
            </a:r>
          </a:p>
          <a:p>
            <a:endParaRPr lang="en-US" dirty="0"/>
          </a:p>
        </p:txBody>
      </p:sp>
    </p:spTree>
    <p:extLst>
      <p:ext uri="{BB962C8B-B14F-4D97-AF65-F5344CB8AC3E}">
        <p14:creationId xmlns:p14="http://schemas.microsoft.com/office/powerpoint/2010/main" val="342175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2B64F5-1288-4361-BC5D-7F2F2E61F05C}"/>
              </a:ext>
            </a:extLst>
          </p:cNvPr>
          <p:cNvSpPr>
            <a:spLocks noGrp="1"/>
          </p:cNvSpPr>
          <p:nvPr>
            <p:ph type="title"/>
          </p:nvPr>
        </p:nvSpPr>
        <p:spPr/>
        <p:txBody>
          <a:bodyPr/>
          <a:lstStyle/>
          <a:p>
            <a:r>
              <a:rPr lang="en-US" b="1" dirty="0"/>
              <a:t>What is the purpose of research?</a:t>
            </a:r>
          </a:p>
        </p:txBody>
      </p:sp>
      <p:sp>
        <p:nvSpPr>
          <p:cNvPr id="3" name="Content Placeholder 2">
            <a:extLst>
              <a:ext uri="{FF2B5EF4-FFF2-40B4-BE49-F238E27FC236}">
                <a16:creationId xmlns:a16="http://schemas.microsoft.com/office/drawing/2014/main" xmlns="" id="{437E8F96-C994-4B29-92D7-F5D7CEA4A73F}"/>
              </a:ext>
            </a:extLst>
          </p:cNvPr>
          <p:cNvSpPr>
            <a:spLocks noGrp="1"/>
          </p:cNvSpPr>
          <p:nvPr>
            <p:ph idx="1"/>
          </p:nvPr>
        </p:nvSpPr>
        <p:spPr>
          <a:xfrm>
            <a:off x="685802" y="2142067"/>
            <a:ext cx="6797349" cy="3649133"/>
          </a:xfrm>
        </p:spPr>
        <p:txBody>
          <a:bodyPr/>
          <a:lstStyle/>
          <a:p>
            <a:r>
              <a:rPr lang="en-US" b="1" dirty="0"/>
              <a:t>Research</a:t>
            </a:r>
            <a:r>
              <a:rPr lang="en-US" dirty="0"/>
              <a:t>: systematic investigation into and study of materials and sources in order to establish facts and reach new conclusions.</a:t>
            </a:r>
          </a:p>
          <a:p>
            <a:pPr lvl="1"/>
            <a:r>
              <a:rPr lang="en-US" b="1" dirty="0"/>
              <a:t>Conducted for exploration, to describe, or to explain.</a:t>
            </a:r>
          </a:p>
          <a:p>
            <a:r>
              <a:rPr lang="en-US" dirty="0"/>
              <a:t>Can be </a:t>
            </a:r>
            <a:r>
              <a:rPr lang="en-US" b="1" dirty="0"/>
              <a:t>directed </a:t>
            </a:r>
            <a:r>
              <a:rPr lang="en-US" dirty="0"/>
              <a:t>or </a:t>
            </a:r>
            <a:r>
              <a:rPr lang="en-US" b="1" dirty="0"/>
              <a:t>non-directed.</a:t>
            </a:r>
          </a:p>
          <a:p>
            <a:r>
              <a:rPr lang="en-US" b="1" dirty="0"/>
              <a:t>Three common types:</a:t>
            </a:r>
          </a:p>
          <a:p>
            <a:pPr lvl="1"/>
            <a:r>
              <a:rPr lang="en-US" b="1" dirty="0"/>
              <a:t>Pure research: </a:t>
            </a:r>
            <a:r>
              <a:rPr lang="en-US" dirty="0"/>
              <a:t>conducted to find out something unknown by examining anything.</a:t>
            </a:r>
          </a:p>
          <a:p>
            <a:pPr lvl="1"/>
            <a:r>
              <a:rPr lang="en-US" b="1" dirty="0"/>
              <a:t>Original research: </a:t>
            </a:r>
            <a:r>
              <a:rPr lang="en-US" dirty="0"/>
              <a:t>looking for information no one else has found.</a:t>
            </a:r>
          </a:p>
          <a:p>
            <a:pPr lvl="1"/>
            <a:r>
              <a:rPr lang="en-US" b="1" dirty="0"/>
              <a:t>Secondary research: </a:t>
            </a:r>
            <a:r>
              <a:rPr lang="en-US" dirty="0"/>
              <a:t>finding out what others have discovered trying to reconcile conflicts, find new relationships, arrive at own conclusions.</a:t>
            </a:r>
            <a:endParaRPr lang="en-US" b="1" dirty="0"/>
          </a:p>
        </p:txBody>
      </p:sp>
      <p:pic>
        <p:nvPicPr>
          <p:cNvPr id="4" name="Picture 4" descr="Image result for research">
            <a:extLst>
              <a:ext uri="{FF2B5EF4-FFF2-40B4-BE49-F238E27FC236}">
                <a16:creationId xmlns:a16="http://schemas.microsoft.com/office/drawing/2014/main" xmlns="" id="{E17201D1-1ECD-43A2-9164-744378A9B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0911" y="2302933"/>
            <a:ext cx="3555287" cy="348826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57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B2234D-11F8-4A1E-84AB-4D1EA44912F3}"/>
              </a:ext>
            </a:extLst>
          </p:cNvPr>
          <p:cNvSpPr>
            <a:spLocks noGrp="1"/>
          </p:cNvSpPr>
          <p:nvPr>
            <p:ph type="title"/>
          </p:nvPr>
        </p:nvSpPr>
        <p:spPr/>
        <p:txBody>
          <a:bodyPr/>
          <a:lstStyle/>
          <a:p>
            <a:r>
              <a:rPr lang="en-US" b="1" dirty="0"/>
              <a:t>Characteristics of research</a:t>
            </a:r>
          </a:p>
        </p:txBody>
      </p:sp>
      <p:sp>
        <p:nvSpPr>
          <p:cNvPr id="3" name="Content Placeholder 2">
            <a:extLst>
              <a:ext uri="{FF2B5EF4-FFF2-40B4-BE49-F238E27FC236}">
                <a16:creationId xmlns:a16="http://schemas.microsoft.com/office/drawing/2014/main" xmlns="" id="{7309D8A7-E625-4D1E-9E75-5E618A6C8D93}"/>
              </a:ext>
            </a:extLst>
          </p:cNvPr>
          <p:cNvSpPr>
            <a:spLocks noGrp="1"/>
          </p:cNvSpPr>
          <p:nvPr>
            <p:ph idx="1"/>
          </p:nvPr>
        </p:nvSpPr>
        <p:spPr>
          <a:xfrm>
            <a:off x="685801" y="2142067"/>
            <a:ext cx="7090793" cy="3649133"/>
          </a:xfrm>
        </p:spPr>
        <p:txBody>
          <a:bodyPr>
            <a:normAutofit lnSpcReduction="10000"/>
          </a:bodyPr>
          <a:lstStyle/>
          <a:p>
            <a:pPr marL="342900" indent="-342900">
              <a:buAutoNum type="arabicPeriod"/>
            </a:pPr>
            <a:r>
              <a:rPr lang="en-US" b="1" dirty="0"/>
              <a:t>Systematic</a:t>
            </a:r>
            <a:r>
              <a:rPr lang="en-US" dirty="0"/>
              <a:t>: rules and procedures to ensure objectivity.</a:t>
            </a:r>
            <a:endParaRPr lang="en-US" b="1" dirty="0"/>
          </a:p>
          <a:p>
            <a:pPr marL="342900" indent="-342900">
              <a:buAutoNum type="arabicPeriod"/>
            </a:pPr>
            <a:r>
              <a:rPr lang="en-US" b="1" dirty="0"/>
              <a:t>Logical</a:t>
            </a:r>
            <a:r>
              <a:rPr lang="en-US" dirty="0"/>
              <a:t>: cycle of deductive and inductive reasoning.</a:t>
            </a:r>
          </a:p>
          <a:p>
            <a:pPr lvl="1"/>
            <a:r>
              <a:rPr lang="en-US" b="1" dirty="0"/>
              <a:t>Deductive: </a:t>
            </a:r>
            <a:r>
              <a:rPr lang="en-US" dirty="0"/>
              <a:t>involves reasoning from general to specific.</a:t>
            </a:r>
            <a:endParaRPr lang="en-US" b="1" dirty="0"/>
          </a:p>
          <a:p>
            <a:pPr lvl="1"/>
            <a:r>
              <a:rPr lang="en-US" b="1" dirty="0"/>
              <a:t>Inductive: </a:t>
            </a:r>
            <a:r>
              <a:rPr lang="en-US" dirty="0"/>
              <a:t>reasoning from specific to general.</a:t>
            </a:r>
            <a:endParaRPr lang="en-US" b="1" dirty="0"/>
          </a:p>
          <a:p>
            <a:pPr marL="342900" indent="-342900">
              <a:buAutoNum type="arabicPeriod"/>
            </a:pPr>
            <a:r>
              <a:rPr lang="en-US" b="1" dirty="0"/>
              <a:t>Empirical: </a:t>
            </a:r>
            <a:r>
              <a:rPr lang="en-US" dirty="0"/>
              <a:t>derived from observations of what exists.</a:t>
            </a:r>
            <a:endParaRPr lang="en-US" b="1" dirty="0"/>
          </a:p>
          <a:p>
            <a:pPr marL="342900" indent="-342900">
              <a:buAutoNum type="arabicPeriod"/>
            </a:pPr>
            <a:r>
              <a:rPr lang="en-US" b="1" dirty="0"/>
              <a:t>Replicable: </a:t>
            </a:r>
            <a:r>
              <a:rPr lang="en-US" dirty="0"/>
              <a:t>can be repeated with similar results in similar circumstances each time.</a:t>
            </a:r>
            <a:endParaRPr lang="en-US" b="1" dirty="0"/>
          </a:p>
          <a:p>
            <a:pPr marL="342900" indent="-342900">
              <a:buAutoNum type="arabicPeriod"/>
            </a:pPr>
            <a:r>
              <a:rPr lang="en-US" b="1" dirty="0"/>
              <a:t>Transmittable: </a:t>
            </a:r>
            <a:r>
              <a:rPr lang="en-US" dirty="0"/>
              <a:t>should be representative of a larger population.</a:t>
            </a:r>
            <a:endParaRPr lang="en-US" b="1" dirty="0"/>
          </a:p>
          <a:p>
            <a:pPr marL="342900" indent="-342900">
              <a:buAutoNum type="arabicPeriod"/>
            </a:pPr>
            <a:r>
              <a:rPr lang="en-US" b="1" dirty="0"/>
              <a:t>Reductive: </a:t>
            </a:r>
            <a:r>
              <a:rPr lang="en-US" dirty="0"/>
              <a:t>focused on a manageable piece.</a:t>
            </a:r>
            <a:endParaRPr lang="en-US" b="1" dirty="0"/>
          </a:p>
          <a:p>
            <a:pPr marL="342900" indent="-342900">
              <a:buAutoNum type="arabicPeriod"/>
            </a:pPr>
            <a:r>
              <a:rPr lang="en-US" b="1" dirty="0"/>
              <a:t>Objective: </a:t>
            </a:r>
            <a:r>
              <a:rPr lang="en-US" dirty="0"/>
              <a:t>removal of personal values and bias – </a:t>
            </a:r>
            <a:r>
              <a:rPr lang="en-US" i="1" dirty="0"/>
              <a:t>suspension of belief.</a:t>
            </a:r>
            <a:endParaRPr lang="en-US" b="1" i="1" dirty="0"/>
          </a:p>
        </p:txBody>
      </p:sp>
      <p:pic>
        <p:nvPicPr>
          <p:cNvPr id="4" name="Picture 2" descr="Image result for inductive vs deductive reasoning">
            <a:extLst>
              <a:ext uri="{FF2B5EF4-FFF2-40B4-BE49-F238E27FC236}">
                <a16:creationId xmlns:a16="http://schemas.microsoft.com/office/drawing/2014/main" xmlns="" id="{66A7822B-54A1-4604-A248-6EDAAAD4B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4150" y="1066800"/>
            <a:ext cx="4543306" cy="24488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Picture 4" descr="Related image">
            <a:extLst>
              <a:ext uri="{FF2B5EF4-FFF2-40B4-BE49-F238E27FC236}">
                <a16:creationId xmlns:a16="http://schemas.microsoft.com/office/drawing/2014/main" xmlns="" id="{6AF70228-7286-41A4-AC30-A801A6BCC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612" y="3966633"/>
            <a:ext cx="3800844" cy="193954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80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DCC34E-322B-4E3E-B871-54E5530927EA}"/>
              </a:ext>
            </a:extLst>
          </p:cNvPr>
          <p:cNvSpPr>
            <a:spLocks noGrp="1"/>
          </p:cNvSpPr>
          <p:nvPr>
            <p:ph type="title"/>
          </p:nvPr>
        </p:nvSpPr>
        <p:spPr/>
        <p:txBody>
          <a:bodyPr/>
          <a:lstStyle/>
          <a:p>
            <a:r>
              <a:rPr lang="en-US" b="1" dirty="0"/>
              <a:t>How should research be conducted?</a:t>
            </a:r>
          </a:p>
        </p:txBody>
      </p:sp>
      <p:sp>
        <p:nvSpPr>
          <p:cNvPr id="3" name="Content Placeholder 2">
            <a:extLst>
              <a:ext uri="{FF2B5EF4-FFF2-40B4-BE49-F238E27FC236}">
                <a16:creationId xmlns:a16="http://schemas.microsoft.com/office/drawing/2014/main" xmlns="" id="{28CC3E38-4C89-4F59-97BD-CA0AF44B2008}"/>
              </a:ext>
            </a:extLst>
          </p:cNvPr>
          <p:cNvSpPr>
            <a:spLocks noGrp="1"/>
          </p:cNvSpPr>
          <p:nvPr>
            <p:ph idx="1"/>
          </p:nvPr>
        </p:nvSpPr>
        <p:spPr>
          <a:xfrm>
            <a:off x="685802" y="2142067"/>
            <a:ext cx="6662954" cy="3649133"/>
          </a:xfrm>
        </p:spPr>
        <p:txBody>
          <a:bodyPr>
            <a:normAutofit fontScale="92500" lnSpcReduction="20000"/>
          </a:bodyPr>
          <a:lstStyle/>
          <a:p>
            <a:r>
              <a:rPr lang="en-US" b="1" dirty="0"/>
              <a:t>The Scientific Method</a:t>
            </a:r>
            <a:r>
              <a:rPr lang="en-US" dirty="0"/>
              <a:t>: “process by which scientists, collectively and over time, endeavor to construct an accurate (that is; reliable, consistent, and non-arbitrary) representation of the world”.</a:t>
            </a:r>
          </a:p>
          <a:p>
            <a:pPr marL="342900" indent="-342900">
              <a:buAutoNum type="arabicPeriod"/>
            </a:pPr>
            <a:r>
              <a:rPr lang="en-US" dirty="0"/>
              <a:t>Observation and description of phenomenon.</a:t>
            </a:r>
          </a:p>
          <a:p>
            <a:pPr marL="342900" indent="-342900">
              <a:buAutoNum type="arabicPeriod"/>
            </a:pPr>
            <a:r>
              <a:rPr lang="en-US" dirty="0"/>
              <a:t>Formulation of a hypothesis to explain phenomena.</a:t>
            </a:r>
          </a:p>
          <a:p>
            <a:pPr lvl="1"/>
            <a:r>
              <a:rPr lang="en-US" dirty="0"/>
              <a:t>An </a:t>
            </a:r>
            <a:r>
              <a:rPr lang="en-US" i="1" dirty="0"/>
              <a:t>educated </a:t>
            </a:r>
            <a:r>
              <a:rPr lang="en-US" dirty="0"/>
              <a:t>guess.</a:t>
            </a:r>
          </a:p>
          <a:p>
            <a:pPr lvl="1"/>
            <a:r>
              <a:rPr lang="en-US" i="1" dirty="0"/>
              <a:t>“Proposed explanation made of the basis of limited evidence as a starting point for further observation.”</a:t>
            </a:r>
          </a:p>
          <a:p>
            <a:pPr marL="342900" indent="-342900">
              <a:buAutoNum type="arabicPeriod"/>
            </a:pPr>
            <a:r>
              <a:rPr lang="en-US" dirty="0"/>
              <a:t>Use of the hypothesis to make testable predictions.</a:t>
            </a:r>
          </a:p>
          <a:p>
            <a:pPr marL="342900" indent="-342900">
              <a:buAutoNum type="arabicPeriod"/>
            </a:pPr>
            <a:r>
              <a:rPr lang="en-US" dirty="0"/>
              <a:t>Perform experimental tests/observations of the predictions and gather the appropriate data.</a:t>
            </a:r>
          </a:p>
          <a:p>
            <a:pPr marL="342900" indent="-342900">
              <a:buAutoNum type="arabicPeriod"/>
            </a:pPr>
            <a:r>
              <a:rPr lang="en-US" dirty="0"/>
              <a:t>Accept or reject/modify the hypothesis </a:t>
            </a:r>
            <a:r>
              <a:rPr lang="en-US" b="1" dirty="0"/>
              <a:t>AND REPEAT!</a:t>
            </a:r>
          </a:p>
        </p:txBody>
      </p:sp>
      <p:pic>
        <p:nvPicPr>
          <p:cNvPr id="4" name="Picture 6" descr="Image result for scientific method as an ongoing process">
            <a:extLst>
              <a:ext uri="{FF2B5EF4-FFF2-40B4-BE49-F238E27FC236}">
                <a16:creationId xmlns:a16="http://schemas.microsoft.com/office/drawing/2014/main" xmlns="" id="{24AEE47E-62C9-45E7-8AFF-36ACB3683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964" y="1888262"/>
            <a:ext cx="4263495" cy="445532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42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F08C0C-7ACA-4141-846C-28226E5B14E3}"/>
              </a:ext>
            </a:extLst>
          </p:cNvPr>
          <p:cNvSpPr>
            <a:spLocks noGrp="1"/>
          </p:cNvSpPr>
          <p:nvPr>
            <p:ph type="title"/>
          </p:nvPr>
        </p:nvSpPr>
        <p:spPr/>
        <p:txBody>
          <a:bodyPr/>
          <a:lstStyle/>
          <a:p>
            <a:r>
              <a:rPr lang="en-US" b="1" dirty="0"/>
              <a:t>Experiments should be controlled</a:t>
            </a:r>
          </a:p>
        </p:txBody>
      </p:sp>
      <p:sp>
        <p:nvSpPr>
          <p:cNvPr id="3" name="Content Placeholder 2">
            <a:extLst>
              <a:ext uri="{FF2B5EF4-FFF2-40B4-BE49-F238E27FC236}">
                <a16:creationId xmlns:a16="http://schemas.microsoft.com/office/drawing/2014/main" xmlns="" id="{97E74F90-8F41-4C8A-A5B7-3A1A0C9F6F18}"/>
              </a:ext>
            </a:extLst>
          </p:cNvPr>
          <p:cNvSpPr>
            <a:spLocks noGrp="1"/>
          </p:cNvSpPr>
          <p:nvPr>
            <p:ph idx="1"/>
          </p:nvPr>
        </p:nvSpPr>
        <p:spPr/>
        <p:txBody>
          <a:bodyPr>
            <a:normAutofit fontScale="85000" lnSpcReduction="20000"/>
          </a:bodyPr>
          <a:lstStyle/>
          <a:p>
            <a:r>
              <a:rPr lang="en-US" b="1" dirty="0"/>
              <a:t>Determine variables: </a:t>
            </a:r>
            <a:r>
              <a:rPr lang="en-US" dirty="0"/>
              <a:t>factors that can change.</a:t>
            </a:r>
          </a:p>
          <a:p>
            <a:pPr lvl="1"/>
            <a:r>
              <a:rPr lang="en-US" b="1" dirty="0"/>
              <a:t>Independent: </a:t>
            </a:r>
            <a:r>
              <a:rPr lang="en-US" dirty="0"/>
              <a:t>goes unchanged by other variables; manipulated by experimenter.</a:t>
            </a:r>
            <a:endParaRPr lang="en-US" b="1" dirty="0"/>
          </a:p>
          <a:p>
            <a:pPr lvl="1"/>
            <a:r>
              <a:rPr lang="en-US" b="1" dirty="0"/>
              <a:t>Dependent: </a:t>
            </a:r>
            <a:r>
              <a:rPr lang="en-US" dirty="0"/>
              <a:t>changes due to the independent variable.</a:t>
            </a:r>
            <a:endParaRPr lang="en-US" b="1" dirty="0"/>
          </a:p>
          <a:p>
            <a:pPr lvl="1"/>
            <a:r>
              <a:rPr lang="en-US" b="1" dirty="0"/>
              <a:t>Confounding: </a:t>
            </a:r>
            <a:r>
              <a:rPr lang="en-US" dirty="0"/>
              <a:t>unintentional changes to dependent or independent variables.</a:t>
            </a:r>
            <a:endParaRPr lang="en-US" b="1" dirty="0"/>
          </a:p>
          <a:p>
            <a:r>
              <a:rPr lang="en-US" b="1" dirty="0"/>
              <a:t>Randomly </a:t>
            </a:r>
            <a:r>
              <a:rPr lang="en-US" dirty="0"/>
              <a:t>select a </a:t>
            </a:r>
            <a:r>
              <a:rPr lang="en-US" b="1" dirty="0"/>
              <a:t>large </a:t>
            </a:r>
            <a:r>
              <a:rPr lang="en-US" dirty="0"/>
              <a:t>group of </a:t>
            </a:r>
            <a:r>
              <a:rPr lang="en-US" b="1" dirty="0"/>
              <a:t>appropriate </a:t>
            </a:r>
            <a:r>
              <a:rPr lang="en-US" dirty="0"/>
              <a:t>subjects.</a:t>
            </a:r>
          </a:p>
          <a:p>
            <a:r>
              <a:rPr lang="en-US" dirty="0"/>
              <a:t>Create </a:t>
            </a:r>
            <a:r>
              <a:rPr lang="en-US" b="1" dirty="0"/>
              <a:t>two </a:t>
            </a:r>
            <a:r>
              <a:rPr lang="en-US" dirty="0"/>
              <a:t>groups; similar in all ways except independent variable.</a:t>
            </a:r>
          </a:p>
          <a:p>
            <a:pPr lvl="1"/>
            <a:r>
              <a:rPr lang="en-US" b="1" dirty="0"/>
              <a:t>Experimental: </a:t>
            </a:r>
            <a:r>
              <a:rPr lang="en-US" dirty="0"/>
              <a:t>receives variable to be tested.</a:t>
            </a:r>
            <a:endParaRPr lang="en-US" b="1" dirty="0"/>
          </a:p>
          <a:p>
            <a:pPr lvl="1"/>
            <a:r>
              <a:rPr lang="en-US" b="1" dirty="0"/>
              <a:t>Control: </a:t>
            </a:r>
            <a:r>
              <a:rPr lang="en-US" dirty="0"/>
              <a:t>receives </a:t>
            </a:r>
            <a:r>
              <a:rPr lang="en-US" b="1" dirty="0"/>
              <a:t>placebo </a:t>
            </a:r>
            <a:r>
              <a:rPr lang="en-US" dirty="0"/>
              <a:t>or replaced/absent variable.</a:t>
            </a:r>
            <a:endParaRPr lang="en-US" b="1" dirty="0"/>
          </a:p>
          <a:p>
            <a:r>
              <a:rPr lang="en-US" dirty="0"/>
              <a:t>Conduct experiment.</a:t>
            </a:r>
          </a:p>
          <a:p>
            <a:r>
              <a:rPr lang="en-US" dirty="0"/>
              <a:t>Collect </a:t>
            </a:r>
            <a:r>
              <a:rPr lang="en-US" b="1" dirty="0"/>
              <a:t>detailed and appropriate </a:t>
            </a:r>
            <a:r>
              <a:rPr lang="en-US" dirty="0"/>
              <a:t>data and measurements.</a:t>
            </a:r>
          </a:p>
          <a:p>
            <a:r>
              <a:rPr lang="en-US" dirty="0"/>
              <a:t>Analyze collected data.</a:t>
            </a:r>
          </a:p>
          <a:p>
            <a:r>
              <a:rPr lang="en-US" dirty="0"/>
              <a:t>Make conclusions, modify, and repeat.</a:t>
            </a:r>
          </a:p>
        </p:txBody>
      </p:sp>
      <p:pic>
        <p:nvPicPr>
          <p:cNvPr id="4" name="Picture 2" descr="Image result for experiment controlled">
            <a:extLst>
              <a:ext uri="{FF2B5EF4-FFF2-40B4-BE49-F238E27FC236}">
                <a16:creationId xmlns:a16="http://schemas.microsoft.com/office/drawing/2014/main" xmlns="" id="{05EC04E9-6B04-4DDB-9A97-B1F5D3ACF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030" y="3516274"/>
            <a:ext cx="4333169" cy="2862715"/>
          </a:xfrm>
          <a:prstGeom prst="rect">
            <a:avLst/>
          </a:prstGeom>
          <a:solidFill>
            <a:schemeClr val="tx1"/>
          </a:solidFill>
          <a:ln w="889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xmlns="" id="{70E4AC80-BA4C-4819-BFCB-906BB5E117E8}"/>
              </a:ext>
            </a:extLst>
          </p:cNvPr>
          <p:cNvSpPr txBox="1"/>
          <p:nvPr/>
        </p:nvSpPr>
        <p:spPr>
          <a:xfrm>
            <a:off x="7885921" y="2508678"/>
            <a:ext cx="3620278" cy="646331"/>
          </a:xfrm>
          <a:prstGeom prst="rect">
            <a:avLst/>
          </a:prstGeom>
          <a:noFill/>
          <a:ln w="47625">
            <a:solidFill>
              <a:schemeClr val="tx1"/>
            </a:solidFill>
          </a:ln>
        </p:spPr>
        <p:txBody>
          <a:bodyPr wrap="square" rtlCol="0">
            <a:spAutoFit/>
          </a:bodyPr>
          <a:lstStyle/>
          <a:p>
            <a:r>
              <a:rPr lang="en-US" b="1" dirty="0"/>
              <a:t>Elevation (independent) and boiling temperatures of water (dependent)</a:t>
            </a:r>
          </a:p>
        </p:txBody>
      </p:sp>
    </p:spTree>
    <p:extLst>
      <p:ext uri="{BB962C8B-B14F-4D97-AF65-F5344CB8AC3E}">
        <p14:creationId xmlns:p14="http://schemas.microsoft.com/office/powerpoint/2010/main" val="336665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elated image">
            <a:extLst>
              <a:ext uri="{FF2B5EF4-FFF2-40B4-BE49-F238E27FC236}">
                <a16:creationId xmlns:a16="http://schemas.microsoft.com/office/drawing/2014/main" xmlns="" id="{E2E99A57-9F07-491C-9691-2B320FC82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759" y="2768894"/>
            <a:ext cx="4649755" cy="323871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122" name="Picture 2" descr="Image result for experiment controlled">
            <a:extLst>
              <a:ext uri="{FF2B5EF4-FFF2-40B4-BE49-F238E27FC236}">
                <a16:creationId xmlns:a16="http://schemas.microsoft.com/office/drawing/2014/main" xmlns="" id="{FC6B2F8B-BAF5-4F02-8904-CFB2C5700C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111" y="942391"/>
            <a:ext cx="5993310" cy="244540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AC243BA-7064-4939-BF2A-2DCBC4D0C7F9}"/>
              </a:ext>
            </a:extLst>
          </p:cNvPr>
          <p:cNvSpPr txBox="1"/>
          <p:nvPr/>
        </p:nvSpPr>
        <p:spPr>
          <a:xfrm>
            <a:off x="7928025" y="1241762"/>
            <a:ext cx="3262489" cy="923330"/>
          </a:xfrm>
          <a:prstGeom prst="rect">
            <a:avLst/>
          </a:prstGeom>
          <a:noFill/>
        </p:spPr>
        <p:txBody>
          <a:bodyPr wrap="square" rtlCol="0">
            <a:spAutoFit/>
          </a:bodyPr>
          <a:lstStyle/>
          <a:p>
            <a:pPr algn="ctr"/>
            <a:r>
              <a:rPr lang="en-US" b="1" dirty="0"/>
              <a:t>Two samples, one is the control group and the other is the experimental group.</a:t>
            </a:r>
          </a:p>
        </p:txBody>
      </p:sp>
      <p:sp>
        <p:nvSpPr>
          <p:cNvPr id="8" name="TextBox 7">
            <a:extLst>
              <a:ext uri="{FF2B5EF4-FFF2-40B4-BE49-F238E27FC236}">
                <a16:creationId xmlns:a16="http://schemas.microsoft.com/office/drawing/2014/main" xmlns="" id="{22E56BE8-DA55-426F-AC5A-2AE0A0D756AF}"/>
              </a:ext>
            </a:extLst>
          </p:cNvPr>
          <p:cNvSpPr txBox="1"/>
          <p:nvPr/>
        </p:nvSpPr>
        <p:spPr>
          <a:xfrm>
            <a:off x="1638636" y="4052349"/>
            <a:ext cx="4309629" cy="923330"/>
          </a:xfrm>
          <a:prstGeom prst="rect">
            <a:avLst/>
          </a:prstGeom>
          <a:noFill/>
        </p:spPr>
        <p:txBody>
          <a:bodyPr wrap="square" rtlCol="0">
            <a:spAutoFit/>
          </a:bodyPr>
          <a:lstStyle/>
          <a:p>
            <a:pPr algn="ctr"/>
            <a:r>
              <a:rPr lang="en-US" b="1" dirty="0"/>
              <a:t>Three samples. One is the control group and the other two are part of the experimental group.</a:t>
            </a:r>
          </a:p>
        </p:txBody>
      </p:sp>
      <p:sp>
        <p:nvSpPr>
          <p:cNvPr id="5" name="Arrow: Left 4">
            <a:extLst>
              <a:ext uri="{FF2B5EF4-FFF2-40B4-BE49-F238E27FC236}">
                <a16:creationId xmlns:a16="http://schemas.microsoft.com/office/drawing/2014/main" xmlns="" id="{B979E770-14FA-46C9-9C25-D239FBF32002}"/>
              </a:ext>
            </a:extLst>
          </p:cNvPr>
          <p:cNvSpPr/>
          <p:nvPr/>
        </p:nvSpPr>
        <p:spPr>
          <a:xfrm>
            <a:off x="7274881" y="1551330"/>
            <a:ext cx="954719" cy="3707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xmlns="" id="{93A8A771-E73E-4756-B389-EC90E21F9DE0}"/>
              </a:ext>
            </a:extLst>
          </p:cNvPr>
          <p:cNvSpPr/>
          <p:nvPr/>
        </p:nvSpPr>
        <p:spPr>
          <a:xfrm>
            <a:off x="5458408" y="4378244"/>
            <a:ext cx="961053" cy="380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155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AB920C-2ABC-4C66-9A86-5D2F6E44D3FE}"/>
              </a:ext>
            </a:extLst>
          </p:cNvPr>
          <p:cNvSpPr>
            <a:spLocks noGrp="1"/>
          </p:cNvSpPr>
          <p:nvPr>
            <p:ph type="title"/>
          </p:nvPr>
        </p:nvSpPr>
        <p:spPr/>
        <p:txBody>
          <a:bodyPr/>
          <a:lstStyle/>
          <a:p>
            <a:r>
              <a:rPr lang="en-US" b="1" dirty="0"/>
              <a:t>Data Types</a:t>
            </a:r>
          </a:p>
        </p:txBody>
      </p:sp>
      <p:sp>
        <p:nvSpPr>
          <p:cNvPr id="3" name="Content Placeholder 2">
            <a:extLst>
              <a:ext uri="{FF2B5EF4-FFF2-40B4-BE49-F238E27FC236}">
                <a16:creationId xmlns:a16="http://schemas.microsoft.com/office/drawing/2014/main" xmlns="" id="{C40960A8-8846-43E4-86DF-B49B91C9791E}"/>
              </a:ext>
            </a:extLst>
          </p:cNvPr>
          <p:cNvSpPr>
            <a:spLocks noGrp="1"/>
          </p:cNvSpPr>
          <p:nvPr>
            <p:ph idx="1"/>
          </p:nvPr>
        </p:nvSpPr>
        <p:spPr>
          <a:xfrm>
            <a:off x="685802" y="2142067"/>
            <a:ext cx="4468090" cy="3649133"/>
          </a:xfrm>
        </p:spPr>
        <p:txBody>
          <a:bodyPr/>
          <a:lstStyle/>
          <a:p>
            <a:r>
              <a:rPr lang="en-US" b="1" dirty="0"/>
              <a:t>Quantitative Data: </a:t>
            </a:r>
            <a:r>
              <a:rPr lang="en-US" dirty="0"/>
              <a:t>collected data are numbers and statistics.</a:t>
            </a:r>
          </a:p>
          <a:p>
            <a:pPr lvl="1"/>
            <a:r>
              <a:rPr lang="en-US" dirty="0"/>
              <a:t>Information will commonly be displayed in </a:t>
            </a:r>
            <a:r>
              <a:rPr lang="en-US" b="1" dirty="0"/>
              <a:t>graphs and tables</a:t>
            </a:r>
            <a:r>
              <a:rPr lang="en-US" dirty="0"/>
              <a:t>.</a:t>
            </a:r>
          </a:p>
          <a:p>
            <a:pPr lvl="1"/>
            <a:r>
              <a:rPr lang="en-US" b="1" dirty="0"/>
              <a:t>Statistics </a:t>
            </a:r>
            <a:r>
              <a:rPr lang="en-US" dirty="0"/>
              <a:t>will help determine the significance of the data.</a:t>
            </a:r>
            <a:endParaRPr lang="en-US" b="1" dirty="0"/>
          </a:p>
          <a:p>
            <a:r>
              <a:rPr lang="en-US" b="1" dirty="0"/>
              <a:t>Qualitative Data: </a:t>
            </a:r>
            <a:r>
              <a:rPr lang="en-US" dirty="0"/>
              <a:t>collected data are words, pictures, or objects.</a:t>
            </a:r>
          </a:p>
          <a:p>
            <a:pPr lvl="1"/>
            <a:r>
              <a:rPr lang="en-US" dirty="0"/>
              <a:t>Data displayed in varying manners depending on methods used.</a:t>
            </a:r>
          </a:p>
        </p:txBody>
      </p:sp>
      <p:pic>
        <p:nvPicPr>
          <p:cNvPr id="4" name="Picture 2" descr="Image result for graph types names">
            <a:extLst>
              <a:ext uri="{FF2B5EF4-FFF2-40B4-BE49-F238E27FC236}">
                <a16:creationId xmlns:a16="http://schemas.microsoft.com/office/drawing/2014/main" xmlns="" id="{CB3F4657-673B-4295-8E84-EA443472C5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1" t="22223" r="988" b="12000"/>
          <a:stretch/>
        </p:blipFill>
        <p:spPr bwMode="auto">
          <a:xfrm>
            <a:off x="5285106" y="490536"/>
            <a:ext cx="6554875" cy="330306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Picture 4" descr="Image result for statistics">
            <a:extLst>
              <a:ext uri="{FF2B5EF4-FFF2-40B4-BE49-F238E27FC236}">
                <a16:creationId xmlns:a16="http://schemas.microsoft.com/office/drawing/2014/main" xmlns="" id="{66DE3451-63B9-439E-9352-9720F734C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5181" y="4230389"/>
            <a:ext cx="3234800" cy="21370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 name="Picture 6" descr="Image result for qualitative data">
            <a:extLst>
              <a:ext uri="{FF2B5EF4-FFF2-40B4-BE49-F238E27FC236}">
                <a16:creationId xmlns:a16="http://schemas.microsoft.com/office/drawing/2014/main" xmlns="" id="{1E8DDF7B-E6C4-412C-B333-622A2B142D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56" t="3014" r="2701" b="3018"/>
          <a:stretch/>
        </p:blipFill>
        <p:spPr bwMode="auto">
          <a:xfrm>
            <a:off x="5285106" y="4242003"/>
            <a:ext cx="2955635" cy="213707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270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4ECCAD-1A8B-41AD-AA7E-B488A3FCA025}"/>
              </a:ext>
            </a:extLst>
          </p:cNvPr>
          <p:cNvSpPr>
            <a:spLocks noGrp="1"/>
          </p:cNvSpPr>
          <p:nvPr>
            <p:ph type="title"/>
          </p:nvPr>
        </p:nvSpPr>
        <p:spPr/>
        <p:txBody>
          <a:bodyPr/>
          <a:lstStyle/>
          <a:p>
            <a:r>
              <a:rPr lang="en-US" b="1" dirty="0"/>
              <a:t>Interpreting data</a:t>
            </a:r>
          </a:p>
        </p:txBody>
      </p:sp>
      <p:sp>
        <p:nvSpPr>
          <p:cNvPr id="3" name="Content Placeholder 2">
            <a:extLst>
              <a:ext uri="{FF2B5EF4-FFF2-40B4-BE49-F238E27FC236}">
                <a16:creationId xmlns:a16="http://schemas.microsoft.com/office/drawing/2014/main" xmlns="" id="{A44A6EE0-DB21-48BF-970C-07CDFDFAA625}"/>
              </a:ext>
            </a:extLst>
          </p:cNvPr>
          <p:cNvSpPr>
            <a:spLocks noGrp="1"/>
          </p:cNvSpPr>
          <p:nvPr>
            <p:ph idx="1"/>
          </p:nvPr>
        </p:nvSpPr>
        <p:spPr/>
        <p:txBody>
          <a:bodyPr>
            <a:normAutofit fontScale="92500" lnSpcReduction="20000"/>
          </a:bodyPr>
          <a:lstStyle/>
          <a:p>
            <a:r>
              <a:rPr lang="en-US" dirty="0"/>
              <a:t>Results can determine relationships between variables:</a:t>
            </a:r>
          </a:p>
          <a:p>
            <a:pPr lvl="1"/>
            <a:r>
              <a:rPr lang="en-US" b="1" dirty="0"/>
              <a:t>Correlation: </a:t>
            </a:r>
            <a:r>
              <a:rPr lang="en-US" dirty="0"/>
              <a:t>two variables are closely related.</a:t>
            </a:r>
            <a:endParaRPr lang="en-US" b="1" dirty="0"/>
          </a:p>
          <a:p>
            <a:pPr lvl="1"/>
            <a:r>
              <a:rPr lang="en-US" b="1" dirty="0"/>
              <a:t>Causation: </a:t>
            </a:r>
            <a:r>
              <a:rPr lang="en-US" dirty="0"/>
              <a:t>one variable causes another to occur.</a:t>
            </a:r>
          </a:p>
          <a:p>
            <a:r>
              <a:rPr lang="en-US" b="1" dirty="0"/>
              <a:t>Can you accept the hypothesis?</a:t>
            </a:r>
          </a:p>
          <a:p>
            <a:pPr lvl="1"/>
            <a:r>
              <a:rPr lang="en-US" dirty="0"/>
              <a:t>Does the data support what you thought?</a:t>
            </a:r>
          </a:p>
          <a:p>
            <a:r>
              <a:rPr lang="en-US" b="1" dirty="0"/>
              <a:t>Can you modify the hypothesis or experiment?</a:t>
            </a:r>
          </a:p>
          <a:p>
            <a:pPr lvl="1"/>
            <a:r>
              <a:rPr lang="en-US" dirty="0"/>
              <a:t>Could you make a better “guess”?</a:t>
            </a:r>
          </a:p>
          <a:p>
            <a:pPr lvl="1"/>
            <a:r>
              <a:rPr lang="en-US" dirty="0"/>
              <a:t>Could your experimental design be more solid?</a:t>
            </a:r>
          </a:p>
          <a:p>
            <a:pPr lvl="2"/>
            <a:r>
              <a:rPr lang="en-US" dirty="0"/>
              <a:t>Are there confounding variables? Bias?</a:t>
            </a:r>
          </a:p>
          <a:p>
            <a:r>
              <a:rPr lang="en-US" b="1" dirty="0"/>
              <a:t>Should you fully reject your hypothesis?</a:t>
            </a:r>
          </a:p>
          <a:p>
            <a:pPr lvl="1"/>
            <a:r>
              <a:rPr lang="en-US" dirty="0"/>
              <a:t>Not right away! Repeat and see what happens!</a:t>
            </a:r>
          </a:p>
        </p:txBody>
      </p:sp>
      <p:pic>
        <p:nvPicPr>
          <p:cNvPr id="4" name="Picture 2" descr="Image result for correlation vs causation">
            <a:extLst>
              <a:ext uri="{FF2B5EF4-FFF2-40B4-BE49-F238E27FC236}">
                <a16:creationId xmlns:a16="http://schemas.microsoft.com/office/drawing/2014/main" xmlns="" id="{BEFA6B32-6EF2-4BEB-977C-0AFCAFDFA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0135" y="941211"/>
            <a:ext cx="5290907" cy="280875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Picture 6" descr="Image result for accept or reject hypothesis">
            <a:extLst>
              <a:ext uri="{FF2B5EF4-FFF2-40B4-BE49-F238E27FC236}">
                <a16:creationId xmlns:a16="http://schemas.microsoft.com/office/drawing/2014/main" xmlns="" id="{79C163DB-241F-45FE-89DB-0F284C7BE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0135" y="4163548"/>
            <a:ext cx="5290907" cy="169512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443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CFDC87-1B55-4B62-8021-EC3AFB331CBB}"/>
              </a:ext>
            </a:extLst>
          </p:cNvPr>
          <p:cNvSpPr>
            <a:spLocks noGrp="1"/>
          </p:cNvSpPr>
          <p:nvPr>
            <p:ph type="title"/>
          </p:nvPr>
        </p:nvSpPr>
        <p:spPr/>
        <p:txBody>
          <a:bodyPr/>
          <a:lstStyle/>
          <a:p>
            <a:r>
              <a:rPr lang="en-US" b="1" dirty="0"/>
              <a:t>What do we do with what we find?</a:t>
            </a:r>
          </a:p>
        </p:txBody>
      </p:sp>
      <p:sp>
        <p:nvSpPr>
          <p:cNvPr id="3" name="Content Placeholder 2">
            <a:extLst>
              <a:ext uri="{FF2B5EF4-FFF2-40B4-BE49-F238E27FC236}">
                <a16:creationId xmlns:a16="http://schemas.microsoft.com/office/drawing/2014/main" xmlns="" id="{94FF4AE6-295A-49E8-B88A-AC62AC62DC2E}"/>
              </a:ext>
            </a:extLst>
          </p:cNvPr>
          <p:cNvSpPr>
            <a:spLocks noGrp="1"/>
          </p:cNvSpPr>
          <p:nvPr>
            <p:ph idx="1"/>
          </p:nvPr>
        </p:nvSpPr>
        <p:spPr/>
        <p:txBody>
          <a:bodyPr/>
          <a:lstStyle/>
          <a:p>
            <a:r>
              <a:rPr lang="en-US" b="1" dirty="0"/>
              <a:t>Hypothesis becoming a theory; NOT IMMEDIATE!</a:t>
            </a:r>
          </a:p>
          <a:p>
            <a:pPr lvl="1"/>
            <a:r>
              <a:rPr lang="en-US" i="1" dirty="0"/>
              <a:t>“ The process of establishing a new scientific theory is necessarily a grueling one; new theories must survive an adverse gauntlet of…experts in their particular area of science; the original theory may then need to be revised to satisfy those objections. The typical way in which new scientific ideas are debated are through refereed scientific journals…before a new theory can be officially proposed to the scientific community, it must be well-written, documented, and submitted to an appropriate scientific journal for publication. If the editors of these prestigious publications accept a research article for publication, they are signaling that the proposed theory has enough merit to be seriously debated and scrutinized closely by experts in that particular field of science”.</a:t>
            </a:r>
          </a:p>
          <a:p>
            <a:r>
              <a:rPr lang="en-US" dirty="0"/>
              <a:t>It is vital to </a:t>
            </a:r>
            <a:r>
              <a:rPr lang="en-US" b="1" dirty="0"/>
              <a:t>disseminate </a:t>
            </a:r>
            <a:r>
              <a:rPr lang="en-US" dirty="0"/>
              <a:t>research; to spread or disperse.</a:t>
            </a:r>
          </a:p>
          <a:p>
            <a:r>
              <a:rPr lang="en-US" b="1" dirty="0"/>
              <a:t>Peer-reviewed Journals</a:t>
            </a:r>
            <a:r>
              <a:rPr lang="en-US" dirty="0"/>
              <a:t>: collection of articles analyzed and critiqued by appropriate peers. Contain the most accurate information.</a:t>
            </a:r>
            <a:endParaRPr lang="en-US" b="1" dirty="0"/>
          </a:p>
        </p:txBody>
      </p:sp>
    </p:spTree>
    <p:extLst>
      <p:ext uri="{BB962C8B-B14F-4D97-AF65-F5344CB8AC3E}">
        <p14:creationId xmlns:p14="http://schemas.microsoft.com/office/powerpoint/2010/main" val="357906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273</TotalTime>
  <Words>1420</Words>
  <Application>Microsoft Office PowerPoint</Application>
  <PresentationFormat>Widescreen</PresentationFormat>
  <Paragraphs>131</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Celestial</vt:lpstr>
      <vt:lpstr>Scientific Method &amp; Research Discussion</vt:lpstr>
      <vt:lpstr>What is the purpose of research?</vt:lpstr>
      <vt:lpstr>Characteristics of research</vt:lpstr>
      <vt:lpstr>How should research be conducted?</vt:lpstr>
      <vt:lpstr>Experiments should be controlled</vt:lpstr>
      <vt:lpstr>PowerPoint Presentation</vt:lpstr>
      <vt:lpstr>Data Types</vt:lpstr>
      <vt:lpstr>Interpreting data</vt:lpstr>
      <vt:lpstr>What do we do with what we find?</vt:lpstr>
      <vt:lpstr>How do I read a research article?</vt:lpstr>
      <vt:lpstr>Research and the Human Body</vt:lpstr>
      <vt:lpstr>Ethics in human research</vt:lpstr>
      <vt:lpstr>PowerPoint Presentation</vt:lpstr>
      <vt:lpstr>Why do I need to know this, here?</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Method &amp; Research Discussion</dc:title>
  <dc:creator>Sarah Makos</dc:creator>
  <cp:lastModifiedBy>Hp</cp:lastModifiedBy>
  <cp:revision>14</cp:revision>
  <dcterms:created xsi:type="dcterms:W3CDTF">2018-05-08T14:04:39Z</dcterms:created>
  <dcterms:modified xsi:type="dcterms:W3CDTF">2018-06-21T06:30:59Z</dcterms:modified>
</cp:coreProperties>
</file>