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707" autoAdjust="0"/>
  </p:normalViewPr>
  <p:slideViewPr>
    <p:cSldViewPr snapToGrid="0">
      <p:cViewPr varScale="1">
        <p:scale>
          <a:sx n="80" d="100"/>
          <a:sy n="80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59696-1AD1-427D-8112-3C509C698496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DADC1-0813-4751-BC6A-CB301F16F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2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“No Cheese!”  could</a:t>
            </a:r>
            <a:r>
              <a:rPr lang="en-US" baseline="0" dirty="0"/>
              <a:t> mean:  (There is no cheese.) or ((I don’t want cheese.) or (That’s not cheese)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ADC1-0813-4751-BC6A-CB301F16F8E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67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E07B48-7FD3-4F3F-92D6-673328B5D6CF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11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1361661" y="609601"/>
            <a:ext cx="9065573" cy="3200400"/>
          </a:xfrm>
        </p:spPr>
        <p:txBody>
          <a:bodyPr/>
          <a:lstStyle/>
          <a:p>
            <a:r>
              <a:rPr lang="en-US" altLang="en-US" dirty="0"/>
              <a:t>Language development, birth thr0ugh school-age:  Let’s Review</a:t>
            </a:r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Tina K. Veale, Ph.D.</a:t>
            </a:r>
          </a:p>
          <a:p>
            <a:r>
              <a:rPr lang="en-US" altLang="en-US" dirty="0"/>
              <a:t>Minnesota state university </a:t>
            </a:r>
            <a:r>
              <a:rPr lang="en-US" altLang="en-US" dirty="0" err="1"/>
              <a:t>moorhead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874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3361" y="321365"/>
            <a:ext cx="9905998" cy="19050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Topicalization</a:t>
            </a:r>
            <a:endParaRPr lang="en-US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413" y="1789043"/>
            <a:ext cx="9905998" cy="4002157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Topic—the content about which we speak; defined in an introductory statement.</a:t>
            </a:r>
          </a:p>
          <a:p>
            <a:pPr eaLnBrk="1" hangingPunct="1"/>
            <a:r>
              <a:rPr lang="en-US" altLang="en-US" sz="2400" dirty="0"/>
              <a:t>Cohesion—the skill of keeping the conversation flowing, “hanging together”—on topic within boundaries.</a:t>
            </a:r>
          </a:p>
          <a:p>
            <a:pPr eaLnBrk="1" hangingPunct="1"/>
            <a:r>
              <a:rPr lang="en-US" altLang="en-US" sz="2400" dirty="0"/>
              <a:t>Involves choice of topic, initiation, maintenance, shifting, and terminating.</a:t>
            </a:r>
          </a:p>
        </p:txBody>
      </p:sp>
    </p:spTree>
    <p:extLst>
      <p:ext uri="{BB962C8B-B14F-4D97-AF65-F5344CB8AC3E}">
        <p14:creationId xmlns:p14="http://schemas.microsoft.com/office/powerpoint/2010/main" val="795899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03483" y="218660"/>
            <a:ext cx="9905998" cy="1053547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Topicalization</a:t>
            </a:r>
            <a:endParaRPr lang="en-US" alt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1533" y="1590261"/>
            <a:ext cx="10397917" cy="47177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3 months—initiates topics by keeping people focused on himself, largely through body and facial expressions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12 months—Initiates topic through series of glances, gestures, vocalizations, and words.  Topic limited to here and now.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24 months—Only half of utterances are typically on-topic.  Maintain new topic for 1-2 turns; familiar topic within a routine for more turns. Often maintains topic within question-answer scaffold.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36 months—child can maintain a coherent conversation about an established topic—initiate and stay on topic for  3-4 exchanges.  Early strategies involve partial repetition of adult’s previous utterance.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60 months—topic changes remain frequent.  Five year old may discuss as many as 50 topics within 15 minutes.  Continue to use frequent repetition to acknowledge, provide cohesion, and fill turns.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667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3300" y="202096"/>
            <a:ext cx="9905998" cy="1905000"/>
          </a:xfrm>
        </p:spPr>
        <p:txBody>
          <a:bodyPr/>
          <a:lstStyle/>
          <a:p>
            <a:pPr eaLnBrk="1" hangingPunct="1"/>
            <a:r>
              <a:rPr lang="en-US" altLang="en-US" dirty="0"/>
              <a:t>Presupposition:  Adaptation to the Listener’s Knowledge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9652" y="1600201"/>
            <a:ext cx="8978348" cy="4810538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altLang="en-US" sz="2400" dirty="0"/>
              <a:t>Making assumptions about the listener’s knowledge occurs on several levels:  word meaning, social context, conversational topic.</a:t>
            </a:r>
          </a:p>
          <a:p>
            <a:pPr marL="457200" indent="-457200"/>
            <a:r>
              <a:rPr lang="en-US" altLang="en-US" sz="2400" dirty="0"/>
              <a:t>Linguistic forms used as </a:t>
            </a:r>
            <a:r>
              <a:rPr lang="en-US" altLang="en-US" sz="2400" dirty="0" err="1"/>
              <a:t>presuppositional</a:t>
            </a:r>
            <a:r>
              <a:rPr lang="en-US" altLang="en-US" sz="2400" dirty="0"/>
              <a:t> tools include:  articles, demonstratives, pronouns, proper nouns, some verbs, </a:t>
            </a:r>
            <a:r>
              <a:rPr lang="en-US" altLang="en-US" sz="2400" dirty="0" err="1"/>
              <a:t>wh</a:t>
            </a:r>
            <a:r>
              <a:rPr lang="en-US" altLang="en-US" sz="2400" dirty="0"/>
              <a:t>-questions, and forms of address.</a:t>
            </a:r>
          </a:p>
          <a:p>
            <a:pPr marL="457200" indent="-457200"/>
            <a:r>
              <a:rPr lang="en-US" altLang="en-US" sz="2400" dirty="0"/>
              <a:t>If both the speaker and the listener share knowledge:  use </a:t>
            </a:r>
            <a:r>
              <a:rPr lang="en-US" altLang="en-US" sz="2400" dirty="0" err="1"/>
              <a:t>def</a:t>
            </a:r>
            <a:r>
              <a:rPr lang="en-US" altLang="en-US" sz="2400" dirty="0"/>
              <a:t> article (the), pronouns, demonstratives (this, that, these, those).  </a:t>
            </a:r>
          </a:p>
          <a:p>
            <a:pPr marL="457200" indent="-457200"/>
            <a:r>
              <a:rPr lang="en-US" altLang="en-US" sz="2400" dirty="0"/>
              <a:t>Form of address depend upon social relationships (ex:  dear, honey)</a:t>
            </a:r>
          </a:p>
          <a:p>
            <a:pPr marL="457200" indent="-457200"/>
            <a:r>
              <a:rPr lang="en-US" altLang="en-US" sz="2400" dirty="0"/>
              <a:t>Choice of topic:  based upon listener knowledge or interest.</a:t>
            </a:r>
          </a:p>
        </p:txBody>
      </p:sp>
    </p:spTree>
    <p:extLst>
      <p:ext uri="{BB962C8B-B14F-4D97-AF65-F5344CB8AC3E}">
        <p14:creationId xmlns:p14="http://schemas.microsoft.com/office/powerpoint/2010/main" val="2952466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53179" y="318053"/>
            <a:ext cx="9905998" cy="1321904"/>
          </a:xfrm>
        </p:spPr>
        <p:txBody>
          <a:bodyPr/>
          <a:lstStyle/>
          <a:p>
            <a:pPr eaLnBrk="1" hangingPunct="1"/>
            <a:r>
              <a:rPr lang="en-US" altLang="en-US"/>
              <a:t>Presupposition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1661" y="1523999"/>
            <a:ext cx="9306339" cy="493643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By 36 months:  </a:t>
            </a:r>
          </a:p>
          <a:p>
            <a:pPr lvl="1" eaLnBrk="1" hangingPunct="1"/>
            <a:r>
              <a:rPr lang="en-US" altLang="en-US" sz="2200" dirty="0"/>
              <a:t>Child can determine approximately how much information the listener needs.  </a:t>
            </a:r>
          </a:p>
          <a:p>
            <a:pPr lvl="1" eaLnBrk="1" hangingPunct="1"/>
            <a:r>
              <a:rPr lang="en-US" altLang="en-US" sz="2200" dirty="0"/>
              <a:t>Child will state most informative words first in their utterances.  </a:t>
            </a:r>
          </a:p>
          <a:p>
            <a:pPr lvl="1" eaLnBrk="1" hangingPunct="1"/>
            <a:r>
              <a:rPr lang="en-US" altLang="en-US" sz="2200" dirty="0"/>
              <a:t>Child can adjust information given based upon the listener. </a:t>
            </a:r>
          </a:p>
          <a:p>
            <a:pPr lvl="1" eaLnBrk="1" hangingPunct="1"/>
            <a:r>
              <a:rPr lang="en-US" altLang="en-US" sz="2200" dirty="0"/>
              <a:t>Child understands “a” and “the;” uses them 85% accurately.</a:t>
            </a:r>
          </a:p>
          <a:p>
            <a:pPr lvl="1" eaLnBrk="1" hangingPunct="1"/>
            <a:r>
              <a:rPr lang="en-US" altLang="en-US" sz="2200" dirty="0"/>
              <a:t>Child uses verbs such as “know, remember, think”—indicating presupposition of truth value and listener knowledge</a:t>
            </a:r>
          </a:p>
          <a:p>
            <a:pPr lvl="1" eaLnBrk="1" hangingPunct="1"/>
            <a:r>
              <a:rPr lang="en-US" altLang="en-US" sz="2200" dirty="0"/>
              <a:t>Child begins to use pronouns as indicators of shared knowledge</a:t>
            </a:r>
          </a:p>
          <a:p>
            <a:pPr lvl="1" eaLnBrk="1" hangingPunct="1"/>
            <a:r>
              <a:rPr lang="en-US" altLang="en-US" sz="2200" dirty="0"/>
              <a:t>Child begins to use ellipsis—omitting redundant information when answering questions</a:t>
            </a:r>
          </a:p>
        </p:txBody>
      </p:sp>
    </p:spTree>
    <p:extLst>
      <p:ext uri="{BB962C8B-B14F-4D97-AF65-F5344CB8AC3E}">
        <p14:creationId xmlns:p14="http://schemas.microsoft.com/office/powerpoint/2010/main" val="3570800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1960" y="327991"/>
            <a:ext cx="9905998" cy="1192696"/>
          </a:xfrm>
        </p:spPr>
        <p:txBody>
          <a:bodyPr/>
          <a:lstStyle/>
          <a:p>
            <a:pPr eaLnBrk="1" hangingPunct="1"/>
            <a:r>
              <a:rPr lang="en-US" altLang="en-US" dirty="0"/>
              <a:t>Directives and Requests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752600"/>
            <a:ext cx="1016773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24 months—child uses attention getting words with gestures and rising intonation; frequently unsuccessful at gaining attention.  (Ex:  Hey)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24 months—uses need statements (ex:  I want a …) and imperatives (ex:  Give me a…..).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24 months—few indirect requests are used.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30 months—make politeness distinctions based on age or size, familiarity, role, territory, or rights of listener.  Often starts with use of  “please” with older, bigger people.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36 months—beginning of indirect requests, with politeness terms and modal aux verbs (ex:  Can you give me a drink, please?)</a:t>
            </a:r>
          </a:p>
        </p:txBody>
      </p:sp>
    </p:spTree>
    <p:extLst>
      <p:ext uri="{BB962C8B-B14F-4D97-AF65-F5344CB8AC3E}">
        <p14:creationId xmlns:p14="http://schemas.microsoft.com/office/powerpoint/2010/main" val="1100051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5034" y="327991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Directives and Requests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5033" y="1470991"/>
            <a:ext cx="9692377" cy="432020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48 months—more sophisticated indirect requests; used only about 5% of the time.</a:t>
            </a:r>
          </a:p>
          <a:p>
            <a:pPr eaLnBrk="1" hangingPunct="1"/>
            <a:r>
              <a:rPr lang="en-US" altLang="en-US" sz="2400" dirty="0"/>
              <a:t>48 months—still largely unsuccessful at gaining attention of listener (50%).  </a:t>
            </a:r>
          </a:p>
          <a:p>
            <a:pPr eaLnBrk="1" hangingPunct="1"/>
            <a:r>
              <a:rPr lang="en-US" altLang="en-US" sz="2400" dirty="0"/>
              <a:t>48 months—offers more explanations/justifications for requests.</a:t>
            </a:r>
          </a:p>
          <a:p>
            <a:pPr eaLnBrk="1" hangingPunct="1"/>
            <a:r>
              <a:rPr lang="en-US" altLang="en-US" sz="2400" dirty="0"/>
              <a:t>60 months—lots of indirect requests, often couched in politeness language.  Sophisticated persuasion.  </a:t>
            </a:r>
          </a:p>
          <a:p>
            <a:pPr eaLnBrk="1" hangingPunct="1"/>
            <a:r>
              <a:rPr lang="en-US" altLang="en-US" sz="2400" dirty="0"/>
              <a:t>60 months—still not very good at giving directions to others; tries, but not effective.</a:t>
            </a:r>
          </a:p>
        </p:txBody>
      </p:sp>
    </p:spTree>
    <p:extLst>
      <p:ext uri="{BB962C8B-B14F-4D97-AF65-F5344CB8AC3E}">
        <p14:creationId xmlns:p14="http://schemas.microsoft.com/office/powerpoint/2010/main" val="3599071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32691" y="238538"/>
            <a:ext cx="9905998" cy="993913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Deixis</a:t>
            </a:r>
            <a:endParaRPr lang="en-US" alt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0991" y="1905000"/>
            <a:ext cx="9591261" cy="431165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altLang="en-US" sz="2400" dirty="0"/>
              <a:t>“Pointing;” terms used to direct attention, make spatial contrasts, denote times or participants in a conversation from a participants point of view.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Ex:  here/there; this/that; personal pronouns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400" dirty="0"/>
              <a:t>Reflects growing pragmatic and semantic skills.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400" dirty="0"/>
              <a:t>Three problems in acquiring deictic terms:                                     </a:t>
            </a:r>
            <a:r>
              <a:rPr lang="en-US" altLang="en-US" dirty="0"/>
              <a:t>1) </a:t>
            </a:r>
            <a:r>
              <a:rPr lang="en-US" altLang="en-US" b="1" dirty="0"/>
              <a:t>Point of reference</a:t>
            </a:r>
            <a:r>
              <a:rPr lang="en-US" altLang="en-US" dirty="0"/>
              <a:t>--speaker principle (speaker is the point of reference) and distance principle (proximal terms should be easier to learn)                                                                                                           2)  </a:t>
            </a:r>
            <a:r>
              <a:rPr lang="en-US" altLang="en-US" b="1" dirty="0"/>
              <a:t>Shifting reference</a:t>
            </a:r>
            <a:r>
              <a:rPr lang="en-US" altLang="en-US" dirty="0"/>
              <a:t>--as speaker shifts, so does the point of reference                                                                                   3)  </a:t>
            </a:r>
            <a:r>
              <a:rPr lang="en-US" altLang="en-US" b="1" dirty="0"/>
              <a:t>Shifting boundaries</a:t>
            </a:r>
            <a:r>
              <a:rPr lang="en-US" altLang="en-US" dirty="0"/>
              <a:t>--as speaker moves, boundaries shift; boundaries are inferred  (</a:t>
            </a:r>
            <a:r>
              <a:rPr lang="en-US" altLang="en-US" i="1" dirty="0"/>
              <a:t>here</a:t>
            </a:r>
            <a:r>
              <a:rPr lang="en-US" altLang="en-US" dirty="0"/>
              <a:t> and </a:t>
            </a:r>
            <a:r>
              <a:rPr lang="en-US" altLang="en-US" i="1" dirty="0"/>
              <a:t>this</a:t>
            </a:r>
            <a:r>
              <a:rPr lang="en-US" altLang="en-US" dirty="0"/>
              <a:t> are proximal to the speaker; </a:t>
            </a:r>
            <a:r>
              <a:rPr lang="en-US" altLang="en-US" i="1" dirty="0"/>
              <a:t>there</a:t>
            </a:r>
            <a:r>
              <a:rPr lang="en-US" altLang="en-US" dirty="0"/>
              <a:t> and </a:t>
            </a:r>
            <a:r>
              <a:rPr lang="en-US" altLang="en-US" i="1" dirty="0"/>
              <a:t>that </a:t>
            </a:r>
            <a:r>
              <a:rPr lang="en-US" altLang="en-US" dirty="0"/>
              <a:t>may be anywhere else).</a:t>
            </a:r>
          </a:p>
          <a:p>
            <a:pPr marL="457200" indent="-457200">
              <a:lnSpc>
                <a:spcPct val="90000"/>
              </a:lnSpc>
            </a:pPr>
            <a:endParaRPr lang="en-US" altLang="en-US" sz="2400" dirty="0"/>
          </a:p>
          <a:p>
            <a:pPr marL="457200" indent="-457200">
              <a:lnSpc>
                <a:spcPct val="90000"/>
              </a:lnSpc>
            </a:pPr>
            <a:endParaRPr lang="en-US" altLang="en-US" sz="2400" dirty="0"/>
          </a:p>
          <a:p>
            <a:pPr marL="457200" indent="-457200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701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Deixis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413" y="2077279"/>
            <a:ext cx="9905998" cy="3713922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Comprehension of pronouns and early deictic terms begins around 30 months of age.  </a:t>
            </a:r>
          </a:p>
          <a:p>
            <a:pPr eaLnBrk="1" hangingPunct="1"/>
            <a:r>
              <a:rPr lang="en-US" altLang="en-US" sz="2400" dirty="0"/>
              <a:t>30 months--Use of pronouns begins.</a:t>
            </a:r>
          </a:p>
          <a:p>
            <a:pPr eaLnBrk="1" hangingPunct="1"/>
            <a:r>
              <a:rPr lang="en-US" altLang="en-US" sz="2400" dirty="0"/>
              <a:t>36 months—Use of articles (a, the), demonstratives (this/that)</a:t>
            </a:r>
          </a:p>
          <a:p>
            <a:pPr eaLnBrk="1" hangingPunct="1"/>
            <a:r>
              <a:rPr lang="en-US" altLang="en-US" sz="2400" dirty="0"/>
              <a:t>5-7 year olds—still sorting out many deictic terms with relative reference. </a:t>
            </a:r>
          </a:p>
        </p:txBody>
      </p:sp>
    </p:spTree>
    <p:extLst>
      <p:ext uri="{BB962C8B-B14F-4D97-AF65-F5344CB8AC3E}">
        <p14:creationId xmlns:p14="http://schemas.microsoft.com/office/powerpoint/2010/main" val="3254324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3" y="606287"/>
            <a:ext cx="9905998" cy="964096"/>
          </a:xfrm>
        </p:spPr>
        <p:txBody>
          <a:bodyPr/>
          <a:lstStyle/>
          <a:p>
            <a:pPr eaLnBrk="1" hangingPunct="1"/>
            <a:r>
              <a:rPr lang="en-US" altLang="en-US" dirty="0"/>
              <a:t>Narratives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413" y="1570383"/>
            <a:ext cx="9905998" cy="4469296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90000"/>
              </a:lnSpc>
            </a:pPr>
            <a:r>
              <a:rPr lang="en-US" altLang="en-US" sz="2400" dirty="0"/>
              <a:t>Can be oral or written.  Culturally influenced.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400" dirty="0"/>
              <a:t>Include self-generated stories, familiar tales, retelling about stories, and recounting personal experiences.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400" dirty="0"/>
              <a:t>Common in conversations of preschoolers.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400" dirty="0"/>
              <a:t>Share elements of conversation, such as a sense of purpose, relevant info, clear and orderly exchange of info, repair, and the ability to assume perspective of listener.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400" dirty="0"/>
              <a:t>Differ in that conversations are dialogues; whereas narratives are decontextualized monologues.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400" dirty="0"/>
              <a:t>Differ in that narratives must present info explicitly, with clear reference to topic, event sequences, and relationships between events.</a:t>
            </a:r>
          </a:p>
        </p:txBody>
      </p:sp>
    </p:spTree>
    <p:extLst>
      <p:ext uri="{BB962C8B-B14F-4D97-AF65-F5344CB8AC3E}">
        <p14:creationId xmlns:p14="http://schemas.microsoft.com/office/powerpoint/2010/main" val="169538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1961" y="397566"/>
            <a:ext cx="9905998" cy="1252330"/>
          </a:xfrm>
        </p:spPr>
        <p:txBody>
          <a:bodyPr/>
          <a:lstStyle/>
          <a:p>
            <a:pPr eaLnBrk="1" hangingPunct="1"/>
            <a:r>
              <a:rPr lang="en-US" altLang="en-US" dirty="0"/>
              <a:t>Narratives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2695" y="1524000"/>
            <a:ext cx="9650895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24 months—understand event sequences, or scripts.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24-36 months—describe events that have happened to themselves; emotionally charged events most prominent.  Known as proto-narratives.  Include lots of evaluative language (ex:  I liked that.)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24-36 months—begin telling self-generated, fictional narratives.    Organized by “centering”—keeping to a central theme.  Little adaptation to the audience.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36 months—use chaining—trying to describe events in order; begin to identify participants in the story and the setting more frequently.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48 months—begin to describe event sequences with accuracy.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48 months—time is marked in the stories.</a:t>
            </a:r>
          </a:p>
        </p:txBody>
      </p:sp>
    </p:spTree>
    <p:extLst>
      <p:ext uri="{BB962C8B-B14F-4D97-AF65-F5344CB8AC3E}">
        <p14:creationId xmlns:p14="http://schemas.microsoft.com/office/powerpoint/2010/main" val="74776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Language  development:  pragmatics</a:t>
            </a:r>
          </a:p>
        </p:txBody>
      </p:sp>
    </p:spTree>
    <p:extLst>
      <p:ext uri="{BB962C8B-B14F-4D97-AF65-F5344CB8AC3E}">
        <p14:creationId xmlns:p14="http://schemas.microsoft.com/office/powerpoint/2010/main" val="53436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Language development:  semantics</a:t>
            </a:r>
          </a:p>
        </p:txBody>
      </p:sp>
    </p:spTree>
    <p:extLst>
      <p:ext uri="{BB962C8B-B14F-4D97-AF65-F5344CB8AC3E}">
        <p14:creationId xmlns:p14="http://schemas.microsoft.com/office/powerpoint/2010/main" val="1926106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3" y="609600"/>
            <a:ext cx="9905998" cy="1229139"/>
          </a:xfrm>
        </p:spPr>
        <p:txBody>
          <a:bodyPr/>
          <a:lstStyle/>
          <a:p>
            <a:r>
              <a:rPr lang="en-US" altLang="en-US" dirty="0"/>
              <a:t>Initial Lexicons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413" y="1838739"/>
            <a:ext cx="9905998" cy="3952461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CV, CVCV words</a:t>
            </a:r>
          </a:p>
          <a:p>
            <a:r>
              <a:rPr lang="en-US" altLang="en-US" sz="2400" dirty="0"/>
              <a:t>18 months--50 words (65% nouns; 20% verbs; 10% modifiers; 10% social words) </a:t>
            </a:r>
            <a:r>
              <a:rPr lang="en-US" altLang="en-US" sz="1600" dirty="0"/>
              <a:t>(Bloom, 1973)</a:t>
            </a:r>
          </a:p>
          <a:p>
            <a:r>
              <a:rPr lang="en-US" altLang="en-US" sz="2400" dirty="0"/>
              <a:t>18-24 months--large vocab spurt--to 200 words</a:t>
            </a:r>
          </a:p>
          <a:p>
            <a:r>
              <a:rPr lang="en-US" altLang="en-US" sz="2400" dirty="0"/>
              <a:t>(Increase mostly in nouns up through 1st 100 words)</a:t>
            </a:r>
          </a:p>
          <a:p>
            <a:r>
              <a:rPr lang="en-US" altLang="en-US" sz="2400" dirty="0"/>
              <a:t>Over-extensions and under-extensions--common in the first 75-100 words (about 35% of the time)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40981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Early Word Categories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413" y="1858617"/>
            <a:ext cx="9905998" cy="3932583"/>
          </a:xfrm>
        </p:spPr>
        <p:txBody>
          <a:bodyPr/>
          <a:lstStyle/>
          <a:p>
            <a:r>
              <a:rPr lang="en-US" altLang="en-US" sz="2400" b="1" dirty="0"/>
              <a:t>Substantive words</a:t>
            </a:r>
            <a:r>
              <a:rPr lang="en-US" altLang="en-US" sz="2400" dirty="0"/>
              <a:t>—nouns</a:t>
            </a:r>
          </a:p>
          <a:p>
            <a:r>
              <a:rPr lang="en-US" altLang="en-US" sz="2400" b="1" dirty="0"/>
              <a:t>Naming words</a:t>
            </a:r>
            <a:r>
              <a:rPr lang="en-US" altLang="en-US" sz="2400" dirty="0"/>
              <a:t>—proper nouns</a:t>
            </a:r>
          </a:p>
          <a:p>
            <a:r>
              <a:rPr lang="en-US" altLang="en-US" sz="2400" b="1" dirty="0"/>
              <a:t>Relational words</a:t>
            </a:r>
            <a:r>
              <a:rPr lang="en-US" altLang="en-US" sz="2400" dirty="0"/>
              <a:t>—reflexive words (existence, nonexistence, disappearance, reoccurrence), actions, locations, possession, attributes</a:t>
            </a:r>
          </a:p>
        </p:txBody>
      </p:sp>
    </p:spTree>
    <p:extLst>
      <p:ext uri="{BB962C8B-B14F-4D97-AF65-F5344CB8AC3E}">
        <p14:creationId xmlns:p14="http://schemas.microsoft.com/office/powerpoint/2010/main" val="3065344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Word Analyses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413" y="2166731"/>
            <a:ext cx="9905998" cy="3624470"/>
          </a:xfrm>
        </p:spPr>
        <p:txBody>
          <a:bodyPr/>
          <a:lstStyle/>
          <a:p>
            <a:r>
              <a:rPr lang="en-US" altLang="en-US" sz="2400" b="1" dirty="0"/>
              <a:t>Bloom’s One Word Utterance Types                             (substantive/naming vs. relational/function words)</a:t>
            </a:r>
          </a:p>
          <a:p>
            <a:endParaRPr lang="en-US" altLang="en-US" sz="2400" b="1" dirty="0"/>
          </a:p>
          <a:p>
            <a:r>
              <a:rPr lang="en-US" altLang="en-US" sz="2400" b="1" dirty="0"/>
              <a:t>Nelson’s One Word Utterance Types                                     (</a:t>
            </a:r>
            <a:r>
              <a:rPr lang="en-US" altLang="en-US" sz="2400" b="1" dirty="0" err="1"/>
              <a:t>Nominals</a:t>
            </a:r>
            <a:r>
              <a:rPr lang="en-US" altLang="en-US" sz="2400" b="1" dirty="0"/>
              <a:t>, Action words, Modifiers, Personal-Social words, Function words)</a:t>
            </a:r>
            <a:endParaRPr lang="en-US" altLang="en-US" sz="2400" dirty="0"/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22196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3" y="556592"/>
            <a:ext cx="9905998" cy="1302026"/>
          </a:xfrm>
        </p:spPr>
        <p:txBody>
          <a:bodyPr/>
          <a:lstStyle/>
          <a:p>
            <a:r>
              <a:rPr lang="en-US" altLang="en-US" dirty="0"/>
              <a:t>Early Two Word Combinations:  </a:t>
            </a:r>
            <a:br>
              <a:rPr lang="en-US" altLang="en-US" dirty="0"/>
            </a:br>
            <a:r>
              <a:rPr lang="en-US" altLang="en-US" dirty="0"/>
              <a:t>Expected Semantic relationships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412" y="1858619"/>
            <a:ext cx="10407857" cy="3932582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2400" dirty="0"/>
              <a:t>N+V  		Agent + Action		Ex:  The boy ran.</a:t>
            </a:r>
          </a:p>
          <a:p>
            <a:r>
              <a:rPr lang="en-US" altLang="en-US" sz="2400" dirty="0"/>
              <a:t>V+N  		Action + Object	Ex:  Eat a banana.</a:t>
            </a:r>
          </a:p>
          <a:p>
            <a:r>
              <a:rPr lang="en-US" altLang="en-US" sz="2400" dirty="0"/>
              <a:t>Possessor + Possession			Ex:  My doll.</a:t>
            </a:r>
          </a:p>
          <a:p>
            <a:r>
              <a:rPr lang="en-US" altLang="en-US" sz="2400" dirty="0"/>
              <a:t>Attribute + Entity					Ex:  Pretty doll.</a:t>
            </a:r>
          </a:p>
          <a:p>
            <a:r>
              <a:rPr lang="en-US" altLang="en-US" sz="2400" dirty="0"/>
              <a:t>Recurrence + Object				Ex:  More bubbles.</a:t>
            </a:r>
          </a:p>
          <a:p>
            <a:r>
              <a:rPr lang="en-US" altLang="en-US" sz="2400" dirty="0"/>
              <a:t>Negative + Object (nonexistence, rejection, denial)	Ex:  No cheese! (*see notes)</a:t>
            </a:r>
          </a:p>
          <a:p>
            <a:r>
              <a:rPr lang="en-US" altLang="en-US" sz="2400" dirty="0"/>
              <a:t>Object + Location				EX:  Banana table.</a:t>
            </a:r>
          </a:p>
          <a:p>
            <a:r>
              <a:rPr lang="en-US" altLang="en-US" sz="2400" dirty="0"/>
              <a:t>Agent + Object					Ex:  Daddy car.</a:t>
            </a:r>
          </a:p>
          <a:p>
            <a:r>
              <a:rPr lang="en-US" altLang="en-US" sz="2400" dirty="0"/>
              <a:t>Demonstrative + Entity			Ex:  There bubbles.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29626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2448" y="735496"/>
            <a:ext cx="9905998" cy="566530"/>
          </a:xfrm>
          <a:noFill/>
        </p:spPr>
        <p:txBody>
          <a:bodyPr vert="horz" lIns="92075" tIns="46038" rIns="92075" bIns="46038" rtlCol="0" anchor="b">
            <a:normAutofit fontScale="90000"/>
          </a:bodyPr>
          <a:lstStyle/>
          <a:p>
            <a:r>
              <a:rPr lang="en-US" altLang="en-US" dirty="0"/>
              <a:t>Lexical Learning in Preschool Years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2448" y="1692964"/>
            <a:ext cx="9905998" cy="3124201"/>
          </a:xfrm>
          <a:noFill/>
        </p:spPr>
        <p:txBody>
          <a:bodyPr vert="horz" lIns="92075" tIns="46038" rIns="92075" bIns="46038" rtlCol="0" anchor="ctr">
            <a:normAutofit lnSpcReduction="10000"/>
          </a:bodyPr>
          <a:lstStyle/>
          <a:p>
            <a:r>
              <a:rPr lang="en-US" altLang="en-US" sz="2400" dirty="0"/>
              <a:t>Rapid lexical and relational concept learning</a:t>
            </a:r>
          </a:p>
          <a:p>
            <a:r>
              <a:rPr lang="en-US" altLang="en-US" sz="2400" dirty="0"/>
              <a:t>Adds approximately 5 words per day from age 18 mos-6 yrs.</a:t>
            </a:r>
          </a:p>
          <a:p>
            <a:r>
              <a:rPr lang="en-US" altLang="en-US" sz="2400" dirty="0"/>
              <a:t>Fast-mapping strategy--allows child to infer a connection between a word and its referent after only one exposure (Pinker).  Words learned first receptively, then expressively.  Only a small portion of the meaning will be mapped into the child’s memory, depending upon the knowledge of the child.  First, child forms a tentative definition of the word; then, he refines the definition.</a:t>
            </a:r>
          </a:p>
          <a:p>
            <a:endParaRPr lang="en-US" altLang="en-US" sz="2400" dirty="0"/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9829801" y="54768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6307"/>
      </p:ext>
    </p:extLst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3" y="427382"/>
            <a:ext cx="9905998" cy="626165"/>
          </a:xfrm>
          <a:noFill/>
        </p:spPr>
        <p:txBody>
          <a:bodyPr vert="horz" lIns="92075" tIns="46038" rIns="92075" bIns="46038" rtlCol="0" anchor="b">
            <a:normAutofit/>
          </a:bodyPr>
          <a:lstStyle/>
          <a:p>
            <a:r>
              <a:rPr lang="en-US" altLang="en-US" dirty="0"/>
              <a:t>Preschool Word Knowledge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413" y="1364973"/>
            <a:ext cx="9905998" cy="3124201"/>
          </a:xfrm>
          <a:noFill/>
        </p:spPr>
        <p:txBody>
          <a:bodyPr vert="horz" lIns="92075" tIns="46038" rIns="92075" bIns="46038" rtlCol="0" anchor="ctr">
            <a:normAutofit fontScale="92500" lnSpcReduction="20000"/>
          </a:bodyPr>
          <a:lstStyle/>
          <a:p>
            <a:r>
              <a:rPr lang="en-US" altLang="en-US" sz="2400" dirty="0"/>
              <a:t>Nouns--definitions include physical properties such as size, color, shape; functions; and locations.</a:t>
            </a:r>
          </a:p>
          <a:p>
            <a:r>
              <a:rPr lang="en-US" altLang="en-US" sz="2400" dirty="0"/>
              <a:t>Verbs--definitions include who or what does the action; to what or whom it is done; and where, when, and with what it is done.  Do not include how or why.</a:t>
            </a:r>
          </a:p>
          <a:p>
            <a:r>
              <a:rPr lang="en-US" altLang="en-US" sz="2400" dirty="0"/>
              <a:t>Vocabularies are built through exposure to adult storytelling or story reading.</a:t>
            </a:r>
          </a:p>
          <a:p>
            <a:r>
              <a:rPr lang="en-US" altLang="en-US" sz="2400" dirty="0"/>
              <a:t>Invented words--modeled after some kind of language convention       (ex:  </a:t>
            </a:r>
            <a:r>
              <a:rPr lang="en-US" altLang="en-US" sz="2400" dirty="0" err="1"/>
              <a:t>fisherman</a:t>
            </a:r>
            <a:r>
              <a:rPr lang="en-US" altLang="en-US" sz="2400" dirty="0" err="1">
                <a:sym typeface="Wingdings" panose="05000000000000000000" pitchFamily="2" charset="2"/>
              </a:rPr>
              <a:t></a:t>
            </a:r>
            <a:r>
              <a:rPr lang="en-US" altLang="en-US" sz="2400" dirty="0" err="1"/>
              <a:t>cookerman</a:t>
            </a:r>
            <a:r>
              <a:rPr lang="en-US" altLang="en-US" sz="2400" dirty="0"/>
              <a:t>; </a:t>
            </a:r>
            <a:r>
              <a:rPr lang="en-US" altLang="en-US" sz="2400" dirty="0" err="1"/>
              <a:t>houses</a:t>
            </a:r>
            <a:r>
              <a:rPr lang="en-US" altLang="en-US" sz="2400" dirty="0" err="1">
                <a:sym typeface="Wingdings" panose="05000000000000000000" pitchFamily="2" charset="2"/>
              </a:rPr>
              <a:t></a:t>
            </a:r>
            <a:r>
              <a:rPr lang="en-US" altLang="en-US" sz="2400" dirty="0" err="1"/>
              <a:t>mouses</a:t>
            </a:r>
            <a:r>
              <a:rPr lang="en-US" altLang="en-US" sz="2400" dirty="0"/>
              <a:t>).</a:t>
            </a:r>
          </a:p>
          <a:p>
            <a:endParaRPr lang="en-US" altLang="en-US" sz="2400" dirty="0"/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9829801" y="54768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98569"/>
      </p:ext>
    </p:extLst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3" y="347869"/>
            <a:ext cx="9905998" cy="646043"/>
          </a:xfrm>
          <a:noFill/>
        </p:spPr>
        <p:txBody>
          <a:bodyPr vert="horz" lIns="92075" tIns="46038" rIns="92075" bIns="46038" rtlCol="0" anchor="b">
            <a:normAutofit/>
          </a:bodyPr>
          <a:lstStyle/>
          <a:p>
            <a:r>
              <a:rPr lang="en-US" altLang="en-US" dirty="0"/>
              <a:t>Relational Terms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508" y="1245703"/>
            <a:ext cx="9905998" cy="3634410"/>
          </a:xfrm>
          <a:noFill/>
        </p:spPr>
        <p:txBody>
          <a:bodyPr vert="horz" lIns="92075" tIns="46038" rIns="92075" bIns="46038" rtlCol="0" anchor="ctr">
            <a:normAutofit fontScale="85000" lnSpcReduction="20000"/>
          </a:bodyPr>
          <a:lstStyle/>
          <a:p>
            <a:r>
              <a:rPr lang="en-US" altLang="en-US" sz="2400" dirty="0"/>
              <a:t>Location and time words</a:t>
            </a:r>
          </a:p>
          <a:p>
            <a:r>
              <a:rPr lang="en-US" altLang="en-US" sz="2400" dirty="0"/>
              <a:t>24 months--Locations “in” and “on”</a:t>
            </a:r>
          </a:p>
          <a:p>
            <a:r>
              <a:rPr lang="en-US" altLang="en-US" sz="2400" dirty="0"/>
              <a:t>36 months--Location “under”</a:t>
            </a:r>
          </a:p>
          <a:p>
            <a:r>
              <a:rPr lang="en-US" altLang="en-US" sz="2400" dirty="0"/>
              <a:t>40 months--Location “next to”</a:t>
            </a:r>
          </a:p>
          <a:p>
            <a:r>
              <a:rPr lang="en-US" altLang="en-US" sz="2400" dirty="0"/>
              <a:t>48 months--Locations “behind,” “in back of,” “in front of”; kinship terms “mother,” “father,” “sister,” “brother” </a:t>
            </a:r>
          </a:p>
          <a:p>
            <a:r>
              <a:rPr lang="en-US" altLang="en-US" sz="2400" dirty="0"/>
              <a:t>60 months--temporal terms “before” and “after”</a:t>
            </a:r>
          </a:p>
          <a:p>
            <a:r>
              <a:rPr lang="en-US" altLang="en-US" sz="2400" dirty="0"/>
              <a:t>+60 months--advanced </a:t>
            </a:r>
            <a:r>
              <a:rPr lang="en-US" altLang="en-US" sz="2400" dirty="0" err="1"/>
              <a:t>loc</a:t>
            </a:r>
            <a:r>
              <a:rPr lang="en-US" altLang="en-US" sz="2400" dirty="0"/>
              <a:t> and time expressions (ex:  in a day or two); most major kinship terms by age 10 years; locational terms “left” and “right” by age 8 years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9829801" y="54768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85658"/>
      </p:ext>
    </p:extLst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3" y="506896"/>
            <a:ext cx="9905998" cy="964096"/>
          </a:xfrm>
          <a:noFill/>
        </p:spPr>
        <p:txBody>
          <a:bodyPr vert="horz" lIns="92075" tIns="46038" rIns="92075" bIns="46038" rtlCol="0" anchor="b">
            <a:normAutofit/>
          </a:bodyPr>
          <a:lstStyle/>
          <a:p>
            <a:r>
              <a:rPr lang="en-US" altLang="en-US" dirty="0"/>
              <a:t>Physical Relationships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413" y="1470992"/>
            <a:ext cx="9905998" cy="3124201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sz="2400" dirty="0"/>
              <a:t>Kids learn pairs of physical relationship terms with opposite meanings one at a time--the most positively </a:t>
            </a:r>
            <a:r>
              <a:rPr lang="en-US" altLang="en-US" sz="2400" dirty="0" err="1"/>
              <a:t>valent</a:t>
            </a:r>
            <a:r>
              <a:rPr lang="en-US" altLang="en-US" sz="2400" dirty="0"/>
              <a:t> term first </a:t>
            </a:r>
          </a:p>
          <a:p>
            <a:r>
              <a:rPr lang="en-US" altLang="en-US" sz="2400" dirty="0"/>
              <a:t>Order of acquisition:  hard/soft--big/little; heavy/light; tall/short--long/short; large/small; high/low; thick/thin; wide/narrow; deep/shallow.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9829801" y="54768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696469"/>
      </p:ext>
    </p:extLst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20926" y="357808"/>
            <a:ext cx="9905998" cy="874643"/>
          </a:xfrm>
          <a:noFill/>
        </p:spPr>
        <p:txBody>
          <a:bodyPr vert="horz" lIns="92075" tIns="46038" rIns="92075" bIns="46038" rtlCol="0" anchor="b">
            <a:normAutofit/>
          </a:bodyPr>
          <a:lstStyle/>
          <a:p>
            <a:r>
              <a:rPr lang="en-US" altLang="en-US" dirty="0"/>
              <a:t>Pronouns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926" y="1514060"/>
            <a:ext cx="9905998" cy="3124201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sz="2400" dirty="0"/>
              <a:t>12-26 months--I, it</a:t>
            </a:r>
          </a:p>
          <a:p>
            <a:r>
              <a:rPr lang="en-US" altLang="en-US" sz="2400" dirty="0"/>
              <a:t>27-30 months--My, me, mine, you</a:t>
            </a:r>
          </a:p>
          <a:p>
            <a:r>
              <a:rPr lang="en-US" altLang="en-US" sz="2400" dirty="0"/>
              <a:t>31-34 months--Your, she, he, yours, we</a:t>
            </a:r>
          </a:p>
          <a:p>
            <a:r>
              <a:rPr lang="en-US" altLang="en-US" sz="2400" dirty="0"/>
              <a:t>35-40 months--They, us, hers, his, them, her</a:t>
            </a:r>
          </a:p>
          <a:p>
            <a:r>
              <a:rPr lang="en-US" altLang="en-US" sz="2400" dirty="0"/>
              <a:t>41-46 months--Is, our, him, myself, yourself, ours, their, theirs</a:t>
            </a:r>
          </a:p>
          <a:p>
            <a:r>
              <a:rPr lang="en-US" altLang="en-US" sz="2400" dirty="0"/>
              <a:t>47+ months--Herself, himself, itself, ourselves, yourselves, themselves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9829801" y="54768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396202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xfrm>
            <a:off x="694152" y="112644"/>
            <a:ext cx="9905998" cy="1905000"/>
          </a:xfrm>
        </p:spPr>
        <p:txBody>
          <a:bodyPr/>
          <a:lstStyle/>
          <a:p>
            <a:pPr eaLnBrk="1" hangingPunct="1"/>
            <a:r>
              <a:rPr lang="en-US" altLang="en-US" dirty="0"/>
              <a:t>Gaze Behaviors</a:t>
            </a: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362200" y="1752600"/>
            <a:ext cx="76200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Deictic gaze</a:t>
            </a:r>
            <a:r>
              <a:rPr lang="en-US" altLang="en-US" sz="2400" dirty="0"/>
              <a:t>—looking toward objects (6 weeks)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Mutual gaze</a:t>
            </a:r>
            <a:r>
              <a:rPr lang="en-US" altLang="en-US" sz="2400" dirty="0"/>
              <a:t>—simultaneous looking at one another by conversational partners (6 weeks)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Gaze coupling</a:t>
            </a:r>
            <a:r>
              <a:rPr lang="en-US" altLang="en-US" sz="2400" dirty="0"/>
              <a:t>—both conversational partners looking at the same object; foundation of joint attention (3 months)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Eye referencing</a:t>
            </a:r>
            <a:r>
              <a:rPr lang="en-US" altLang="en-US" sz="2400" dirty="0"/>
              <a:t>—looking at object for prolonged period and back to adult; emerging intentionality; supported joint engagement (6 months)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Coordinated person-object engagement</a:t>
            </a:r>
            <a:r>
              <a:rPr lang="en-US" altLang="en-US" sz="2400" dirty="0"/>
              <a:t>—looks at a person to gain attention, then to object, then back to person; indication of intentional communication             (9 months)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02849128"/>
      </p:ext>
    </p:extLst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3" y="397564"/>
            <a:ext cx="9905998" cy="1152939"/>
          </a:xfrm>
        </p:spPr>
        <p:txBody>
          <a:bodyPr/>
          <a:lstStyle/>
          <a:p>
            <a:r>
              <a:rPr lang="en-US" altLang="en-US" dirty="0"/>
              <a:t>Multi-Word Semantic Analyses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0682" y="1444486"/>
            <a:ext cx="9905998" cy="3124201"/>
          </a:xfrm>
        </p:spPr>
        <p:txBody>
          <a:bodyPr/>
          <a:lstStyle/>
          <a:p>
            <a:r>
              <a:rPr lang="en-US" altLang="en-US" sz="2400" dirty="0"/>
              <a:t>Coding semantic roles</a:t>
            </a:r>
          </a:p>
          <a:p>
            <a:pPr marL="0" indent="0">
              <a:buNone/>
            </a:pPr>
            <a:r>
              <a:rPr lang="en-US" altLang="en-US" sz="2400" dirty="0"/>
              <a:t> 	(actions, locations, agents, objects, quantifiers, etc.)</a:t>
            </a:r>
          </a:p>
          <a:p>
            <a:r>
              <a:rPr lang="en-US" altLang="en-US" sz="2400" dirty="0"/>
              <a:t>Type-Token Ratio (TTR)</a:t>
            </a:r>
          </a:p>
          <a:p>
            <a:pPr marL="0" indent="0">
              <a:buNone/>
            </a:pPr>
            <a:r>
              <a:rPr lang="en-US" altLang="en-US" sz="2400" dirty="0"/>
              <a:t>     (number of different words divided by the total number of words; </a:t>
            </a:r>
          </a:p>
          <a:p>
            <a:pPr marL="0" indent="0">
              <a:buNone/>
            </a:pPr>
            <a:r>
              <a:rPr lang="en-US" altLang="en-US" sz="2400" dirty="0"/>
              <a:t>	should be around .35-.5—or about a third or more of all words 	should be novel)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5958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1" y="208722"/>
            <a:ext cx="9905998" cy="1242391"/>
          </a:xfrm>
        </p:spPr>
        <p:txBody>
          <a:bodyPr/>
          <a:lstStyle/>
          <a:p>
            <a:r>
              <a:rPr lang="en-US" altLang="en-US" dirty="0"/>
              <a:t>Semantic Roles and Relationships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1113" y="1166191"/>
            <a:ext cx="9044609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Noun:  agent, object, entity, entity equivalent, beneficiary, possessor, possessed, recipient, experiencer, instrument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Verb:  action, state, experiential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Adjective:  attribute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Adverb:  adverbial (time, manner, intensity, duration, frequency), locative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Negation:  negatives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Used to mark meaningful slots in the construction of meaning within sentences  </a:t>
            </a:r>
            <a:r>
              <a:rPr lang="en-US" altLang="en-US" sz="1600" dirty="0"/>
              <a:t>(</a:t>
            </a:r>
            <a:r>
              <a:rPr lang="en-US" altLang="en-US" sz="1600" dirty="0" err="1"/>
              <a:t>R.Brown</a:t>
            </a:r>
            <a:r>
              <a:rPr lang="en-US" altLang="en-US" sz="1600" dirty="0"/>
              <a:t>, 1973)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Roughly comparable to the grammatical construction of sentences</a:t>
            </a:r>
          </a:p>
        </p:txBody>
      </p:sp>
    </p:spTree>
    <p:extLst>
      <p:ext uri="{BB962C8B-B14F-4D97-AF65-F5344CB8AC3E}">
        <p14:creationId xmlns:p14="http://schemas.microsoft.com/office/powerpoint/2010/main" val="2104811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1" y="364435"/>
            <a:ext cx="9905998" cy="1311965"/>
          </a:xfrm>
        </p:spPr>
        <p:txBody>
          <a:bodyPr/>
          <a:lstStyle/>
          <a:p>
            <a:r>
              <a:rPr lang="en-US" altLang="en-US" dirty="0"/>
              <a:t>Type-Token Ratio (TTR)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0443" y="1676400"/>
            <a:ext cx="8421757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 ratio of the total number of different words in a sample to the total number of words overall.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Appropriate for children functioning up to the 8 year old level. 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 TTR value of .40-.50 is typical for children ages 3-8 yrs.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In other words, children frequently repeat about half of the words they use.  Other words are novel within their lexicon.</a:t>
            </a:r>
          </a:p>
          <a:p>
            <a:pPr>
              <a:lnSpc>
                <a:spcPct val="90000"/>
              </a:lnSpc>
            </a:pPr>
            <a:r>
              <a:rPr lang="en-US" altLang="en-US" sz="1800" dirty="0"/>
              <a:t>Templin (1957).  </a:t>
            </a:r>
            <a:r>
              <a:rPr lang="en-US" altLang="en-US" sz="2400" dirty="0"/>
              <a:t>See rules for how to count the words in the sample, and for the normative data:  Mean number of words in a sample for age; mean number of different words in sample for age, and TTR for age.</a:t>
            </a:r>
          </a:p>
        </p:txBody>
      </p:sp>
    </p:spTree>
    <p:extLst>
      <p:ext uri="{BB962C8B-B14F-4D97-AF65-F5344CB8AC3E}">
        <p14:creationId xmlns:p14="http://schemas.microsoft.com/office/powerpoint/2010/main" val="540096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9952" y="0"/>
            <a:ext cx="9905998" cy="1311965"/>
          </a:xfrm>
        </p:spPr>
        <p:txBody>
          <a:bodyPr/>
          <a:lstStyle/>
          <a:p>
            <a:r>
              <a:rPr lang="en-US" altLang="en-US" dirty="0"/>
              <a:t>Semantics:  The One Year Old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6825" y="1242391"/>
            <a:ext cx="8938591" cy="4876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Recognize basic attributes for common objects in environment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Recognize basic words for common objects, action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Conveys meaning by combination of gestures, vocalizations, tone of voice, and words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Words accompany or replace gestures to label items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Knows some toys by name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Begin to use words to label objects and events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Turns head to own name, family members’ names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Understands recurrence words:  </a:t>
            </a:r>
            <a:r>
              <a:rPr lang="en-US" altLang="en-US" sz="2400" i="1" dirty="0"/>
              <a:t>more, again, another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Understands negation words:  </a:t>
            </a:r>
            <a:r>
              <a:rPr lang="en-US" altLang="en-US" sz="2400" i="1" dirty="0"/>
              <a:t>no, </a:t>
            </a:r>
            <a:r>
              <a:rPr lang="en-US" altLang="en-US" sz="2400" i="1" dirty="0" err="1"/>
              <a:t>allgone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Waves bye-bye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99834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3" y="609600"/>
            <a:ext cx="9905998" cy="911087"/>
          </a:xfrm>
        </p:spPr>
        <p:txBody>
          <a:bodyPr/>
          <a:lstStyle/>
          <a:p>
            <a:r>
              <a:rPr lang="en-US" altLang="en-US" dirty="0"/>
              <a:t>Semantics:  The One Year Old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413" y="1520687"/>
            <a:ext cx="9905998" cy="4270513"/>
          </a:xfrm>
        </p:spPr>
        <p:txBody>
          <a:bodyPr/>
          <a:lstStyle/>
          <a:p>
            <a:r>
              <a:rPr lang="en-US" altLang="en-US" sz="2400" dirty="0"/>
              <a:t>Points to indicated referents and says, “</a:t>
            </a:r>
            <a:r>
              <a:rPr lang="en-US" altLang="en-US" sz="2400" i="1" dirty="0"/>
              <a:t>this, that, here”</a:t>
            </a:r>
          </a:p>
          <a:p>
            <a:r>
              <a:rPr lang="en-US" altLang="en-US" sz="2400" dirty="0"/>
              <a:t>Begins to ask,</a:t>
            </a:r>
            <a:r>
              <a:rPr lang="en-US" altLang="en-US" sz="2400" i="1" dirty="0"/>
              <a:t> “What’s that?”</a:t>
            </a:r>
          </a:p>
          <a:p>
            <a:r>
              <a:rPr lang="en-US" altLang="en-US" sz="2400" dirty="0"/>
              <a:t>Shakes head to respond to simple yes-no questions</a:t>
            </a:r>
          </a:p>
          <a:p>
            <a:r>
              <a:rPr lang="en-US" altLang="en-US" sz="2400" dirty="0"/>
              <a:t>Responds to simple what/where questions by pointing or gesturing</a:t>
            </a:r>
          </a:p>
          <a:p>
            <a:r>
              <a:rPr lang="en-US" altLang="en-US" sz="2400" dirty="0"/>
              <a:t>Understanding can be monitored by eye referencing behaviors</a:t>
            </a:r>
          </a:p>
          <a:p>
            <a:r>
              <a:rPr lang="en-US" altLang="en-US" sz="2400" dirty="0"/>
              <a:t>Has expressive vocabulary of 1-10 words</a:t>
            </a:r>
          </a:p>
        </p:txBody>
      </p:sp>
    </p:spTree>
    <p:extLst>
      <p:ext uri="{BB962C8B-B14F-4D97-AF65-F5344CB8AC3E}">
        <p14:creationId xmlns:p14="http://schemas.microsoft.com/office/powerpoint/2010/main" val="645867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2082" y="188842"/>
            <a:ext cx="9905998" cy="944217"/>
          </a:xfrm>
        </p:spPr>
        <p:txBody>
          <a:bodyPr/>
          <a:lstStyle/>
          <a:p>
            <a:r>
              <a:rPr lang="en-US" altLang="en-US" dirty="0"/>
              <a:t>Semantics:  12-24 Months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413" y="1321905"/>
            <a:ext cx="9905998" cy="44692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Identifies 1-3 body parts by 18 </a:t>
            </a:r>
            <a:r>
              <a:rPr lang="en-US" altLang="en-US" sz="2400" dirty="0" err="1"/>
              <a:t>mo</a:t>
            </a:r>
            <a:r>
              <a:rPr lang="en-US" altLang="en-US" sz="2400" dirty="0"/>
              <a:t>; 5 body parts by 24 mo.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Identifies familiar items (ex: clothing), a few colors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Names familiar objects and pictures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Follows 1-2 step commands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Understands and uses action words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Uses possessive pronouns (</a:t>
            </a:r>
            <a:r>
              <a:rPr lang="en-US" altLang="en-US" sz="2400" i="1" dirty="0"/>
              <a:t>me, mine)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Uses pronouns (</a:t>
            </a:r>
            <a:r>
              <a:rPr lang="en-US" altLang="en-US" sz="2400" i="1" dirty="0"/>
              <a:t>I, it, </a:t>
            </a:r>
            <a:r>
              <a:rPr lang="en-US" altLang="en-US" sz="2400" i="1" dirty="0" err="1"/>
              <a:t>my,mine</a:t>
            </a:r>
            <a:r>
              <a:rPr lang="en-US" altLang="en-US" sz="2400" i="1" dirty="0"/>
              <a:t>, me, you)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Recurrence:  </a:t>
            </a:r>
            <a:r>
              <a:rPr lang="en-US" altLang="en-US" sz="2400" i="1" dirty="0"/>
              <a:t>more, again, another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Demonstrates object permanence and object constancy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Understands locative prepositions:  </a:t>
            </a:r>
            <a:r>
              <a:rPr lang="en-US" altLang="en-US" sz="2400" i="1" dirty="0"/>
              <a:t>in, on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65639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3" y="281609"/>
            <a:ext cx="9905998" cy="1070113"/>
          </a:xfrm>
        </p:spPr>
        <p:txBody>
          <a:bodyPr/>
          <a:lstStyle/>
          <a:p>
            <a:r>
              <a:rPr lang="en-US" altLang="en-US" dirty="0"/>
              <a:t>12-24 Months (</a:t>
            </a:r>
            <a:r>
              <a:rPr lang="en-US" altLang="en-US" dirty="0" err="1"/>
              <a:t>con’t</a:t>
            </a:r>
            <a:r>
              <a:rPr lang="en-US" altLang="en-US" dirty="0"/>
              <a:t>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413" y="1351722"/>
            <a:ext cx="10139500" cy="4512365"/>
          </a:xfrm>
        </p:spPr>
        <p:txBody>
          <a:bodyPr>
            <a:normAutofit fontScale="85000" lnSpcReduction="20000"/>
          </a:bodyPr>
          <a:lstStyle/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/>
              <a:t>Uses negation words:  </a:t>
            </a:r>
            <a:r>
              <a:rPr lang="en-US" altLang="en-US" sz="2400" i="1" dirty="0"/>
              <a:t>no, not</a:t>
            </a:r>
          </a:p>
          <a:p>
            <a:r>
              <a:rPr lang="en-US" altLang="en-US" sz="2400" dirty="0"/>
              <a:t>Realizes that an object is not present (says </a:t>
            </a:r>
            <a:r>
              <a:rPr lang="en-US" altLang="en-US" sz="2400" i="1" dirty="0"/>
              <a:t>no, gone)</a:t>
            </a:r>
          </a:p>
          <a:p>
            <a:r>
              <a:rPr lang="en-US" altLang="en-US" sz="2400" dirty="0"/>
              <a:t>Understands disappearance (says </a:t>
            </a:r>
            <a:r>
              <a:rPr lang="en-US" altLang="en-US" sz="2400" i="1" dirty="0"/>
              <a:t>all gone, bye-bye)</a:t>
            </a:r>
          </a:p>
          <a:p>
            <a:r>
              <a:rPr lang="en-US" altLang="en-US" sz="2400" dirty="0"/>
              <a:t>Understands </a:t>
            </a:r>
            <a:r>
              <a:rPr lang="en-US" altLang="en-US" sz="2400" i="1" dirty="0"/>
              <a:t>big/little</a:t>
            </a:r>
            <a:endParaRPr lang="en-US" altLang="en-US" sz="2400" dirty="0"/>
          </a:p>
          <a:p>
            <a:r>
              <a:rPr lang="en-US" altLang="en-US" sz="2400" dirty="0"/>
              <a:t>Understands and respond to </a:t>
            </a:r>
            <a:r>
              <a:rPr lang="en-US" altLang="en-US" sz="2400" i="1" dirty="0"/>
              <a:t>What? a</a:t>
            </a:r>
            <a:r>
              <a:rPr lang="en-US" altLang="en-US" sz="2400" dirty="0"/>
              <a:t>nd </a:t>
            </a:r>
            <a:r>
              <a:rPr lang="en-US" altLang="en-US" sz="2400" i="1" dirty="0"/>
              <a:t>Where?</a:t>
            </a:r>
          </a:p>
          <a:p>
            <a:r>
              <a:rPr lang="en-US" altLang="en-US" sz="2400" dirty="0"/>
              <a:t>Responds to many yes-no questions</a:t>
            </a:r>
          </a:p>
          <a:p>
            <a:r>
              <a:rPr lang="en-US" altLang="en-US" sz="2400" dirty="0"/>
              <a:t>Expressive vocabulary of 10-25 words by 18 months; 50-200 words by 24 months.</a:t>
            </a:r>
          </a:p>
          <a:p>
            <a:r>
              <a:rPr lang="en-US" altLang="en-US" sz="2400" dirty="0"/>
              <a:t>Two word productions (20-24 months)</a:t>
            </a:r>
          </a:p>
          <a:p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99962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1535" y="182218"/>
            <a:ext cx="9905998" cy="970722"/>
          </a:xfrm>
        </p:spPr>
        <p:txBody>
          <a:bodyPr/>
          <a:lstStyle/>
          <a:p>
            <a:r>
              <a:rPr lang="en-US" altLang="en-US" dirty="0"/>
              <a:t>24-36 Months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0077" y="1669774"/>
            <a:ext cx="8696740" cy="488342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Names 10-12 body parts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Requests items and actions by name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Readily identifies pictures in books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Begins to use present progressive (-</a:t>
            </a:r>
            <a:r>
              <a:rPr lang="en-US" altLang="en-US" sz="2400" dirty="0" err="1"/>
              <a:t>ing</a:t>
            </a:r>
            <a:r>
              <a:rPr lang="en-US" altLang="en-US" sz="2400" dirty="0"/>
              <a:t>), past tense </a:t>
            </a:r>
            <a:r>
              <a:rPr lang="en-US" altLang="en-US" sz="2400" i="1" dirty="0"/>
              <a:t>(-</a:t>
            </a:r>
            <a:r>
              <a:rPr lang="en-US" altLang="en-US" sz="2400" i="1" dirty="0" err="1"/>
              <a:t>ed</a:t>
            </a:r>
            <a:r>
              <a:rPr lang="en-US" altLang="en-US" sz="2400" i="1" dirty="0"/>
              <a:t>)</a:t>
            </a:r>
            <a:r>
              <a:rPr lang="en-US" altLang="en-US" sz="2400" dirty="0"/>
              <a:t>, copular verbs </a:t>
            </a:r>
            <a:r>
              <a:rPr lang="en-US" altLang="en-US" sz="2400" i="1" dirty="0"/>
              <a:t>(to-be forms)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Refers to self by name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Names doers of actions (agents)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Uses </a:t>
            </a:r>
            <a:r>
              <a:rPr lang="en-US" altLang="en-US" sz="2400" i="1" dirty="0"/>
              <a:t>I </a:t>
            </a:r>
            <a:r>
              <a:rPr lang="en-US" altLang="en-US" sz="2400" dirty="0"/>
              <a:t>and </a:t>
            </a:r>
            <a:r>
              <a:rPr lang="en-US" altLang="en-US" sz="2400" i="1" dirty="0"/>
              <a:t>me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Understands most other pronouns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Understands and begins to use more spatial locations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Understands </a:t>
            </a:r>
            <a:r>
              <a:rPr lang="en-US" altLang="en-US" sz="2400" i="1" dirty="0"/>
              <a:t>in., on, off, under, next to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71126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1961" y="387625"/>
            <a:ext cx="9905998" cy="884583"/>
          </a:xfrm>
        </p:spPr>
        <p:txBody>
          <a:bodyPr/>
          <a:lstStyle/>
          <a:p>
            <a:r>
              <a:rPr lang="en-US" altLang="en-US" dirty="0"/>
              <a:t>Semantics:  24-36 Months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413" y="1361662"/>
            <a:ext cx="9905998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Uses negation in two word phrases (</a:t>
            </a:r>
            <a:r>
              <a:rPr lang="en-US" altLang="en-US" sz="2400" i="1" dirty="0"/>
              <a:t>no want)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Uses </a:t>
            </a:r>
            <a:r>
              <a:rPr lang="en-US" altLang="en-US" sz="2400" i="1" dirty="0"/>
              <a:t>don’t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Understands simple time concepts </a:t>
            </a:r>
            <a:r>
              <a:rPr lang="en-US" altLang="en-US" sz="2400" i="1" dirty="0"/>
              <a:t>(say/night/last night/tomorrow)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Begins to answers </a:t>
            </a:r>
            <a:r>
              <a:rPr lang="en-US" altLang="en-US" sz="2400" i="1" dirty="0"/>
              <a:t>Who? How many? Whose? Why?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Asks simple </a:t>
            </a:r>
            <a:r>
              <a:rPr lang="en-US" altLang="en-US" sz="2400" dirty="0" err="1"/>
              <a:t>wh</a:t>
            </a:r>
            <a:r>
              <a:rPr lang="en-US" altLang="en-US" sz="2400" dirty="0"/>
              <a:t>-questions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Understands up to 800 words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Uses more than 200 words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Combines 3-5 words into utterances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Uses basic sentence structures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7619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21535" y="695739"/>
            <a:ext cx="9905998" cy="914400"/>
          </a:xfrm>
        </p:spPr>
        <p:txBody>
          <a:bodyPr/>
          <a:lstStyle/>
          <a:p>
            <a:r>
              <a:rPr lang="en-US" altLang="en-US" dirty="0"/>
              <a:t>Semantics:  36-48 Months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0747" y="1610139"/>
            <a:ext cx="8875643" cy="50093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Recognizes </a:t>
            </a:r>
            <a:r>
              <a:rPr lang="en-US" altLang="en-US" sz="2400" i="1" dirty="0"/>
              <a:t>circle</a:t>
            </a:r>
            <a:r>
              <a:rPr lang="en-US" altLang="en-US" sz="2400" dirty="0"/>
              <a:t> and</a:t>
            </a:r>
            <a:r>
              <a:rPr lang="en-US" altLang="en-US" sz="2400" i="1" dirty="0"/>
              <a:t> square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Counts up to 3 objects using one-to-one correspondence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Uses auxiliary verbs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Begins to mark future tense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Understands possessive pronouns </a:t>
            </a:r>
            <a:r>
              <a:rPr lang="en-US" altLang="en-US" sz="2400" i="1" dirty="0"/>
              <a:t>(mine, yours)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Uses subject and object position pronouns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Understands and uses spatial concepts:  </a:t>
            </a:r>
            <a:r>
              <a:rPr lang="en-US" altLang="en-US" sz="2400" i="1" dirty="0"/>
              <a:t>on, in, under, in back of, in front of, beside, next to, over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Understands complex negatives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Understands and uses adjectives </a:t>
            </a:r>
            <a:r>
              <a:rPr lang="en-US" altLang="en-US" sz="2400" i="1" dirty="0"/>
              <a:t>tall/short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Answers </a:t>
            </a:r>
            <a:r>
              <a:rPr lang="en-US" altLang="en-US" sz="2400" i="1" dirty="0"/>
              <a:t>How?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Asks </a:t>
            </a:r>
            <a:r>
              <a:rPr lang="en-US" altLang="en-US" sz="2400" i="1" dirty="0"/>
              <a:t>How? When? Why? What?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5084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712306" y="0"/>
            <a:ext cx="9905998" cy="1905000"/>
          </a:xfrm>
        </p:spPr>
        <p:txBody>
          <a:bodyPr/>
          <a:lstStyle/>
          <a:p>
            <a:pPr eaLnBrk="1" hangingPunct="1"/>
            <a:r>
              <a:rPr lang="en-US" altLang="en-US" dirty="0"/>
              <a:t>Stages in Development of Intentionality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90800" y="1752600"/>
            <a:ext cx="762000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Perlocutionary</a:t>
            </a:r>
            <a:r>
              <a:rPr lang="en-US" altLang="en-US" sz="2400"/>
              <a:t>—(0-6 mos.)  Learns to keep the attention of conv partner.  Cries, coos, uses facial expression nonspecifically.  Begins to adjust comm beh to meet diff goals.  Protesting and requesting emerge (env control functions).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Illocutionary</a:t>
            </a:r>
            <a:r>
              <a:rPr lang="en-US" altLang="en-US" sz="2400"/>
              <a:t>—(8-12 mos.)  Uses conventional gestures (pointing, reaching, showing, giving) and vocalizations to get a specific message across.  Becomes persistent.  Full range of communicative functions emerge; language becomes a social tool; communication becomes fully intentional.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Locutionary</a:t>
            </a:r>
            <a:r>
              <a:rPr lang="en-US" altLang="en-US" sz="2400"/>
              <a:t>—(12-18 mos.)  Words accompany gestures, or stand alone, to express ideas.  Language becomes fully representative, or symbolic.                                           </a:t>
            </a:r>
            <a:r>
              <a:rPr lang="en-US" altLang="en-US" sz="1600"/>
              <a:t>(Bates et al., 1975)</a:t>
            </a:r>
          </a:p>
        </p:txBody>
      </p:sp>
    </p:spTree>
    <p:extLst>
      <p:ext uri="{BB962C8B-B14F-4D97-AF65-F5344CB8AC3E}">
        <p14:creationId xmlns:p14="http://schemas.microsoft.com/office/powerpoint/2010/main" val="2002159659"/>
      </p:ext>
    </p:extLst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021" y="566529"/>
            <a:ext cx="9905998" cy="1113183"/>
          </a:xfrm>
        </p:spPr>
        <p:txBody>
          <a:bodyPr/>
          <a:lstStyle/>
          <a:p>
            <a:r>
              <a:rPr lang="en-US" altLang="en-US" dirty="0"/>
              <a:t>Semantics:  36-48 Months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1534" y="1351723"/>
            <a:ext cx="9905998" cy="3783496"/>
          </a:xfrm>
        </p:spPr>
        <p:txBody>
          <a:bodyPr/>
          <a:lstStyle/>
          <a:p>
            <a:r>
              <a:rPr lang="en-US" altLang="en-US" sz="2400" dirty="0"/>
              <a:t>Receptive vocabulary estimated at 500-1000 words</a:t>
            </a:r>
          </a:p>
          <a:p>
            <a:r>
              <a:rPr lang="en-US" altLang="en-US" sz="2400" dirty="0"/>
              <a:t>Expressive vocabulary of 250-500 words</a:t>
            </a:r>
          </a:p>
          <a:p>
            <a:r>
              <a:rPr lang="en-US" altLang="en-US" sz="2400" dirty="0"/>
              <a:t>Uses 4-5 word sentences</a:t>
            </a:r>
          </a:p>
          <a:p>
            <a:r>
              <a:rPr lang="en-US" altLang="en-US" sz="2400" dirty="0"/>
              <a:t>Uses fact and fantasy in storytelling</a:t>
            </a:r>
          </a:p>
          <a:p>
            <a:r>
              <a:rPr lang="en-US" altLang="en-US" sz="2400" dirty="0"/>
              <a:t>Uses neologisms (made-up words) because of insufficient vocabulary</a:t>
            </a:r>
          </a:p>
        </p:txBody>
      </p:sp>
    </p:spTree>
    <p:extLst>
      <p:ext uri="{BB962C8B-B14F-4D97-AF65-F5344CB8AC3E}">
        <p14:creationId xmlns:p14="http://schemas.microsoft.com/office/powerpoint/2010/main" val="28299479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143" y="278294"/>
            <a:ext cx="9905998" cy="1182757"/>
          </a:xfrm>
        </p:spPr>
        <p:txBody>
          <a:bodyPr/>
          <a:lstStyle/>
          <a:p>
            <a:r>
              <a:rPr lang="en-US" altLang="en-US" dirty="0"/>
              <a:t>Semantics:  48-60 Months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1717" y="1215886"/>
            <a:ext cx="9905998" cy="37238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Asks for clarification of word meaning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Counts up to 10 objects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Points to primary colors when named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Identifies </a:t>
            </a:r>
            <a:r>
              <a:rPr lang="en-US" altLang="en-US" sz="2400" i="1" dirty="0"/>
              <a:t>circle, square, triangle, cross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Comprehends most spatial terms such as </a:t>
            </a:r>
            <a:r>
              <a:rPr lang="en-US" altLang="en-US" sz="2400" i="1" dirty="0"/>
              <a:t>between, beside, below, top, and bottom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Comprehends most temporal concepts such as </a:t>
            </a:r>
            <a:r>
              <a:rPr lang="en-US" altLang="en-US" sz="2400" i="1" dirty="0"/>
              <a:t>before </a:t>
            </a:r>
            <a:r>
              <a:rPr lang="en-US" altLang="en-US" sz="2400" dirty="0"/>
              <a:t>and </a:t>
            </a:r>
            <a:r>
              <a:rPr lang="en-US" altLang="en-US" sz="2400" i="1" dirty="0"/>
              <a:t>after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Asks </a:t>
            </a:r>
            <a:r>
              <a:rPr lang="en-US" altLang="en-US" sz="2400" i="1" dirty="0"/>
              <a:t>Who? Why?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Asks and answers 2 part questions</a:t>
            </a:r>
          </a:p>
        </p:txBody>
      </p:sp>
    </p:spTree>
    <p:extLst>
      <p:ext uri="{BB962C8B-B14F-4D97-AF65-F5344CB8AC3E}">
        <p14:creationId xmlns:p14="http://schemas.microsoft.com/office/powerpoint/2010/main" val="21455200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3" y="258417"/>
            <a:ext cx="9905998" cy="993913"/>
          </a:xfrm>
        </p:spPr>
        <p:txBody>
          <a:bodyPr/>
          <a:lstStyle/>
          <a:p>
            <a:r>
              <a:rPr lang="en-US" altLang="en-US" dirty="0"/>
              <a:t>Semantics:  48-60 Months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413" y="1533938"/>
            <a:ext cx="9905998" cy="3124201"/>
          </a:xfrm>
        </p:spPr>
        <p:txBody>
          <a:bodyPr/>
          <a:lstStyle/>
          <a:p>
            <a:r>
              <a:rPr lang="en-US" altLang="en-US" sz="2400" dirty="0"/>
              <a:t>Receptive vocabulary of 3000 words or more</a:t>
            </a:r>
          </a:p>
          <a:p>
            <a:r>
              <a:rPr lang="en-US" altLang="en-US" sz="2400" dirty="0"/>
              <a:t>Expressive vocabulary of 1000-2000 words</a:t>
            </a:r>
          </a:p>
          <a:p>
            <a:r>
              <a:rPr lang="en-US" altLang="en-US" sz="2400" dirty="0"/>
              <a:t>Uses complex sentences</a:t>
            </a:r>
          </a:p>
          <a:p>
            <a:r>
              <a:rPr lang="en-US" altLang="en-US" sz="2400" dirty="0"/>
              <a:t>Uses 4-8 words in a sentence</a:t>
            </a:r>
          </a:p>
          <a:p>
            <a:r>
              <a:rPr lang="en-US" altLang="en-US" sz="2400" dirty="0"/>
              <a:t>Accurately tells simple story from recent past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576532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130" y="88969"/>
            <a:ext cx="8229600" cy="1143000"/>
          </a:xfrm>
        </p:spPr>
        <p:txBody>
          <a:bodyPr/>
          <a:lstStyle/>
          <a:p>
            <a:r>
              <a:rPr lang="en-US" altLang="en-US" dirty="0"/>
              <a:t>Semantics:  60 Months and Beyond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6130" y="1070113"/>
            <a:ext cx="949187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/>
              <a:t>Begins to use more reflexive pronouns </a:t>
            </a:r>
          </a:p>
          <a:p>
            <a:r>
              <a:rPr lang="en-US" altLang="en-US" sz="2400" dirty="0"/>
              <a:t>Understands and uses more dimensional adjectives (</a:t>
            </a:r>
            <a:r>
              <a:rPr lang="en-US" altLang="en-US" sz="2400" i="1" dirty="0"/>
              <a:t>high/low, thick/thin, wide/narrow)</a:t>
            </a:r>
          </a:p>
          <a:p>
            <a:r>
              <a:rPr lang="en-US" altLang="en-US" sz="2400" dirty="0"/>
              <a:t>Understands and uses more temporal expressions</a:t>
            </a:r>
          </a:p>
          <a:p>
            <a:r>
              <a:rPr lang="en-US" altLang="en-US" sz="2400" dirty="0"/>
              <a:t>Understands and uses more spatial relationships </a:t>
            </a:r>
            <a:r>
              <a:rPr lang="en-US" altLang="en-US" sz="2400" i="1" dirty="0"/>
              <a:t>(left/right)</a:t>
            </a:r>
          </a:p>
          <a:p>
            <a:r>
              <a:rPr lang="en-US" altLang="en-US" sz="2400" dirty="0"/>
              <a:t>Begins to interpret psychological states of others</a:t>
            </a:r>
          </a:p>
          <a:p>
            <a:r>
              <a:rPr lang="en-US" altLang="en-US" sz="2400" dirty="0"/>
              <a:t>Can answer questions requiring recall or inference</a:t>
            </a:r>
          </a:p>
          <a:p>
            <a:r>
              <a:rPr lang="en-US" altLang="en-US" sz="2400" dirty="0"/>
              <a:t>Produces complex narratives</a:t>
            </a:r>
          </a:p>
          <a:p>
            <a:r>
              <a:rPr lang="en-US" altLang="en-US" sz="2400" dirty="0"/>
              <a:t>Begins to understand implied meaning, including idiomatic expressions and other forms of figurative language</a:t>
            </a:r>
          </a:p>
          <a:p>
            <a:r>
              <a:rPr lang="en-US" altLang="en-US" sz="2400" dirty="0"/>
              <a:t>Plays with words in riddles, jokes, and rhymes</a:t>
            </a:r>
          </a:p>
        </p:txBody>
      </p:sp>
    </p:spTree>
    <p:extLst>
      <p:ext uri="{BB962C8B-B14F-4D97-AF65-F5344CB8AC3E}">
        <p14:creationId xmlns:p14="http://schemas.microsoft.com/office/powerpoint/2010/main" val="25684528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Language  Development:  syntax</a:t>
            </a:r>
          </a:p>
        </p:txBody>
      </p:sp>
    </p:spTree>
    <p:extLst>
      <p:ext uri="{BB962C8B-B14F-4D97-AF65-F5344CB8AC3E}">
        <p14:creationId xmlns:p14="http://schemas.microsoft.com/office/powerpoint/2010/main" val="24814732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title"/>
          </p:nvPr>
        </p:nvSpPr>
        <p:spPr>
          <a:xfrm>
            <a:off x="922752" y="732183"/>
            <a:ext cx="9905998" cy="838200"/>
          </a:xfrm>
        </p:spPr>
        <p:txBody>
          <a:bodyPr/>
          <a:lstStyle/>
          <a:p>
            <a:r>
              <a:rPr lang="en-US" altLang="en-US" dirty="0"/>
              <a:t>Mean Length of Utterance (MLU)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33060" y="1437861"/>
            <a:ext cx="9114183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Used for analyzing transcripts of children beyond the one-word stage of language development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Using Brown’s MLU formula (1973), analysis is based upon the development of morphemes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Based on specific rules for assigning morphemes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Count morphemes for each of 100 utterances (to be able to compare to norms); divide total number of morphemes in all utterances by the number of utterances to arrive at MLU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Compare to normative values to determine if utterances are of sufficient complexity</a:t>
            </a:r>
          </a:p>
        </p:txBody>
      </p:sp>
    </p:spTree>
    <p:extLst>
      <p:ext uri="{BB962C8B-B14F-4D97-AF65-F5344CB8AC3E}">
        <p14:creationId xmlns:p14="http://schemas.microsoft.com/office/powerpoint/2010/main" val="1362756870"/>
      </p:ext>
    </p:extLst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title"/>
          </p:nvPr>
        </p:nvSpPr>
        <p:spPr>
          <a:xfrm>
            <a:off x="1141413" y="609600"/>
            <a:ext cx="9905998" cy="851452"/>
          </a:xfrm>
        </p:spPr>
        <p:txBody>
          <a:bodyPr/>
          <a:lstStyle/>
          <a:p>
            <a:r>
              <a:rPr lang="en-US" altLang="en-US" dirty="0"/>
              <a:t>Utterance Length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41413" y="1699591"/>
            <a:ext cx="9905998" cy="4263887"/>
          </a:xfrm>
        </p:spPr>
        <p:txBody>
          <a:bodyPr/>
          <a:lstStyle/>
          <a:p>
            <a:r>
              <a:rPr lang="en-US" altLang="en-US" dirty="0"/>
              <a:t>Upper bound length (UBL)</a:t>
            </a:r>
          </a:p>
          <a:p>
            <a:r>
              <a:rPr lang="en-US" altLang="en-US" dirty="0"/>
              <a:t>Lower bound length (LBL)</a:t>
            </a:r>
          </a:p>
          <a:p>
            <a:endParaRPr lang="en-US" altLang="en-US" dirty="0"/>
          </a:p>
          <a:p>
            <a:r>
              <a:rPr lang="en-US" altLang="en-US" dirty="0"/>
              <a:t>Determines the amount of variation around the MLU (mean)</a:t>
            </a:r>
          </a:p>
          <a:p>
            <a:r>
              <a:rPr lang="en-US" altLang="en-US" dirty="0"/>
              <a:t>UBL may be substantially higher than the MLU</a:t>
            </a:r>
          </a:p>
          <a:p>
            <a:r>
              <a:rPr lang="en-US" altLang="en-US" sz="1600" dirty="0"/>
              <a:t>Brown (1973)</a:t>
            </a:r>
          </a:p>
        </p:txBody>
      </p:sp>
    </p:spTree>
    <p:extLst>
      <p:ext uri="{BB962C8B-B14F-4D97-AF65-F5344CB8AC3E}">
        <p14:creationId xmlns:p14="http://schemas.microsoft.com/office/powerpoint/2010/main" val="436005273"/>
      </p:ext>
    </p:extLst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title"/>
          </p:nvPr>
        </p:nvSpPr>
        <p:spPr>
          <a:xfrm>
            <a:off x="1141413" y="609600"/>
            <a:ext cx="9905998" cy="1268896"/>
          </a:xfrm>
        </p:spPr>
        <p:txBody>
          <a:bodyPr/>
          <a:lstStyle/>
          <a:p>
            <a:r>
              <a:rPr lang="en-US" altLang="en-US"/>
              <a:t>Grammatical Morpheme Usage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00501" y="1524000"/>
            <a:ext cx="9587821" cy="456111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Based upon Brown’s conception of the first 14 morphemes to emerge in the child’s language system (e.g., plurals, possessives, verb tensing)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Analysis determines the percentage of opportunities when a morpheme is used (based upon the number of times it could have been used)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Children exhibit the first 14 morphemes in their utterances by the time they are 3 years of age.</a:t>
            </a:r>
          </a:p>
        </p:txBody>
      </p:sp>
    </p:spTree>
    <p:extLst>
      <p:ext uri="{BB962C8B-B14F-4D97-AF65-F5344CB8AC3E}">
        <p14:creationId xmlns:p14="http://schemas.microsoft.com/office/powerpoint/2010/main" val="308933946"/>
      </p:ext>
    </p:extLst>
  </p:cSld>
  <p:clrMapOvr>
    <a:masterClrMapping/>
  </p:clrMapOvr>
  <p:transition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032556" y="478971"/>
            <a:ext cx="9905998" cy="1077686"/>
          </a:xfrm>
        </p:spPr>
        <p:txBody>
          <a:bodyPr/>
          <a:lstStyle/>
          <a:p>
            <a:r>
              <a:rPr lang="en-US" altLang="en-US" dirty="0"/>
              <a:t>Structural Analyses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1141413" y="1338943"/>
            <a:ext cx="9905998" cy="5018314"/>
          </a:xfrm>
        </p:spPr>
        <p:txBody>
          <a:bodyPr>
            <a:normAutofit/>
          </a:bodyPr>
          <a:lstStyle/>
          <a:p>
            <a:r>
              <a:rPr lang="en-US" altLang="en-US" dirty="0"/>
              <a:t>Evaluate the development of:  </a:t>
            </a:r>
          </a:p>
          <a:p>
            <a:pPr lvl="1"/>
            <a:r>
              <a:rPr lang="en-US" altLang="en-US" dirty="0"/>
              <a:t>Negation</a:t>
            </a:r>
          </a:p>
          <a:p>
            <a:pPr lvl="1"/>
            <a:r>
              <a:rPr lang="en-US" altLang="en-US" dirty="0"/>
              <a:t>Yes-no questions</a:t>
            </a:r>
          </a:p>
          <a:p>
            <a:pPr lvl="1"/>
            <a:r>
              <a:rPr lang="en-US" altLang="en-US" dirty="0" err="1"/>
              <a:t>Wh</a:t>
            </a:r>
            <a:r>
              <a:rPr lang="en-US" altLang="en-US" dirty="0"/>
              <a:t>-questions</a:t>
            </a:r>
          </a:p>
          <a:p>
            <a:pPr lvl="1"/>
            <a:r>
              <a:rPr lang="en-US" altLang="en-US" dirty="0"/>
              <a:t>Noun phrase elaboration</a:t>
            </a:r>
          </a:p>
          <a:p>
            <a:pPr lvl="1"/>
            <a:r>
              <a:rPr lang="en-US" altLang="en-US" dirty="0"/>
              <a:t>Verb phrase elaboration</a:t>
            </a:r>
          </a:p>
          <a:p>
            <a:pPr lvl="1"/>
            <a:r>
              <a:rPr lang="en-US" altLang="en-US" dirty="0"/>
              <a:t>Complex sentences </a:t>
            </a:r>
          </a:p>
          <a:p>
            <a:pPr lvl="2"/>
            <a:r>
              <a:rPr lang="en-US" altLang="en-US" dirty="0"/>
              <a:t>Embedded adjectives</a:t>
            </a:r>
          </a:p>
          <a:p>
            <a:pPr lvl="2"/>
            <a:r>
              <a:rPr lang="en-US" altLang="en-US" dirty="0"/>
              <a:t>Coordination</a:t>
            </a:r>
          </a:p>
          <a:p>
            <a:pPr lvl="2"/>
            <a:r>
              <a:rPr lang="en-US" altLang="en-US" dirty="0"/>
              <a:t>Subordination (relative clauses)</a:t>
            </a:r>
          </a:p>
          <a:p>
            <a:pPr lvl="2"/>
            <a:r>
              <a:rPr lang="en-US" altLang="en-US" dirty="0"/>
              <a:t>Adverb phrases            (Brown, 1973; Chapman et al., 1981)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05929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title"/>
          </p:nvPr>
        </p:nvSpPr>
        <p:spPr>
          <a:xfrm>
            <a:off x="1043442" y="522514"/>
            <a:ext cx="9905998" cy="1077686"/>
          </a:xfrm>
        </p:spPr>
        <p:txBody>
          <a:bodyPr/>
          <a:lstStyle/>
          <a:p>
            <a:r>
              <a:rPr lang="en-US" altLang="en-US" dirty="0"/>
              <a:t>Transformational Grammar Analysis (Chomsky)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41413" y="1600200"/>
            <a:ext cx="9905998" cy="4735285"/>
          </a:xfrm>
        </p:spPr>
        <p:txBody>
          <a:bodyPr>
            <a:normAutofit/>
          </a:bodyPr>
          <a:lstStyle/>
          <a:p>
            <a:r>
              <a:rPr lang="en-US" altLang="en-US" dirty="0"/>
              <a:t>Basic Sentence Patterns</a:t>
            </a:r>
          </a:p>
          <a:p>
            <a:pPr lvl="1"/>
            <a:r>
              <a:rPr lang="en-US" altLang="en-US" dirty="0"/>
              <a:t>N + V</a:t>
            </a:r>
          </a:p>
          <a:p>
            <a:pPr lvl="1"/>
            <a:r>
              <a:rPr lang="en-US" altLang="en-US" dirty="0"/>
              <a:t>N + V + N</a:t>
            </a:r>
          </a:p>
          <a:p>
            <a:pPr lvl="1"/>
            <a:r>
              <a:rPr lang="en-US" altLang="en-US" dirty="0"/>
              <a:t>N + to-be V + N</a:t>
            </a:r>
          </a:p>
          <a:p>
            <a:pPr lvl="1"/>
            <a:r>
              <a:rPr lang="en-US" altLang="en-US" dirty="0"/>
              <a:t>N + to-be V + </a:t>
            </a:r>
            <a:r>
              <a:rPr lang="en-US" altLang="en-US" dirty="0" err="1"/>
              <a:t>Adj</a:t>
            </a:r>
            <a:endParaRPr lang="en-US" altLang="en-US" dirty="0"/>
          </a:p>
          <a:p>
            <a:pPr lvl="1"/>
            <a:r>
              <a:rPr lang="en-US" altLang="en-US" dirty="0"/>
              <a:t>N + to-be V + </a:t>
            </a:r>
            <a:r>
              <a:rPr lang="en-US" altLang="en-US" dirty="0" err="1"/>
              <a:t>Adv</a:t>
            </a:r>
            <a:endParaRPr lang="en-US" altLang="en-US" dirty="0"/>
          </a:p>
          <a:p>
            <a:r>
              <a:rPr lang="en-US" altLang="en-US" dirty="0"/>
              <a:t>Elaboration</a:t>
            </a:r>
          </a:p>
          <a:p>
            <a:pPr lvl="1"/>
            <a:r>
              <a:rPr lang="en-US" altLang="en-US" dirty="0"/>
              <a:t>Adverbial phrases</a:t>
            </a:r>
          </a:p>
          <a:p>
            <a:pPr lvl="1"/>
            <a:r>
              <a:rPr lang="en-US" altLang="en-US" dirty="0"/>
              <a:t>Embedded adjectives</a:t>
            </a:r>
          </a:p>
          <a:p>
            <a:pPr lvl="1"/>
            <a:r>
              <a:rPr lang="en-US" altLang="en-US" dirty="0"/>
              <a:t>Relative clauses</a:t>
            </a:r>
          </a:p>
          <a:p>
            <a:pPr lvl="1"/>
            <a:r>
              <a:rPr lang="en-US" altLang="en-US" dirty="0"/>
              <a:t>Coordination</a:t>
            </a:r>
          </a:p>
        </p:txBody>
      </p:sp>
    </p:spTree>
    <p:extLst>
      <p:ext uri="{BB962C8B-B14F-4D97-AF65-F5344CB8AC3E}">
        <p14:creationId xmlns:p14="http://schemas.microsoft.com/office/powerpoint/2010/main" val="2415417436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>
          <a:xfrm>
            <a:off x="1141413" y="112643"/>
            <a:ext cx="9905998" cy="1905000"/>
          </a:xfrm>
        </p:spPr>
        <p:txBody>
          <a:bodyPr/>
          <a:lstStyle/>
          <a:p>
            <a:pPr eaLnBrk="1" hangingPunct="1"/>
            <a:r>
              <a:rPr lang="en-US" altLang="en-US" dirty="0"/>
              <a:t>Gestural Development</a:t>
            </a:r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14599" y="1524000"/>
            <a:ext cx="8259417" cy="5204791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Gestures alone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Gestures + vocalizations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Gestures + words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Words alone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Pre-symbolic conventional gestures—used to communicate ideas for which child doesn’t have the words; emerge before first words; recognized by the speech community as meaningful (reaching, pointing, showing, giving)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Nonconventional gestures—used by an </a:t>
            </a:r>
            <a:r>
              <a:rPr lang="en-US" altLang="en-US" dirty="0" err="1"/>
              <a:t>indiv</a:t>
            </a:r>
            <a:r>
              <a:rPr lang="en-US" altLang="en-US" dirty="0"/>
              <a:t> child to communicate an idea; understood only by familiar partners (sounds/actions used regularly for a certain intent)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Symbolic gestures—stand for words (ex:  car noise); emerge at same time as first words</a:t>
            </a:r>
          </a:p>
        </p:txBody>
      </p:sp>
    </p:spTree>
    <p:extLst>
      <p:ext uri="{BB962C8B-B14F-4D97-AF65-F5344CB8AC3E}">
        <p14:creationId xmlns:p14="http://schemas.microsoft.com/office/powerpoint/2010/main" val="3059635552"/>
      </p:ext>
    </p:extLst>
  </p:cSld>
  <p:clrMapOvr>
    <a:masterClrMapping/>
  </p:clrMapOvr>
  <p:transition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95401"/>
          </a:xfrm>
        </p:spPr>
        <p:txBody>
          <a:bodyPr/>
          <a:lstStyle/>
          <a:p>
            <a:r>
              <a:rPr lang="en-US" altLang="en-US" dirty="0"/>
              <a:t>Rules of Thumb:                                      Syntactic Development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1676400" y="1905001"/>
            <a:ext cx="8534400" cy="4225925"/>
          </a:xfrm>
        </p:spPr>
        <p:txBody>
          <a:bodyPr/>
          <a:lstStyle/>
          <a:p>
            <a:r>
              <a:rPr lang="en-US" altLang="en-US" sz="2400" dirty="0"/>
              <a:t>By age 3:  Produces all BSPs</a:t>
            </a:r>
          </a:p>
          <a:p>
            <a:r>
              <a:rPr lang="en-US" altLang="en-US" sz="2400" dirty="0"/>
              <a:t>By age 5:  Produces all complexity operations</a:t>
            </a:r>
          </a:p>
          <a:p>
            <a:r>
              <a:rPr lang="en-US" altLang="en-US" sz="2400" dirty="0"/>
              <a:t>Beyond age 5:  Produces longer, more complex utterances</a:t>
            </a:r>
          </a:p>
        </p:txBody>
      </p:sp>
    </p:spTree>
    <p:extLst>
      <p:ext uri="{BB962C8B-B14F-4D97-AF65-F5344CB8AC3E}">
        <p14:creationId xmlns:p14="http://schemas.microsoft.com/office/powerpoint/2010/main" val="92469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>
          <a:xfrm>
            <a:off x="1081778" y="212035"/>
            <a:ext cx="9905998" cy="1905000"/>
          </a:xfrm>
        </p:spPr>
        <p:txBody>
          <a:bodyPr/>
          <a:lstStyle/>
          <a:p>
            <a:pPr eaLnBrk="1" hangingPunct="1"/>
            <a:r>
              <a:rPr lang="en-US" altLang="en-US" dirty="0"/>
              <a:t>Primitive Speech Acts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14600" y="1752600"/>
            <a:ext cx="7620000" cy="5105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 vocal, verbal, or nonverbal gesture with specific communicative intent </a:t>
            </a:r>
            <a:r>
              <a:rPr lang="en-US" altLang="en-US" sz="1600" dirty="0"/>
              <a:t>(Dore, 1974)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Universally demonstrated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Requesting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Requesting objects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Protesting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Labeling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Answering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Greeting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Repeating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Practicing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Calling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75013681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94523" y="609600"/>
            <a:ext cx="10152888" cy="1905000"/>
          </a:xfrm>
        </p:spPr>
        <p:txBody>
          <a:bodyPr/>
          <a:lstStyle/>
          <a:p>
            <a:pPr eaLnBrk="1" hangingPunct="1"/>
            <a:r>
              <a:rPr lang="en-US" altLang="en-US" dirty="0"/>
              <a:t>Development of Intentional communication in Preschool Years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2400" dirty="0"/>
              <a:t>18 months--Exclamations, calling </a:t>
            </a:r>
          </a:p>
          <a:p>
            <a:pPr eaLnBrk="1" hangingPunct="1"/>
            <a:r>
              <a:rPr lang="en-US" altLang="en-US" sz="2400" dirty="0"/>
              <a:t>21 months—Naming</a:t>
            </a:r>
          </a:p>
          <a:p>
            <a:pPr eaLnBrk="1" hangingPunct="1"/>
            <a:r>
              <a:rPr lang="en-US" altLang="en-US" sz="2400" dirty="0"/>
              <a:t>24 months—Verbal requesting, simple statements</a:t>
            </a:r>
          </a:p>
          <a:p>
            <a:pPr eaLnBrk="1" hangingPunct="1"/>
            <a:r>
              <a:rPr lang="en-US" altLang="en-US" sz="2400" dirty="0"/>
              <a:t>30 months—Simple questions</a:t>
            </a:r>
          </a:p>
          <a:p>
            <a:pPr eaLnBrk="1" hangingPunct="1"/>
            <a:r>
              <a:rPr lang="en-US" altLang="en-US" sz="2400" dirty="0"/>
              <a:t>36 months—Yes-no questions, requesting clarification (contingent queries)</a:t>
            </a:r>
          </a:p>
          <a:p>
            <a:pPr eaLnBrk="1" hangingPunct="1"/>
            <a:r>
              <a:rPr lang="en-US" altLang="en-US" sz="2400" dirty="0"/>
              <a:t>45 months—Requesting permission</a:t>
            </a:r>
          </a:p>
          <a:p>
            <a:pPr eaLnBrk="1" hangingPunct="1"/>
            <a:r>
              <a:rPr lang="en-US" altLang="en-US" sz="2400" dirty="0"/>
              <a:t>48 months—Making suggestions</a:t>
            </a:r>
          </a:p>
          <a:p>
            <a:pPr eaLnBrk="1" hangingPunct="1"/>
            <a:r>
              <a:rPr lang="en-US" altLang="en-US" sz="2400" dirty="0"/>
              <a:t>60 months—Indirect requesting</a:t>
            </a:r>
          </a:p>
        </p:txBody>
      </p:sp>
    </p:spTree>
    <p:extLst>
      <p:ext uri="{BB962C8B-B14F-4D97-AF65-F5344CB8AC3E}">
        <p14:creationId xmlns:p14="http://schemas.microsoft.com/office/powerpoint/2010/main" val="216691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2813" y="72886"/>
            <a:ext cx="9905998" cy="1905000"/>
          </a:xfrm>
        </p:spPr>
        <p:txBody>
          <a:bodyPr/>
          <a:lstStyle/>
          <a:p>
            <a:pPr eaLnBrk="1" hangingPunct="1"/>
            <a:r>
              <a:rPr lang="en-US" altLang="en-US" dirty="0"/>
              <a:t>Register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413" y="1490871"/>
            <a:ext cx="9905998" cy="430033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90000"/>
              </a:lnSpc>
            </a:pPr>
            <a:r>
              <a:rPr lang="en-US" altLang="en-US" sz="2400" dirty="0"/>
              <a:t>How are children using their voices to communicate a message?  Involves the </a:t>
            </a:r>
            <a:r>
              <a:rPr lang="en-US" altLang="en-US" sz="2400" dirty="0" err="1"/>
              <a:t>suprasegmental</a:t>
            </a:r>
            <a:r>
              <a:rPr lang="en-US" altLang="en-US" sz="2400" dirty="0"/>
              <a:t> aspects of speech (voice quality, rate, intensity, rhythm, etc.)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400" dirty="0"/>
              <a:t>By age 4, children assume various roles in play.   Demonstrated in different styles of speaking.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400" dirty="0"/>
              <a:t>Begins in assuming various family roles; progresses to being able to assume occupational roles </a:t>
            </a:r>
            <a:r>
              <a:rPr lang="en-US" altLang="en-US" dirty="0"/>
              <a:t>(require technical language).</a:t>
            </a:r>
            <a:r>
              <a:rPr lang="en-US" altLang="en-US" sz="2400" dirty="0"/>
              <a:t>  Younger children prefer familiar roles. 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400" dirty="0"/>
              <a:t>Girls assume more roles, speak more, and modify their register more to fit the roles.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400" dirty="0"/>
              <a:t>Politeness:  achieved through politeness words, softer tone of voice, and more indirect requests </a:t>
            </a:r>
            <a:r>
              <a:rPr lang="en-US" altLang="en-US" dirty="0"/>
              <a:t>(ex:  May I have a cookie?)</a:t>
            </a:r>
          </a:p>
        </p:txBody>
      </p:sp>
    </p:spTree>
    <p:extLst>
      <p:ext uri="{BB962C8B-B14F-4D97-AF65-F5344CB8AC3E}">
        <p14:creationId xmlns:p14="http://schemas.microsoft.com/office/powerpoint/2010/main" val="2943496591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2204" y="82826"/>
            <a:ext cx="9905998" cy="1905000"/>
          </a:xfrm>
        </p:spPr>
        <p:txBody>
          <a:bodyPr/>
          <a:lstStyle/>
          <a:p>
            <a:pPr eaLnBrk="1" hangingPunct="1"/>
            <a:r>
              <a:rPr lang="en-US" altLang="en-US" dirty="0"/>
              <a:t>Contingent Queries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413" y="1311965"/>
            <a:ext cx="9905998" cy="4479235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Requests for clarification</a:t>
            </a:r>
          </a:p>
          <a:p>
            <a:pPr eaLnBrk="1" hangingPunct="1"/>
            <a:r>
              <a:rPr lang="en-US" altLang="en-US" sz="2400" dirty="0"/>
              <a:t>30 months—respond to requests for clarification</a:t>
            </a:r>
          </a:p>
          <a:p>
            <a:pPr eaLnBrk="1" hangingPunct="1"/>
            <a:r>
              <a:rPr lang="en-US" altLang="en-US" sz="2400" dirty="0"/>
              <a:t>Preschoolers mostly request clarification for general information (ex: Huh?  What?)</a:t>
            </a:r>
          </a:p>
          <a:p>
            <a:pPr eaLnBrk="1" hangingPunct="1"/>
            <a:r>
              <a:rPr lang="en-US" altLang="en-US" sz="2400" dirty="0"/>
              <a:t>By age 8, can form a well-stated, specific request for more information</a:t>
            </a:r>
          </a:p>
          <a:p>
            <a:pPr eaLnBrk="1" hangingPunct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34620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82</TotalTime>
  <Words>3355</Words>
  <Application>Microsoft Office PowerPoint</Application>
  <PresentationFormat>Widescreen</PresentationFormat>
  <Paragraphs>345</Paragraphs>
  <Slides>50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Mesh</vt:lpstr>
      <vt:lpstr>Language development, birth thr0ugh school-age:  Let’s Review</vt:lpstr>
      <vt:lpstr>Language  development:  pragmatics</vt:lpstr>
      <vt:lpstr>Gaze Behaviors</vt:lpstr>
      <vt:lpstr>Stages in Development of Intentionality</vt:lpstr>
      <vt:lpstr>Gestural Development</vt:lpstr>
      <vt:lpstr>Primitive Speech Acts</vt:lpstr>
      <vt:lpstr>Development of Intentional communication in Preschool Years</vt:lpstr>
      <vt:lpstr>Register </vt:lpstr>
      <vt:lpstr>Contingent Queries</vt:lpstr>
      <vt:lpstr>Topicalization</vt:lpstr>
      <vt:lpstr>Topicalization</vt:lpstr>
      <vt:lpstr>Presupposition:  Adaptation to the Listener’s Knowledge</vt:lpstr>
      <vt:lpstr>Presupposition</vt:lpstr>
      <vt:lpstr>Directives and Requests</vt:lpstr>
      <vt:lpstr>Directives and Requests </vt:lpstr>
      <vt:lpstr>Deixis</vt:lpstr>
      <vt:lpstr>Deixis</vt:lpstr>
      <vt:lpstr>Narratives</vt:lpstr>
      <vt:lpstr>Narratives </vt:lpstr>
      <vt:lpstr>Language development:  semantics</vt:lpstr>
      <vt:lpstr>Initial Lexicons</vt:lpstr>
      <vt:lpstr>Early Word Categories</vt:lpstr>
      <vt:lpstr>One Word Analyses</vt:lpstr>
      <vt:lpstr>Early Two Word Combinations:   Expected Semantic relationships</vt:lpstr>
      <vt:lpstr>Lexical Learning in Preschool Years</vt:lpstr>
      <vt:lpstr>Preschool Word Knowledge</vt:lpstr>
      <vt:lpstr>Relational Terms</vt:lpstr>
      <vt:lpstr>Physical Relationships</vt:lpstr>
      <vt:lpstr>Pronouns</vt:lpstr>
      <vt:lpstr>Multi-Word Semantic Analyses</vt:lpstr>
      <vt:lpstr>Semantic Roles and Relationships</vt:lpstr>
      <vt:lpstr>Type-Token Ratio (TTR)</vt:lpstr>
      <vt:lpstr>Semantics:  The One Year Old</vt:lpstr>
      <vt:lpstr>Semantics:  The One Year Old</vt:lpstr>
      <vt:lpstr>Semantics:  12-24 Months</vt:lpstr>
      <vt:lpstr>12-24 Months (con’t)</vt:lpstr>
      <vt:lpstr>24-36 Months</vt:lpstr>
      <vt:lpstr>Semantics:  24-36 Months </vt:lpstr>
      <vt:lpstr>Semantics:  36-48 Months</vt:lpstr>
      <vt:lpstr>Semantics:  36-48 Months</vt:lpstr>
      <vt:lpstr>Semantics:  48-60 Months </vt:lpstr>
      <vt:lpstr>Semantics:  48-60 Months </vt:lpstr>
      <vt:lpstr>Semantics:  60 Months and Beyond</vt:lpstr>
      <vt:lpstr>Language  Development:  syntax</vt:lpstr>
      <vt:lpstr>Mean Length of Utterance (MLU)</vt:lpstr>
      <vt:lpstr>Utterance Length</vt:lpstr>
      <vt:lpstr>Grammatical Morpheme Usage</vt:lpstr>
      <vt:lpstr>Structural Analyses</vt:lpstr>
      <vt:lpstr>Transformational Grammar Analysis (Chomsky)</vt:lpstr>
      <vt:lpstr>Rules of Thumb:                                      Syntactic Development</vt:lpstr>
    </vt:vector>
  </TitlesOfParts>
  <Company>Minnesota State University Moorhead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development, birth thr0ugh preschool:  Let’s Review</dc:title>
  <dc:creator>Tina Veale</dc:creator>
  <cp:lastModifiedBy>Hp</cp:lastModifiedBy>
  <cp:revision>6</cp:revision>
  <dcterms:created xsi:type="dcterms:W3CDTF">2018-06-17T16:38:23Z</dcterms:created>
  <dcterms:modified xsi:type="dcterms:W3CDTF">2018-06-25T07:20:28Z</dcterms:modified>
</cp:coreProperties>
</file>