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6" r:id="rId22"/>
    <p:sldId id="26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67" autoAdjust="0"/>
  </p:normalViewPr>
  <p:slideViewPr>
    <p:cSldViewPr>
      <p:cViewPr varScale="1">
        <p:scale>
          <a:sx n="77" d="100"/>
          <a:sy n="77" d="100"/>
        </p:scale>
        <p:origin x="11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6B11C-BD4F-4A53-930B-393F8DE5D279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4B609-A824-4FB2-BFF5-0ADC6BD4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87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199E1-A937-4AC9-A994-C6F05276638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88C2B-95D4-4F9C-BA61-84EA3650B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05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Rel. clause in middle</a:t>
            </a:r>
            <a:r>
              <a:rPr lang="en-US" dirty="0" smtClean="0">
                <a:sym typeface="Wingdings" pitchFamily="2" charset="2"/>
              </a:rPr>
              <a:t> “The girl with the ruffled dress is dancing in the aisles.”</a:t>
            </a:r>
          </a:p>
          <a:p>
            <a:r>
              <a:rPr lang="en-US" dirty="0" smtClean="0">
                <a:sym typeface="Wingdings" pitchFamily="2" charset="2"/>
              </a:rPr>
              <a:t>Minimal distance</a:t>
            </a:r>
            <a:r>
              <a:rPr lang="en-US" baseline="0" dirty="0" smtClean="0">
                <a:sym typeface="Wingdings" pitchFamily="2" charset="2"/>
              </a:rPr>
              <a:t> </a:t>
            </a:r>
            <a:r>
              <a:rPr lang="en-US" baseline="0" dirty="0" err="1" smtClean="0">
                <a:sym typeface="Wingdings" pitchFamily="2" charset="2"/>
              </a:rPr>
              <a:t>principlemore</a:t>
            </a:r>
            <a:r>
              <a:rPr lang="en-US" baseline="0" dirty="0" smtClean="0">
                <a:sym typeface="Wingdings" pitchFamily="2" charset="2"/>
              </a:rPr>
              <a:t> distance bet subject and verb is harder to understand “The monkey in the middle of the pack by the red haired one jumped up and down on the little tricycle.”</a:t>
            </a:r>
          </a:p>
          <a:p>
            <a:r>
              <a:rPr lang="en-US" baseline="0" dirty="0" smtClean="0">
                <a:sym typeface="Wingdings" pitchFamily="2" charset="2"/>
              </a:rPr>
              <a:t>Ask/tell principle”Tell the teacher what you want for lunch.  Ask the teacher what is for </a:t>
            </a:r>
            <a:r>
              <a:rPr lang="en-US" baseline="0" smtClean="0">
                <a:sym typeface="Wingdings" pitchFamily="2" charset="2"/>
              </a:rPr>
              <a:t>lunch.”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88C2B-95D4-4F9C-BA61-84EA3650B4C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53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 unit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Indep</a:t>
            </a:r>
            <a:r>
              <a:rPr lang="en-US" dirty="0" smtClean="0">
                <a:sym typeface="Wingdings" pitchFamily="2" charset="2"/>
              </a:rPr>
              <a:t> clause with its modifiers   (</a:t>
            </a:r>
            <a:r>
              <a:rPr lang="en-US" dirty="0" err="1" smtClean="0">
                <a:sym typeface="Wingdings" pitchFamily="2" charset="2"/>
              </a:rPr>
              <a:t>Loban</a:t>
            </a:r>
            <a:r>
              <a:rPr lang="en-US" dirty="0" smtClean="0">
                <a:sym typeface="Wingdings" pitchFamily="2" charset="2"/>
              </a:rPr>
              <a:t>, 1976)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Grade</a:t>
            </a:r>
            <a:r>
              <a:rPr lang="en-US" baseline="0" dirty="0" smtClean="0">
                <a:sym typeface="Wingdings" pitchFamily="2" charset="2"/>
              </a:rPr>
              <a:t> 1—7.91 words per </a:t>
            </a:r>
            <a:r>
              <a:rPr lang="en-US" baseline="0" dirty="0" err="1" smtClean="0">
                <a:sym typeface="Wingdings" pitchFamily="2" charset="2"/>
              </a:rPr>
              <a:t>comm</a:t>
            </a:r>
            <a:r>
              <a:rPr lang="en-US" baseline="0" dirty="0" smtClean="0">
                <a:sym typeface="Wingdings" pitchFamily="2" charset="2"/>
              </a:rPr>
              <a:t> unit</a:t>
            </a:r>
          </a:p>
          <a:p>
            <a:r>
              <a:rPr lang="en-US" baseline="0" dirty="0" smtClean="0">
                <a:sym typeface="Wingdings" pitchFamily="2" charset="2"/>
              </a:rPr>
              <a:t>Grade 12—12.84 words per </a:t>
            </a:r>
            <a:r>
              <a:rPr lang="en-US" baseline="0" dirty="0" err="1" smtClean="0">
                <a:sym typeface="Wingdings" pitchFamily="2" charset="2"/>
              </a:rPr>
              <a:t>comm</a:t>
            </a:r>
            <a:r>
              <a:rPr lang="en-US" baseline="0" dirty="0" smtClean="0">
                <a:sym typeface="Wingdings" pitchFamily="2" charset="2"/>
              </a:rPr>
              <a:t> unit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Syntax growth</a:t>
            </a:r>
          </a:p>
          <a:p>
            <a:r>
              <a:rPr lang="en-US" baseline="0" dirty="0" smtClean="0">
                <a:sym typeface="Wingdings" pitchFamily="2" charset="2"/>
              </a:rPr>
              <a:t>	Increased conjunctions (although, which, yet, thus , however)</a:t>
            </a:r>
          </a:p>
          <a:p>
            <a:r>
              <a:rPr lang="en-US" baseline="0" dirty="0" smtClean="0">
                <a:sym typeface="Wingdings" pitchFamily="2" charset="2"/>
              </a:rPr>
              <a:t>	Increased phrases (and everything; and stuff; or something)</a:t>
            </a:r>
          </a:p>
          <a:p>
            <a:r>
              <a:rPr lang="en-US" baseline="0" dirty="0" smtClean="0">
                <a:sym typeface="Wingdings" pitchFamily="2" charset="2"/>
              </a:rPr>
              <a:t>	Increased sentence length increased use of subordinate and coordinate clauses (</a:t>
            </a:r>
            <a:r>
              <a:rPr lang="en-US" baseline="0" dirty="0" err="1" smtClean="0">
                <a:sym typeface="Wingdings" pitchFamily="2" charset="2"/>
              </a:rPr>
              <a:t>Nippold</a:t>
            </a:r>
            <a:r>
              <a:rPr lang="en-US" baseline="0" dirty="0" smtClean="0">
                <a:sym typeface="Wingdings" pitchFamily="2" charset="2"/>
              </a:rPr>
              <a:t>, 1998; </a:t>
            </a:r>
            <a:br>
              <a:rPr lang="en-US" baseline="0" dirty="0" smtClean="0">
                <a:sym typeface="Wingdings" pitchFamily="2" charset="2"/>
              </a:rPr>
            </a:br>
            <a:r>
              <a:rPr lang="en-US" baseline="0" dirty="0" smtClean="0">
                <a:sym typeface="Wingdings" pitchFamily="2" charset="2"/>
              </a:rPr>
              <a:t>Rhea Paul, 2001)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88C2B-95D4-4F9C-BA61-84EA3650B4C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18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Discourse = conversations, narrations, expository</a:t>
            </a:r>
            <a:r>
              <a:rPr lang="en-US" baseline="0" dirty="0" smtClean="0"/>
              <a:t> language, persuasion, negotiation</a:t>
            </a:r>
          </a:p>
          <a:p>
            <a:r>
              <a:rPr lang="en-US" baseline="0" dirty="0" smtClean="0"/>
              <a:t>	**Not composed of words and </a:t>
            </a:r>
            <a:r>
              <a:rPr lang="en-US" baseline="0" dirty="0" err="1" smtClean="0"/>
              <a:t>sents</a:t>
            </a:r>
            <a:r>
              <a:rPr lang="en-US" baseline="0" dirty="0" smtClean="0"/>
              <a:t>; composed of speech acts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Speech acts have:</a:t>
            </a:r>
          </a:p>
          <a:p>
            <a:r>
              <a:rPr lang="en-US" baseline="0" dirty="0" smtClean="0"/>
              <a:t>	Locutions (propositions composed of a predicate and related arguments)</a:t>
            </a:r>
          </a:p>
          <a:p>
            <a:r>
              <a:rPr lang="en-US" baseline="0" dirty="0" smtClean="0"/>
              <a:t>	Illocutions (speaker’s intentions)</a:t>
            </a:r>
          </a:p>
          <a:p>
            <a:r>
              <a:rPr lang="en-US" baseline="0" dirty="0" smtClean="0"/>
              <a:t>	</a:t>
            </a:r>
            <a:r>
              <a:rPr lang="en-US" baseline="0" dirty="0" err="1" smtClean="0"/>
              <a:t>Perlocutions</a:t>
            </a:r>
            <a:r>
              <a:rPr lang="en-US" baseline="0" dirty="0" smtClean="0"/>
              <a:t> (listener’s interpretations)</a:t>
            </a:r>
          </a:p>
          <a:p>
            <a:endParaRPr lang="en-US" baseline="0" dirty="0" smtClean="0"/>
          </a:p>
          <a:p>
            <a:r>
              <a:rPr lang="en-US" baseline="0" dirty="0" smtClean="0"/>
              <a:t>Discourse is broader than pragmatics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88C2B-95D4-4F9C-BA61-84EA3650B4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44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DFA6DBC4-5841-4F68-92B1-A3849D5C665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AAD50D7-D6CA-4F64-98B1-B65916967A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6DBC4-5841-4F68-92B1-A3849D5C665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50D7-D6CA-4F64-98B1-B65916967A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6DBC4-5841-4F68-92B1-A3849D5C665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50D7-D6CA-4F64-98B1-B65916967A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6DBC4-5841-4F68-92B1-A3849D5C665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50D7-D6CA-4F64-98B1-B65916967A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DFA6DBC4-5841-4F68-92B1-A3849D5C665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AAD50D7-D6CA-4F64-98B1-B65916967A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6DBC4-5841-4F68-92B1-A3849D5C665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DAAD50D7-D6CA-4F64-98B1-B65916967A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6DBC4-5841-4F68-92B1-A3849D5C665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DAAD50D7-D6CA-4F64-98B1-B65916967A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6DBC4-5841-4F68-92B1-A3849D5C665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50D7-D6CA-4F64-98B1-B65916967A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6DBC4-5841-4F68-92B1-A3849D5C665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50D7-D6CA-4F64-98B1-B65916967A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DFA6DBC4-5841-4F68-92B1-A3849D5C665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AAD50D7-D6CA-4F64-98B1-B65916967A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DFA6DBC4-5841-4F68-92B1-A3849D5C665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AAD50D7-D6CA-4F64-98B1-B65916967A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FA6DBC4-5841-4F68-92B1-A3849D5C665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AAD50D7-D6CA-4F64-98B1-B65916967A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dirty="0" smtClean="0"/>
              <a:t>Language D</a:t>
            </a:r>
            <a:r>
              <a:rPr lang="en-US" dirty="0" smtClean="0"/>
              <a:t>e</a:t>
            </a:r>
            <a:r>
              <a:rPr dirty="0" smtClean="0"/>
              <a:t>velopment During the School-A</a:t>
            </a:r>
            <a:r>
              <a:rPr lang="en-US" dirty="0" smtClean="0"/>
              <a:t>g</a:t>
            </a:r>
            <a:r>
              <a:rPr dirty="0" smtClean="0"/>
              <a:t>e Years</a:t>
            </a:r>
            <a:r>
              <a:rPr lang="en-US" dirty="0" smtClean="0"/>
              <a:t>:           Let’s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19400"/>
            <a:ext cx="8312834" cy="1752600"/>
          </a:xfrm>
        </p:spPr>
        <p:txBody>
          <a:bodyPr/>
          <a:lstStyle/>
          <a:p>
            <a:r>
              <a:rPr lang="en-US" dirty="0" smtClean="0"/>
              <a:t>Tina K. Veale, Ph.D.</a:t>
            </a:r>
          </a:p>
          <a:p>
            <a:r>
              <a:rPr lang="en-US" dirty="0" smtClean="0"/>
              <a:t>Minnesota State University Moorhead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Extended monologues that have an underlying organization (story grammars) and tell a sequence of events</a:t>
            </a:r>
          </a:p>
          <a:p>
            <a:r>
              <a:rPr lang="en-US" dirty="0" smtClean="0"/>
              <a:t>Form transition from spoken to written language</a:t>
            </a:r>
          </a:p>
          <a:p>
            <a:r>
              <a:rPr lang="en-US" dirty="0" smtClean="0"/>
              <a:t>Types of narratives:</a:t>
            </a:r>
          </a:p>
          <a:p>
            <a:pPr lvl="1"/>
            <a:r>
              <a:rPr lang="en-US" dirty="0" smtClean="0"/>
              <a:t>Personal narratives</a:t>
            </a:r>
          </a:p>
          <a:p>
            <a:pPr lvl="2"/>
            <a:r>
              <a:rPr lang="en-US" dirty="0" smtClean="0"/>
              <a:t>Personal experience narratives</a:t>
            </a:r>
          </a:p>
          <a:p>
            <a:pPr lvl="2"/>
            <a:r>
              <a:rPr lang="en-US" dirty="0" smtClean="0"/>
              <a:t>Imaginative stories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between Conversation and Narration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Narratives….</a:t>
            </a:r>
          </a:p>
          <a:p>
            <a:pPr lvl="1"/>
            <a:r>
              <a:rPr lang="en-US" dirty="0" smtClean="0"/>
              <a:t>Are longer than a conversational turn</a:t>
            </a:r>
          </a:p>
          <a:p>
            <a:pPr lvl="1"/>
            <a:r>
              <a:rPr lang="en-US" dirty="0" smtClean="0"/>
              <a:t>Have story markers (intro and conclusion)</a:t>
            </a:r>
          </a:p>
          <a:p>
            <a:pPr lvl="1"/>
            <a:r>
              <a:rPr lang="en-US" dirty="0" smtClean="0"/>
              <a:t>Present a sequence of events that lead to a logical conclusion</a:t>
            </a:r>
          </a:p>
          <a:p>
            <a:pPr lvl="1"/>
            <a:r>
              <a:rPr lang="en-US" dirty="0" smtClean="0"/>
              <a:t>Require an active role of the speaker and passive role of the listener’</a:t>
            </a:r>
          </a:p>
          <a:p>
            <a:pPr lvl="1"/>
            <a:r>
              <a:rPr lang="en-US" dirty="0" smtClean="0"/>
              <a:t>Requires the speaker to be organized, coherent, and engaging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of Narrative Structure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Heap stories</a:t>
            </a:r>
          </a:p>
          <a:p>
            <a:pPr lvl="1"/>
            <a:r>
              <a:rPr lang="en-US" dirty="0" err="1" smtClean="0"/>
              <a:t>Prenarratives</a:t>
            </a:r>
            <a:endParaRPr lang="en-US" dirty="0" smtClean="0"/>
          </a:p>
          <a:p>
            <a:pPr lvl="1"/>
            <a:r>
              <a:rPr lang="en-US" dirty="0" smtClean="0"/>
              <a:t>Talk about what one is interested in</a:t>
            </a:r>
          </a:p>
          <a:p>
            <a:pPr lvl="1"/>
            <a:r>
              <a:rPr lang="en-US" dirty="0" smtClean="0"/>
              <a:t>No macrostructure—no relationship among story elements</a:t>
            </a:r>
          </a:p>
          <a:p>
            <a:r>
              <a:rPr lang="en-US" dirty="0" smtClean="0"/>
              <a:t>Sequence stories</a:t>
            </a:r>
          </a:p>
          <a:p>
            <a:pPr lvl="1"/>
            <a:r>
              <a:rPr lang="en-US" dirty="0" smtClean="0"/>
              <a:t>Have macrostructure</a:t>
            </a:r>
          </a:p>
          <a:p>
            <a:pPr lvl="2"/>
            <a:r>
              <a:rPr lang="en-US" dirty="0" smtClean="0"/>
              <a:t>No temporal sequence</a:t>
            </a:r>
          </a:p>
          <a:p>
            <a:pPr lvl="2"/>
            <a:r>
              <a:rPr lang="en-US" dirty="0" smtClean="0"/>
              <a:t>Characters, objects and events are included, but the relationship between them is not clear</a:t>
            </a:r>
          </a:p>
          <a:p>
            <a:r>
              <a:rPr lang="en-US" dirty="0" smtClean="0"/>
              <a:t>Primitive narratives</a:t>
            </a:r>
          </a:p>
          <a:p>
            <a:pPr lvl="1"/>
            <a:r>
              <a:rPr lang="en-US" dirty="0" smtClean="0"/>
              <a:t>Have macrostructure	</a:t>
            </a:r>
          </a:p>
          <a:p>
            <a:pPr lvl="2"/>
            <a:r>
              <a:rPr lang="en-US" dirty="0" smtClean="0"/>
              <a:t>No temporal sequence</a:t>
            </a:r>
          </a:p>
          <a:p>
            <a:pPr lvl="2"/>
            <a:r>
              <a:rPr lang="en-US" dirty="0" smtClean="0"/>
              <a:t>Characters, objects and events are related in a logical manner</a:t>
            </a:r>
          </a:p>
          <a:p>
            <a:pPr lvl="2"/>
            <a:r>
              <a:rPr lang="en-US" dirty="0" smtClean="0"/>
              <a:t>Causality of events not portrayed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of Narrative Structure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Chained narratives</a:t>
            </a:r>
          </a:p>
          <a:p>
            <a:pPr lvl="1"/>
            <a:r>
              <a:rPr lang="en-US" dirty="0" smtClean="0"/>
              <a:t>Unfocused chained narratives</a:t>
            </a:r>
          </a:p>
          <a:p>
            <a:pPr lvl="2"/>
            <a:r>
              <a:rPr lang="en-US" dirty="0" smtClean="0"/>
              <a:t>Story has no theme/plot</a:t>
            </a:r>
          </a:p>
          <a:p>
            <a:pPr lvl="2"/>
            <a:r>
              <a:rPr lang="en-US" dirty="0" smtClean="0"/>
              <a:t>Characters,  objects, and events  are logically related</a:t>
            </a:r>
          </a:p>
          <a:p>
            <a:pPr lvl="1"/>
            <a:r>
              <a:rPr lang="en-US" dirty="0" smtClean="0"/>
              <a:t>Focused chained narratives</a:t>
            </a:r>
          </a:p>
          <a:p>
            <a:pPr lvl="2"/>
            <a:r>
              <a:rPr lang="en-US" dirty="0" smtClean="0"/>
              <a:t>Story has a loosely developed theme/plot</a:t>
            </a:r>
          </a:p>
          <a:p>
            <a:pPr lvl="2"/>
            <a:r>
              <a:rPr lang="en-US" dirty="0" smtClean="0"/>
              <a:t>Characters, objects, and events are logically related.</a:t>
            </a:r>
          </a:p>
          <a:p>
            <a:r>
              <a:rPr lang="en-US" dirty="0" smtClean="0"/>
              <a:t>True narratives</a:t>
            </a:r>
          </a:p>
          <a:p>
            <a:pPr lvl="1"/>
            <a:r>
              <a:rPr lang="en-US" dirty="0" smtClean="0"/>
              <a:t>Story events have logical cause-effect relationship</a:t>
            </a:r>
          </a:p>
          <a:p>
            <a:pPr lvl="1"/>
            <a:r>
              <a:rPr lang="en-US" dirty="0" smtClean="0"/>
              <a:t>Characters, events, objects logically related to one another</a:t>
            </a:r>
          </a:p>
          <a:p>
            <a:pPr lvl="1"/>
            <a:r>
              <a:rPr lang="en-US" dirty="0" smtClean="0"/>
              <a:t>Well developed plot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Development of Narration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MLU is longer in narration than in conversation</a:t>
            </a:r>
          </a:p>
          <a:p>
            <a:pPr lvl="1"/>
            <a:r>
              <a:rPr lang="en-US" dirty="0" smtClean="0"/>
              <a:t>5.4 years of age—5.71 words per utterance in conversation; 6.06 words per utterance in narratives</a:t>
            </a:r>
          </a:p>
          <a:p>
            <a:pPr lvl="1"/>
            <a:r>
              <a:rPr lang="en-US" dirty="0" smtClean="0"/>
              <a:t>13.0 years of age—6.99 words per utterance in conversation; 9.32 words per utterance in narratives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Expository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Oral or written language that imparts knowledge</a:t>
            </a:r>
          </a:p>
          <a:p>
            <a:r>
              <a:rPr lang="en-US" dirty="0" smtClean="0"/>
              <a:t>Involves comparisons, explanations, and opinions</a:t>
            </a:r>
          </a:p>
          <a:p>
            <a:r>
              <a:rPr lang="en-US" dirty="0" smtClean="0"/>
              <a:t>Purpose is to instruct</a:t>
            </a:r>
          </a:p>
          <a:p>
            <a:pPr lvl="1"/>
            <a:r>
              <a:rPr lang="en-US" dirty="0" smtClean="0"/>
              <a:t>“School language”</a:t>
            </a:r>
          </a:p>
          <a:p>
            <a:r>
              <a:rPr lang="en-US" dirty="0" smtClean="0"/>
              <a:t>Discourse of teaching requires development of formal operational thought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Text Differences between Narrative and Expository Language 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Narratives language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Expository Language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Purpose is to entertain	</a:t>
            </a:r>
          </a:p>
          <a:p>
            <a:r>
              <a:rPr lang="en-US" dirty="0" smtClean="0"/>
              <a:t>Familiar content</a:t>
            </a:r>
          </a:p>
          <a:p>
            <a:r>
              <a:rPr lang="en-US" dirty="0" smtClean="0"/>
              <a:t>Consistent text structure</a:t>
            </a:r>
          </a:p>
          <a:p>
            <a:r>
              <a:rPr lang="en-US" dirty="0" smtClean="0"/>
              <a:t>Focus on character motivation, intentions, goals</a:t>
            </a:r>
          </a:p>
          <a:p>
            <a:r>
              <a:rPr lang="en-US" dirty="0" smtClean="0"/>
              <a:t>Requires taking multiple perspectives of characters</a:t>
            </a:r>
          </a:p>
          <a:p>
            <a:r>
              <a:rPr lang="en-US" dirty="0" smtClean="0"/>
              <a:t>Use pragmatic inferences based on past experiences</a:t>
            </a:r>
          </a:p>
          <a:p>
            <a:r>
              <a:rPr lang="en-US" dirty="0" smtClean="0"/>
              <a:t>Conjunctives not critical</a:t>
            </a:r>
          </a:p>
          <a:p>
            <a:r>
              <a:rPr lang="en-US" dirty="0" smtClean="0"/>
              <a:t>Each text stands alone</a:t>
            </a:r>
          </a:p>
          <a:p>
            <a:r>
              <a:rPr lang="en-US" dirty="0" smtClean="0"/>
              <a:t>Comprehension assessed informally through discussion</a:t>
            </a:r>
          </a:p>
          <a:p>
            <a:r>
              <a:rPr lang="en-US" dirty="0" smtClean="0"/>
              <a:t>Use top-down processing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Purpose is to inform</a:t>
            </a:r>
          </a:p>
          <a:p>
            <a:r>
              <a:rPr lang="en-US" dirty="0" smtClean="0"/>
              <a:t>May have unfamiliar content</a:t>
            </a:r>
          </a:p>
          <a:p>
            <a:r>
              <a:rPr lang="en-US" dirty="0" smtClean="0"/>
              <a:t>Variable text structures</a:t>
            </a:r>
          </a:p>
          <a:p>
            <a:r>
              <a:rPr lang="en-US" dirty="0" smtClean="0"/>
              <a:t>Focus on factual information and abstract ideas</a:t>
            </a:r>
          </a:p>
          <a:p>
            <a:r>
              <a:rPr lang="en-US" dirty="0" smtClean="0"/>
              <a:t>Requires taking perspective of writer of text</a:t>
            </a:r>
          </a:p>
          <a:p>
            <a:r>
              <a:rPr lang="en-US" dirty="0" smtClean="0"/>
              <a:t>Use logical-deductive inferences based on information in text</a:t>
            </a:r>
          </a:p>
          <a:p>
            <a:r>
              <a:rPr lang="en-US" dirty="0" smtClean="0"/>
              <a:t>Use lots of conjunctions</a:t>
            </a:r>
          </a:p>
          <a:p>
            <a:r>
              <a:rPr lang="en-US" dirty="0" smtClean="0"/>
              <a:t>Comprehension assessed through formal testing</a:t>
            </a:r>
          </a:p>
          <a:p>
            <a:r>
              <a:rPr lang="en-US" dirty="0" smtClean="0"/>
              <a:t>Depends on bottom-up processing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Development of Expository Language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Beginning in third grade, students spend a lot of time in school describing, defining, discussing, and explaining information.</a:t>
            </a:r>
          </a:p>
          <a:p>
            <a:r>
              <a:rPr lang="en-US" dirty="0" smtClean="0"/>
              <a:t>Shift to use of expository textbooks from narrative storybooks</a:t>
            </a:r>
          </a:p>
          <a:p>
            <a:pPr lvl="1"/>
            <a:r>
              <a:rPr lang="en-US" dirty="0" smtClean="0"/>
              <a:t>Expository discourse is explicit, a big difference from narration</a:t>
            </a:r>
          </a:p>
          <a:p>
            <a:pPr lvl="1"/>
            <a:r>
              <a:rPr lang="en-US" dirty="0" smtClean="0"/>
              <a:t>Student now judged on depth and breadth of knowledge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Persuasion and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use of argument to convince another person to perform an act or accept a point of view</a:t>
            </a:r>
          </a:p>
          <a:p>
            <a:r>
              <a:rPr lang="en-US" dirty="0" smtClean="0"/>
              <a:t>Communication becomes used as a tool to resolve conflicts and achieve goals.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Persuasion and Negotiation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Persuasion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negotiation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Adjust to listener </a:t>
            </a:r>
          </a:p>
          <a:p>
            <a:r>
              <a:rPr lang="en-US" dirty="0" smtClean="0"/>
              <a:t>Tell the listener reasons to agree or comply</a:t>
            </a:r>
          </a:p>
          <a:p>
            <a:r>
              <a:rPr lang="en-US" dirty="0" smtClean="0"/>
              <a:t>Anticipate and reply to counter-arguments </a:t>
            </a:r>
          </a:p>
          <a:p>
            <a:r>
              <a:rPr lang="en-US" dirty="0" smtClean="0"/>
              <a:t>Use positive strategies such as politeness and bargaining</a:t>
            </a:r>
          </a:p>
          <a:p>
            <a:r>
              <a:rPr lang="en-US" dirty="0" smtClean="0"/>
              <a:t>Avoid negative strategies, such as whining and complaining</a:t>
            </a:r>
          </a:p>
          <a:p>
            <a:r>
              <a:rPr lang="en-US" dirty="0" smtClean="0"/>
              <a:t>Produces a variety of different possible arguments</a:t>
            </a:r>
          </a:p>
          <a:p>
            <a:r>
              <a:rPr lang="en-US" dirty="0" smtClean="0"/>
              <a:t>Assertive control of discourse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Take the social perspective of others</a:t>
            </a:r>
          </a:p>
          <a:p>
            <a:r>
              <a:rPr lang="en-US" dirty="0" smtClean="0"/>
              <a:t>Show awareness of needs, thoughts, and feelings of others</a:t>
            </a:r>
          </a:p>
          <a:p>
            <a:r>
              <a:rPr lang="en-US" dirty="0" smtClean="0"/>
              <a:t>Require verbal reasoning</a:t>
            </a:r>
          </a:p>
          <a:p>
            <a:r>
              <a:rPr lang="en-US" dirty="0" smtClean="0"/>
              <a:t>Use cooperative and collaborative strategies</a:t>
            </a:r>
          </a:p>
          <a:p>
            <a:r>
              <a:rPr lang="en-US" dirty="0" smtClean="0"/>
              <a:t>Show concern for group welfare</a:t>
            </a:r>
          </a:p>
          <a:p>
            <a:r>
              <a:rPr lang="en-US" dirty="0" smtClean="0"/>
              <a:t>Show concern for potential conflicts</a:t>
            </a:r>
          </a:p>
          <a:p>
            <a:r>
              <a:rPr lang="en-US" dirty="0" smtClean="0"/>
              <a:t>Show willingness to compromise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Early vs. Later Language Learners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343400" cy="45720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dirty="0" smtClean="0"/>
              <a:t>EARLY LANGUAGE SKILLS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Goal is to acquire spoken </a:t>
            </a:r>
            <a:r>
              <a:rPr lang="en-US" dirty="0" err="1" smtClean="0"/>
              <a:t>lang</a:t>
            </a:r>
            <a:endParaRPr lang="en-US" dirty="0" smtClean="0"/>
          </a:p>
          <a:p>
            <a:r>
              <a:rPr lang="en-US" dirty="0" smtClean="0"/>
              <a:t>Primary </a:t>
            </a:r>
            <a:r>
              <a:rPr lang="en-US" dirty="0" err="1" smtClean="0"/>
              <a:t>lang</a:t>
            </a:r>
            <a:r>
              <a:rPr lang="en-US" dirty="0" smtClean="0"/>
              <a:t> input is spoken</a:t>
            </a:r>
          </a:p>
          <a:p>
            <a:r>
              <a:rPr lang="en-US" dirty="0" smtClean="0"/>
              <a:t>Learn </a:t>
            </a:r>
            <a:r>
              <a:rPr lang="en-US" dirty="0" err="1" smtClean="0"/>
              <a:t>lang</a:t>
            </a:r>
            <a:r>
              <a:rPr lang="en-US" dirty="0" smtClean="0"/>
              <a:t> in informal settings; indirect instruction</a:t>
            </a:r>
          </a:p>
          <a:p>
            <a:r>
              <a:rPr lang="en-US" dirty="0" smtClean="0"/>
              <a:t>Lang dev does not require </a:t>
            </a:r>
            <a:r>
              <a:rPr lang="en-US" dirty="0" err="1" smtClean="0"/>
              <a:t>metalinguistic</a:t>
            </a:r>
            <a:r>
              <a:rPr lang="en-US" dirty="0" smtClean="0"/>
              <a:t> ability</a:t>
            </a:r>
          </a:p>
          <a:p>
            <a:r>
              <a:rPr lang="en-US" dirty="0" smtClean="0"/>
              <a:t>Literal interpretation of </a:t>
            </a:r>
            <a:r>
              <a:rPr lang="en-US" dirty="0" err="1" smtClean="0"/>
              <a:t>lang</a:t>
            </a:r>
            <a:endParaRPr lang="en-US" dirty="0" smtClean="0"/>
          </a:p>
          <a:p>
            <a:r>
              <a:rPr lang="en-US" dirty="0" smtClean="0"/>
              <a:t>Lang and reasoning are concrete</a:t>
            </a:r>
          </a:p>
          <a:p>
            <a:r>
              <a:rPr lang="en-US" dirty="0" smtClean="0"/>
              <a:t>Inability to take perspective of listeners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933950" y="1447800"/>
            <a:ext cx="4210050" cy="48006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dirty="0" smtClean="0"/>
              <a:t>LATER LANGUAGE SKILLS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Goal is to acquire written </a:t>
            </a:r>
            <a:r>
              <a:rPr lang="en-US" dirty="0" err="1" smtClean="0"/>
              <a:t>lang</a:t>
            </a:r>
            <a:endParaRPr lang="en-US" dirty="0" smtClean="0"/>
          </a:p>
          <a:p>
            <a:r>
              <a:rPr lang="en-US" dirty="0" smtClean="0"/>
              <a:t>Primary </a:t>
            </a:r>
            <a:r>
              <a:rPr lang="en-US" dirty="0" err="1" smtClean="0"/>
              <a:t>lang</a:t>
            </a:r>
            <a:r>
              <a:rPr lang="en-US" dirty="0" smtClean="0"/>
              <a:t> input is spoken and written</a:t>
            </a:r>
          </a:p>
          <a:p>
            <a:r>
              <a:rPr lang="en-US" dirty="0" smtClean="0"/>
              <a:t>Learn </a:t>
            </a:r>
            <a:r>
              <a:rPr lang="en-US" dirty="0" err="1" smtClean="0"/>
              <a:t>lang</a:t>
            </a:r>
            <a:r>
              <a:rPr lang="en-US" dirty="0" smtClean="0"/>
              <a:t> in direct instruction</a:t>
            </a:r>
          </a:p>
          <a:p>
            <a:r>
              <a:rPr lang="en-US" dirty="0" smtClean="0"/>
              <a:t>Lang dev requires </a:t>
            </a:r>
            <a:r>
              <a:rPr lang="en-US" dirty="0" err="1" smtClean="0"/>
              <a:t>metalinguistic</a:t>
            </a:r>
            <a:r>
              <a:rPr lang="en-US" dirty="0" smtClean="0"/>
              <a:t> ability</a:t>
            </a:r>
          </a:p>
          <a:p>
            <a:r>
              <a:rPr lang="en-US" dirty="0" smtClean="0"/>
              <a:t>Interprets figurative </a:t>
            </a:r>
            <a:r>
              <a:rPr lang="en-US" dirty="0" err="1" smtClean="0"/>
              <a:t>lang</a:t>
            </a:r>
            <a:endParaRPr lang="en-US" dirty="0" smtClean="0"/>
          </a:p>
          <a:p>
            <a:r>
              <a:rPr lang="en-US" dirty="0" smtClean="0"/>
              <a:t>Lang and reasoning are abstract</a:t>
            </a:r>
          </a:p>
          <a:p>
            <a:r>
              <a:rPr lang="en-US" dirty="0" smtClean="0"/>
              <a:t>Aware of listeners’ perspectives; adjust </a:t>
            </a:r>
            <a:r>
              <a:rPr lang="en-US" dirty="0" err="1" smtClean="0"/>
              <a:t>lang</a:t>
            </a:r>
            <a:r>
              <a:rPr lang="en-US" dirty="0" smtClean="0"/>
              <a:t> for audience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Nonverbal Communication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interaction requires interpretation and sending of nonverbal communication.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Nonverbal Communication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Eye gestures</a:t>
            </a:r>
          </a:p>
          <a:p>
            <a:r>
              <a:rPr lang="en-US" dirty="0" smtClean="0"/>
              <a:t>Voice gestures</a:t>
            </a:r>
          </a:p>
          <a:p>
            <a:r>
              <a:rPr lang="en-US" dirty="0" smtClean="0"/>
              <a:t>Body gestures</a:t>
            </a:r>
          </a:p>
          <a:p>
            <a:r>
              <a:rPr lang="en-US" dirty="0" smtClean="0"/>
              <a:t>Space gestures (proximity)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Grice (1975)</a:t>
            </a:r>
          </a:p>
          <a:p>
            <a:r>
              <a:rPr lang="en-US" dirty="0" smtClean="0"/>
              <a:t>Larson &amp; </a:t>
            </a:r>
            <a:r>
              <a:rPr lang="en-US" dirty="0" err="1" smtClean="0"/>
              <a:t>McKinely</a:t>
            </a:r>
            <a:r>
              <a:rPr lang="en-US" dirty="0" smtClean="0"/>
              <a:t> (1998)</a:t>
            </a:r>
          </a:p>
          <a:p>
            <a:r>
              <a:rPr lang="en-US" dirty="0" err="1" smtClean="0"/>
              <a:t>Loban</a:t>
            </a:r>
            <a:r>
              <a:rPr lang="en-US" dirty="0" smtClean="0"/>
              <a:t> (1976)</a:t>
            </a:r>
          </a:p>
          <a:p>
            <a:r>
              <a:rPr lang="en-US" dirty="0" err="1" smtClean="0"/>
              <a:t>Nippold</a:t>
            </a:r>
            <a:r>
              <a:rPr lang="en-US" dirty="0" smtClean="0"/>
              <a:t> (1998)</a:t>
            </a:r>
          </a:p>
          <a:p>
            <a:r>
              <a:rPr lang="en-US" dirty="0" smtClean="0"/>
              <a:t>Rhea Paul (2001)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Language Skills of School-Age Children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Elementary School:  Kindergarten through 5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Listening Comprehension of School-Agers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Do not understand everything they hear, including:</a:t>
            </a:r>
          </a:p>
          <a:p>
            <a:pPr lvl="1"/>
            <a:r>
              <a:rPr lang="en-US" dirty="0" smtClean="0"/>
              <a:t>Sentences with relative clauses in the middle</a:t>
            </a:r>
          </a:p>
          <a:p>
            <a:pPr lvl="1"/>
            <a:r>
              <a:rPr lang="en-US" dirty="0" smtClean="0"/>
              <a:t>Sentences that violate the minimal distance principle</a:t>
            </a:r>
          </a:p>
          <a:p>
            <a:pPr lvl="1"/>
            <a:r>
              <a:rPr lang="en-US" dirty="0" smtClean="0"/>
              <a:t>Sentences that use terms such as </a:t>
            </a:r>
            <a:r>
              <a:rPr lang="en-US" i="1" dirty="0" smtClean="0"/>
              <a:t>ask, tell, promise, persuade</a:t>
            </a:r>
            <a:r>
              <a:rPr lang="en-US" dirty="0" smtClean="0"/>
              <a:t>, etc.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Understand most morphological and syntactic structures by age 8 years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Present semantic challenges for both oral and written language, which increase with age and experience:</a:t>
            </a:r>
          </a:p>
          <a:p>
            <a:pPr lvl="1"/>
            <a:r>
              <a:rPr lang="en-US" dirty="0" smtClean="0"/>
              <a:t>Figurative language (idioms, similes, metaphors,  proverbs, etc.)</a:t>
            </a:r>
          </a:p>
          <a:p>
            <a:pPr lvl="1"/>
            <a:r>
              <a:rPr lang="en-US" dirty="0" smtClean="0"/>
              <a:t>Slang/jargon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Language Production of School-Agers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varied vocabulary</a:t>
            </a:r>
          </a:p>
          <a:p>
            <a:r>
              <a:rPr lang="en-US" dirty="0" smtClean="0"/>
              <a:t>Adjust pace to audience’s needs</a:t>
            </a:r>
          </a:p>
          <a:p>
            <a:r>
              <a:rPr lang="en-US" dirty="0" smtClean="0"/>
              <a:t>Stay in control of ideas expressed</a:t>
            </a:r>
          </a:p>
          <a:p>
            <a:r>
              <a:rPr lang="en-US" dirty="0" smtClean="0"/>
              <a:t>Speak fluently</a:t>
            </a:r>
          </a:p>
          <a:p>
            <a:r>
              <a:rPr lang="en-US" dirty="0" smtClean="0"/>
              <a:t>Continue to use more words per communication unit as they grow older</a:t>
            </a:r>
          </a:p>
          <a:p>
            <a:r>
              <a:rPr lang="en-US" dirty="0" smtClean="0"/>
              <a:t>Use about the same number of words per spoken and written communication unit</a:t>
            </a:r>
          </a:p>
          <a:p>
            <a:r>
              <a:rPr lang="en-US" dirty="0" smtClean="0"/>
              <a:t>Substantial syntactic growth</a:t>
            </a:r>
          </a:p>
          <a:p>
            <a:r>
              <a:rPr lang="en-US" dirty="0" smtClean="0"/>
              <a:t>Improved ability to use figurative language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Conversation</a:t>
            </a:r>
          </a:p>
          <a:p>
            <a:pPr lvl="1"/>
            <a:r>
              <a:rPr lang="en-US" dirty="0" smtClean="0"/>
              <a:t>Introducing topics</a:t>
            </a:r>
          </a:p>
          <a:p>
            <a:pPr lvl="1"/>
            <a:r>
              <a:rPr lang="en-US" dirty="0" smtClean="0"/>
              <a:t>Maintaining topics</a:t>
            </a:r>
          </a:p>
          <a:p>
            <a:pPr lvl="1"/>
            <a:r>
              <a:rPr lang="en-US" dirty="0" smtClean="0"/>
              <a:t>Elaborating topics</a:t>
            </a:r>
          </a:p>
          <a:p>
            <a:pPr lvl="1"/>
            <a:r>
              <a:rPr lang="en-US" dirty="0" smtClean="0"/>
              <a:t>Changing topics</a:t>
            </a:r>
          </a:p>
          <a:p>
            <a:pPr lvl="1"/>
            <a:r>
              <a:rPr lang="en-US" dirty="0" smtClean="0"/>
              <a:t>Requesting clarification</a:t>
            </a:r>
          </a:p>
          <a:p>
            <a:pPr lvl="1"/>
            <a:r>
              <a:rPr lang="en-US" dirty="0" smtClean="0"/>
              <a:t>Responding to requests for clarification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Four Fundamental Rules of Conversation </a:t>
            </a:r>
            <a:r>
              <a:rPr lang="en-US" sz="3100" dirty="0" smtClean="0"/>
              <a:t>(Grice, 1975)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Quantity:  </a:t>
            </a:r>
            <a:r>
              <a:rPr lang="en-US" dirty="0" err="1" smtClean="0"/>
              <a:t>Informativeness</a:t>
            </a:r>
            <a:endParaRPr lang="en-US" dirty="0" smtClean="0"/>
          </a:p>
          <a:p>
            <a:pPr lvl="1"/>
            <a:r>
              <a:rPr lang="en-US" dirty="0" smtClean="0"/>
              <a:t>Make your contribution as informative as is required.</a:t>
            </a:r>
          </a:p>
          <a:p>
            <a:pPr lvl="1"/>
            <a:r>
              <a:rPr lang="en-US" dirty="0" smtClean="0"/>
              <a:t>Do not make your contribution more informative than is required.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Quality:  Sincerity</a:t>
            </a:r>
          </a:p>
          <a:p>
            <a:pPr lvl="1"/>
            <a:r>
              <a:rPr lang="en-US" dirty="0" smtClean="0"/>
              <a:t>Do not say what you believe to be false.</a:t>
            </a:r>
          </a:p>
          <a:p>
            <a:pPr lvl="1"/>
            <a:r>
              <a:rPr lang="en-US" dirty="0" smtClean="0"/>
              <a:t>Do not say that for which you lack adequate evidence.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Relationship:  Topic Management</a:t>
            </a:r>
          </a:p>
          <a:p>
            <a:pPr lvl="1"/>
            <a:r>
              <a:rPr lang="en-US" dirty="0" smtClean="0"/>
              <a:t>Be relevant.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Manner:  How to Be Clear</a:t>
            </a:r>
          </a:p>
          <a:p>
            <a:pPr lvl="1"/>
            <a:r>
              <a:rPr lang="en-US" dirty="0" smtClean="0"/>
              <a:t>Avoid obscurity of expression.</a:t>
            </a:r>
          </a:p>
          <a:p>
            <a:pPr lvl="1"/>
            <a:r>
              <a:rPr lang="en-US" dirty="0" smtClean="0"/>
              <a:t>Avoid ambiguity.</a:t>
            </a:r>
          </a:p>
          <a:p>
            <a:pPr lvl="1"/>
            <a:r>
              <a:rPr lang="en-US" dirty="0" smtClean="0"/>
              <a:t>Be brief; avoid unnecessary verbosity.</a:t>
            </a:r>
          </a:p>
          <a:p>
            <a:pPr lvl="1"/>
            <a:r>
              <a:rPr lang="en-US" dirty="0" smtClean="0"/>
              <a:t>Be orderly.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Communicative maturity occurs by age 13 years (</a:t>
            </a:r>
            <a:r>
              <a:rPr lang="en-US" dirty="0" err="1" smtClean="0"/>
              <a:t>Wiig</a:t>
            </a:r>
            <a:r>
              <a:rPr lang="en-US" dirty="0" smtClean="0"/>
              <a:t>, 1982)</a:t>
            </a:r>
          </a:p>
          <a:p>
            <a:pPr lvl="1"/>
            <a:r>
              <a:rPr lang="en-US" dirty="0" smtClean="0"/>
              <a:t>Can code switch between peer register and adult register</a:t>
            </a:r>
          </a:p>
          <a:p>
            <a:pPr lvl="1"/>
            <a:r>
              <a:rPr lang="en-US" dirty="0" smtClean="0"/>
              <a:t>Use many different structural forms to express the same message</a:t>
            </a:r>
          </a:p>
          <a:p>
            <a:r>
              <a:rPr lang="en-US" dirty="0" smtClean="0"/>
              <a:t>By late adolescence, </a:t>
            </a:r>
          </a:p>
          <a:p>
            <a:pPr lvl="1"/>
            <a:r>
              <a:rPr lang="en-US" dirty="0" smtClean="0"/>
              <a:t>Can correct insensitive statements due to focus on the listener’s point of view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Who’s the Audience?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Adolescents value their audience      </a:t>
            </a:r>
            <a:r>
              <a:rPr lang="en-US" sz="2400" dirty="0" smtClean="0"/>
              <a:t>(Larson &amp; McKinley, 1998)</a:t>
            </a:r>
          </a:p>
          <a:p>
            <a:r>
              <a:rPr lang="en-US" dirty="0" smtClean="0"/>
              <a:t>When speaking with peers:</a:t>
            </a:r>
          </a:p>
          <a:p>
            <a:pPr lvl="1"/>
            <a:r>
              <a:rPr lang="en-US" dirty="0" smtClean="0"/>
              <a:t>Use more figurative expressions</a:t>
            </a:r>
          </a:p>
          <a:p>
            <a:pPr lvl="1"/>
            <a:r>
              <a:rPr lang="en-US" dirty="0" smtClean="0"/>
              <a:t>Use lots of questions</a:t>
            </a:r>
          </a:p>
          <a:p>
            <a:pPr lvl="1"/>
            <a:r>
              <a:rPr lang="en-US" dirty="0" smtClean="0"/>
              <a:t>Switch topics frequently and without clear signals</a:t>
            </a:r>
          </a:p>
          <a:p>
            <a:pPr lvl="1"/>
            <a:r>
              <a:rPr lang="en-US" dirty="0" smtClean="0"/>
              <a:t>Use communicative functions of entertainment, gaining information, and persuasion.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526</TotalTime>
  <Words>1146</Words>
  <Application>Microsoft Office PowerPoint</Application>
  <PresentationFormat>On-screen Show (4:3)</PresentationFormat>
  <Paragraphs>216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Rockwell</vt:lpstr>
      <vt:lpstr>Wingdings</vt:lpstr>
      <vt:lpstr>Wingdings 2</vt:lpstr>
      <vt:lpstr>Foundry</vt:lpstr>
      <vt:lpstr>Language Development During the School-Age Years:           Let’s Review</vt:lpstr>
      <vt:lpstr>Early vs. Later Language Learners</vt:lpstr>
      <vt:lpstr>Language Skills of School-Age Children</vt:lpstr>
      <vt:lpstr>Listening Comprehension of School-Agers </vt:lpstr>
      <vt:lpstr>Language Production of School-Agers  </vt:lpstr>
      <vt:lpstr>Discourse</vt:lpstr>
      <vt:lpstr>  Four Fundamental Rules of Conversation (Grice, 1975)</vt:lpstr>
      <vt:lpstr>Discourse</vt:lpstr>
      <vt:lpstr>Who’s the Audience?</vt:lpstr>
      <vt:lpstr>Narration</vt:lpstr>
      <vt:lpstr>Differences between Conversation and Narration</vt:lpstr>
      <vt:lpstr>Development of Narrative Structure </vt:lpstr>
      <vt:lpstr>Development of Narrative Structure </vt:lpstr>
      <vt:lpstr>Typical Development of Narration</vt:lpstr>
      <vt:lpstr>Expository Language</vt:lpstr>
      <vt:lpstr>Text Differences between Narrative and Expository Language </vt:lpstr>
      <vt:lpstr>Typical Development of Expository Language </vt:lpstr>
      <vt:lpstr>Persuasion and Negotiation</vt:lpstr>
      <vt:lpstr>Persuasion and Negotiation</vt:lpstr>
      <vt:lpstr>Nonverbal Communication</vt:lpstr>
      <vt:lpstr>Nonverbal Communication</vt:lpstr>
      <vt:lpstr>References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Development During the School-Age Years</dc:title>
  <dc:creator>Veale, Tina K.</dc:creator>
  <cp:lastModifiedBy>Hp</cp:lastModifiedBy>
  <cp:revision>31</cp:revision>
  <dcterms:created xsi:type="dcterms:W3CDTF">2008-08-27T01:54:11Z</dcterms:created>
  <dcterms:modified xsi:type="dcterms:W3CDTF">2018-06-25T07:20:14Z</dcterms:modified>
</cp:coreProperties>
</file>