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76" r:id="rId13"/>
    <p:sldId id="267" r:id="rId14"/>
    <p:sldId id="268" r:id="rId15"/>
    <p:sldId id="269" r:id="rId16"/>
    <p:sldId id="277" r:id="rId17"/>
    <p:sldId id="270" r:id="rId18"/>
    <p:sldId id="271" r:id="rId19"/>
    <p:sldId id="272" r:id="rId20"/>
    <p:sldId id="273"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201" autoAdjust="0"/>
  </p:normalViewPr>
  <p:slideViewPr>
    <p:cSldViewPr>
      <p:cViewPr varScale="1">
        <p:scale>
          <a:sx n="77" d="100"/>
          <a:sy n="77" d="100"/>
        </p:scale>
        <p:origin x="117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A9C5A7-40C5-4D43-BE1B-1CB858414366}" type="datetimeFigureOut">
              <a:rPr lang="en-US" smtClean="0"/>
              <a:pPr/>
              <a:t>6/25/2018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5331B2-2C6D-4D9C-BFD0-9C240F05764A}" type="slidenum">
              <a:rPr lang="en-US" smtClean="0"/>
              <a:pPr/>
              <a:t>‹#›</a:t>
            </a:fld>
            <a:endParaRPr lang="en-US"/>
          </a:p>
        </p:txBody>
      </p:sp>
    </p:spTree>
    <p:extLst>
      <p:ext uri="{BB962C8B-B14F-4D97-AF65-F5344CB8AC3E}">
        <p14:creationId xmlns:p14="http://schemas.microsoft.com/office/powerpoint/2010/main" val="1298952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Metacognition</a:t>
            </a:r>
            <a:r>
              <a:rPr lang="en-US" dirty="0" smtClean="0"/>
              <a:t>—Knowing</a:t>
            </a:r>
            <a:r>
              <a:rPr lang="en-US" baseline="0" dirty="0" smtClean="0"/>
              <a:t> what you know and what you don’t know</a:t>
            </a:r>
            <a:endParaRPr lang="en-US" dirty="0"/>
          </a:p>
        </p:txBody>
      </p:sp>
      <p:sp>
        <p:nvSpPr>
          <p:cNvPr id="4" name="Slide Number Placeholder 3"/>
          <p:cNvSpPr>
            <a:spLocks noGrp="1"/>
          </p:cNvSpPr>
          <p:nvPr>
            <p:ph type="sldNum" sz="quarter" idx="10"/>
          </p:nvPr>
        </p:nvSpPr>
        <p:spPr/>
        <p:txBody>
          <a:bodyPr/>
          <a:lstStyle/>
          <a:p>
            <a:fld id="{B75331B2-2C6D-4D9C-BFD0-9C240F05764A}" type="slidenum">
              <a:rPr lang="en-US" smtClean="0"/>
              <a:pPr/>
              <a:t>10</a:t>
            </a:fld>
            <a:endParaRPr lang="en-US"/>
          </a:p>
        </p:txBody>
      </p:sp>
    </p:spTree>
    <p:extLst>
      <p:ext uri="{BB962C8B-B14F-4D97-AF65-F5344CB8AC3E}">
        <p14:creationId xmlns:p14="http://schemas.microsoft.com/office/powerpoint/2010/main" val="2635716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Teachers should</a:t>
            </a:r>
            <a:r>
              <a:rPr lang="en-US" baseline="0" dirty="0" smtClean="0"/>
              <a:t> not expect formal operational thought across all subject areas.</a:t>
            </a:r>
          </a:p>
          <a:p>
            <a:r>
              <a:rPr lang="en-US" baseline="0" dirty="0" smtClean="0"/>
              <a:t>Ellsworth and </a:t>
            </a:r>
            <a:r>
              <a:rPr lang="en-US" baseline="0" dirty="0" err="1" smtClean="0"/>
              <a:t>Sindt</a:t>
            </a:r>
            <a:r>
              <a:rPr lang="en-US" baseline="0" dirty="0" smtClean="0"/>
              <a:t> (1991)—Majority of students do not perform abstract thinking necessitated by the curriculum.  </a:t>
            </a:r>
          </a:p>
          <a:p>
            <a:endParaRPr lang="en-US" baseline="0" dirty="0" smtClean="0"/>
          </a:p>
          <a:p>
            <a:r>
              <a:rPr lang="en-US" baseline="0" dirty="0" smtClean="0"/>
              <a:t>Piaget believed that  cognitive development was independent of language development….which has been supported in research at the level of formal operational thought (</a:t>
            </a:r>
            <a:r>
              <a:rPr lang="en-US" baseline="0" dirty="0" err="1" smtClean="0"/>
              <a:t>Davelaar</a:t>
            </a:r>
            <a:r>
              <a:rPr lang="en-US" baseline="0" dirty="0" smtClean="0"/>
              <a:t>, 1977; </a:t>
            </a:r>
            <a:r>
              <a:rPr lang="en-US" baseline="0" dirty="0" err="1" smtClean="0"/>
              <a:t>P.Jones</a:t>
            </a:r>
            <a:r>
              <a:rPr lang="en-US" baseline="0" dirty="0" smtClean="0"/>
              <a:t>, 1972).---performance on formal operational reasoning tasks unrelated to high level </a:t>
            </a:r>
            <a:r>
              <a:rPr lang="en-US" baseline="0" dirty="0" err="1" smtClean="0"/>
              <a:t>lang</a:t>
            </a:r>
            <a:r>
              <a:rPr lang="en-US" baseline="0" dirty="0" smtClean="0"/>
              <a:t> use (subordinate clauses).  Concrete operational thinkers described things (comparatives/superlatives); formal operational thinkers often focused on the simplest, but most applicable observation (“The most important thing is ___.”)</a:t>
            </a:r>
          </a:p>
          <a:p>
            <a:endParaRPr lang="en-US" baseline="0" dirty="0" smtClean="0"/>
          </a:p>
          <a:p>
            <a:r>
              <a:rPr lang="en-US" baseline="0" dirty="0" err="1" smtClean="0"/>
              <a:t>Kamhi</a:t>
            </a:r>
            <a:r>
              <a:rPr lang="en-US" baseline="0" dirty="0" smtClean="0"/>
              <a:t> &amp; Lee (1988)—”It is generally assumed that  </a:t>
            </a:r>
            <a:r>
              <a:rPr lang="en-US" baseline="0" dirty="0" err="1" smtClean="0"/>
              <a:t>lang</a:t>
            </a:r>
            <a:r>
              <a:rPr lang="en-US" baseline="0" dirty="0" smtClean="0"/>
              <a:t> plays a more </a:t>
            </a:r>
            <a:r>
              <a:rPr lang="en-US" baseline="0" dirty="0" err="1" smtClean="0"/>
              <a:t>impt</a:t>
            </a:r>
            <a:r>
              <a:rPr lang="en-US" baseline="0" dirty="0" smtClean="0"/>
              <a:t> role in thinking as children get older” (p. 155). </a:t>
            </a:r>
            <a:endParaRPr lang="en-US" dirty="0"/>
          </a:p>
        </p:txBody>
      </p:sp>
      <p:sp>
        <p:nvSpPr>
          <p:cNvPr id="4" name="Slide Number Placeholder 3"/>
          <p:cNvSpPr>
            <a:spLocks noGrp="1"/>
          </p:cNvSpPr>
          <p:nvPr>
            <p:ph type="sldNum" sz="quarter" idx="10"/>
          </p:nvPr>
        </p:nvSpPr>
        <p:spPr/>
        <p:txBody>
          <a:bodyPr/>
          <a:lstStyle/>
          <a:p>
            <a:fld id="{B75331B2-2C6D-4D9C-BFD0-9C240F05764A}" type="slidenum">
              <a:rPr lang="en-US" smtClean="0"/>
              <a:pPr/>
              <a:t>11</a:t>
            </a:fld>
            <a:endParaRPr lang="en-US"/>
          </a:p>
        </p:txBody>
      </p:sp>
    </p:spTree>
    <p:extLst>
      <p:ext uri="{BB962C8B-B14F-4D97-AF65-F5344CB8AC3E}">
        <p14:creationId xmlns:p14="http://schemas.microsoft.com/office/powerpoint/2010/main" val="3943506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“A is to B, as C is to _________.”</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smtClean="0"/>
              <a:t>Inductive</a:t>
            </a:r>
            <a:r>
              <a:rPr lang="en-US" smtClean="0"/>
              <a:t> </a:t>
            </a:r>
            <a:r>
              <a:rPr lang="en-US" b="1" smtClean="0"/>
              <a:t>method</a:t>
            </a:r>
            <a:r>
              <a:rPr lang="en-US" smtClean="0"/>
              <a:t> is empirical and logical, while the deductive </a:t>
            </a:r>
            <a:r>
              <a:rPr lang="en-US" b="1" smtClean="0"/>
              <a:t>method</a:t>
            </a:r>
            <a:r>
              <a:rPr lang="en-US" smtClean="0"/>
              <a:t> is purely logical. </a:t>
            </a:r>
          </a:p>
          <a:p>
            <a:endParaRPr lang="en-US" dirty="0" smtClean="0"/>
          </a:p>
          <a:p>
            <a:endParaRPr lang="en-US" dirty="0" smtClean="0"/>
          </a:p>
          <a:p>
            <a:r>
              <a:rPr lang="en-US" dirty="0" smtClean="0"/>
              <a:t>Piaget,</a:t>
            </a:r>
            <a:r>
              <a:rPr lang="en-US" baseline="0" dirty="0" smtClean="0"/>
              <a:t> </a:t>
            </a:r>
            <a:r>
              <a:rPr lang="en-US" baseline="0" dirty="0" err="1" smtClean="0"/>
              <a:t>Montangero</a:t>
            </a:r>
            <a:r>
              <a:rPr lang="en-US" baseline="0" dirty="0" smtClean="0"/>
              <a:t>, &amp; </a:t>
            </a:r>
            <a:r>
              <a:rPr lang="en-US" baseline="0" dirty="0" err="1" smtClean="0"/>
              <a:t>Billeter</a:t>
            </a:r>
            <a:r>
              <a:rPr lang="en-US" baseline="0" dirty="0" smtClean="0"/>
              <a:t> (1977)—Analogies not completed with accuracy until formal operational period.  Prior to this, trial and error strategy typically applied.</a:t>
            </a:r>
          </a:p>
          <a:p>
            <a:endParaRPr lang="en-US" baseline="0" dirty="0" smtClean="0"/>
          </a:p>
          <a:p>
            <a:r>
              <a:rPr lang="en-US" baseline="0" dirty="0" smtClean="0"/>
              <a:t>Study of </a:t>
            </a:r>
            <a:r>
              <a:rPr lang="en-US" baseline="0" dirty="0" err="1" smtClean="0"/>
              <a:t>rel</a:t>
            </a:r>
            <a:r>
              <a:rPr lang="en-US" baseline="0" dirty="0" smtClean="0"/>
              <a:t> bet </a:t>
            </a:r>
            <a:r>
              <a:rPr lang="en-US" baseline="0" dirty="0" err="1" smtClean="0"/>
              <a:t>chron</a:t>
            </a:r>
            <a:r>
              <a:rPr lang="en-US" baseline="0" dirty="0" smtClean="0"/>
              <a:t> age and ability to complete analogies (</a:t>
            </a:r>
            <a:r>
              <a:rPr lang="en-US" baseline="0" dirty="0" err="1" smtClean="0"/>
              <a:t>Reuven</a:t>
            </a:r>
            <a:r>
              <a:rPr lang="en-US" baseline="0" dirty="0" smtClean="0"/>
              <a:t> Feuerstein, 1979):</a:t>
            </a:r>
          </a:p>
          <a:p>
            <a:r>
              <a:rPr lang="en-US" baseline="0" dirty="0" smtClean="0"/>
              <a:t>8 year olds—23% correct responses</a:t>
            </a:r>
          </a:p>
          <a:p>
            <a:r>
              <a:rPr lang="en-US" baseline="0" dirty="0" smtClean="0"/>
              <a:t>9 year olds—60% correct responses</a:t>
            </a:r>
          </a:p>
          <a:p>
            <a:r>
              <a:rPr lang="en-US" baseline="0" dirty="0" smtClean="0"/>
              <a:t>12 year olds—87% correct responses</a:t>
            </a:r>
          </a:p>
          <a:p>
            <a:r>
              <a:rPr lang="en-US" baseline="0" dirty="0" smtClean="0"/>
              <a:t>14 year olds—91% correct responses</a:t>
            </a:r>
          </a:p>
          <a:p>
            <a:endParaRPr lang="en-US" baseline="0" dirty="0" smtClean="0"/>
          </a:p>
          <a:p>
            <a:r>
              <a:rPr lang="en-US" baseline="0" dirty="0" smtClean="0"/>
              <a:t>Adolescents with cog disabilities scored significantly lower in completion of verbal analogies.</a:t>
            </a:r>
          </a:p>
          <a:p>
            <a:endParaRPr lang="en-US" baseline="0" dirty="0" smtClean="0"/>
          </a:p>
          <a:p>
            <a:r>
              <a:rPr lang="en-US" baseline="0" dirty="0" smtClean="0"/>
              <a:t>Ability to complete analogies varied based upon type of analogy (functional is easiest—”Time is to clock, as weight is to scale.”) (</a:t>
            </a:r>
            <a:r>
              <a:rPr lang="en-US" baseline="0" dirty="0" err="1" smtClean="0"/>
              <a:t>Antonmyms</a:t>
            </a:r>
            <a:r>
              <a:rPr lang="en-US" baseline="0" dirty="0" smtClean="0"/>
              <a:t> also easy—”Clear is to cloudy as shallow is to deep.”) (Synonyms harder—”Weep is to cry and smile is to grin.”) (Categorical analogies harder—”Shirt is to clothing, as hammer is to tools.”)</a:t>
            </a:r>
          </a:p>
          <a:p>
            <a:endParaRPr lang="en-US" baseline="0" dirty="0" smtClean="0"/>
          </a:p>
          <a:p>
            <a:r>
              <a:rPr lang="en-US" baseline="0" dirty="0" smtClean="0"/>
              <a:t>Level of language impacts ability to complete analogies…semantic difficulty is central to completion of analogies.  </a:t>
            </a:r>
          </a:p>
          <a:p>
            <a:r>
              <a:rPr lang="en-US" baseline="0" dirty="0" err="1" smtClean="0"/>
              <a:t>Anaolgical</a:t>
            </a:r>
            <a:r>
              <a:rPr lang="en-US" baseline="0" dirty="0" smtClean="0"/>
              <a:t> reasoning improves with age throughout adolescence.  </a:t>
            </a:r>
          </a:p>
          <a:p>
            <a:r>
              <a:rPr lang="en-US" baseline="0" dirty="0" smtClean="0"/>
              <a:t>Most successful students have higher cognitive levels, greater academic achievement, increased word knowledge, and a reflective problem-solving approach</a:t>
            </a:r>
            <a:endParaRPr lang="en-US" dirty="0"/>
          </a:p>
        </p:txBody>
      </p:sp>
      <p:sp>
        <p:nvSpPr>
          <p:cNvPr id="4" name="Slide Number Placeholder 3"/>
          <p:cNvSpPr>
            <a:spLocks noGrp="1"/>
          </p:cNvSpPr>
          <p:nvPr>
            <p:ph type="sldNum" sz="quarter" idx="10"/>
          </p:nvPr>
        </p:nvSpPr>
        <p:spPr/>
        <p:txBody>
          <a:bodyPr/>
          <a:lstStyle/>
          <a:p>
            <a:fld id="{B75331B2-2C6D-4D9C-BFD0-9C240F05764A}" type="slidenum">
              <a:rPr lang="en-US" smtClean="0"/>
              <a:pPr/>
              <a:t>13</a:t>
            </a:fld>
            <a:endParaRPr lang="en-US"/>
          </a:p>
        </p:txBody>
      </p:sp>
    </p:spTree>
    <p:extLst>
      <p:ext uri="{BB962C8B-B14F-4D97-AF65-F5344CB8AC3E}">
        <p14:creationId xmlns:p14="http://schemas.microsoft.com/office/powerpoint/2010/main" val="4124095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effectLst/>
                <a:latin typeface="+mn-lt"/>
                <a:ea typeface="+mn-ea"/>
                <a:cs typeface="+mn-cs"/>
              </a:rPr>
              <a:t>A syllogism </a:t>
            </a:r>
            <a:r>
              <a:rPr lang="en-US" sz="1200" kern="1200" dirty="0" smtClean="0">
                <a:solidFill>
                  <a:schemeClr val="tx1"/>
                </a:solidFill>
                <a:effectLst/>
                <a:latin typeface="+mn-lt"/>
                <a:ea typeface="+mn-ea"/>
                <a:cs typeface="+mn-cs"/>
              </a:rPr>
              <a:t>is a kind of logical argument that applies deductive reasoning to arrive at a conclusion based on two or more propositions that are asserted or assumed to be true.</a:t>
            </a:r>
          </a:p>
          <a:p>
            <a:r>
              <a:rPr lang="en-US" sz="1200" kern="1200" dirty="0" smtClean="0">
                <a:solidFill>
                  <a:schemeClr val="tx1"/>
                </a:solidFill>
                <a:effectLst/>
                <a:latin typeface="+mn-lt"/>
                <a:ea typeface="+mn-ea"/>
                <a:cs typeface="+mn-cs"/>
              </a:rPr>
              <a:t>a syllogism “All dogs are canine. Tommy is a dog. Therefore, Tommy is a canine,” can be compressed in an enthymeme as “Tommy is a canine because it is a dog.” The major premise remains implied or hidden.</a:t>
            </a:r>
            <a:endParaRPr lang="en-US" dirty="0" smtClean="0"/>
          </a:p>
          <a:p>
            <a:endParaRPr lang="en-US" dirty="0" smtClean="0"/>
          </a:p>
          <a:p>
            <a:r>
              <a:rPr lang="en-US" dirty="0" smtClean="0"/>
              <a:t>Conjunctive syllogisms easiest </a:t>
            </a:r>
          </a:p>
          <a:p>
            <a:r>
              <a:rPr lang="en-US" dirty="0" smtClean="0"/>
              <a:t>Categorical</a:t>
            </a:r>
            <a:r>
              <a:rPr lang="en-US" baseline="0" dirty="0" smtClean="0"/>
              <a:t> syllogisms</a:t>
            </a:r>
          </a:p>
          <a:p>
            <a:r>
              <a:rPr lang="en-US" baseline="0" dirty="0" smtClean="0"/>
              <a:t>If-then syllogisms</a:t>
            </a:r>
          </a:p>
          <a:p>
            <a:r>
              <a:rPr lang="en-US" baseline="0" dirty="0" smtClean="0"/>
              <a:t>Only-if syllogisms</a:t>
            </a:r>
          </a:p>
          <a:p>
            <a:r>
              <a:rPr lang="en-US" baseline="0" dirty="0" err="1" smtClean="0"/>
              <a:t>Biconditional</a:t>
            </a:r>
            <a:r>
              <a:rPr lang="en-US" baseline="0" dirty="0" smtClean="0"/>
              <a:t> syllogisms</a:t>
            </a:r>
            <a:endParaRPr lang="en-US" dirty="0"/>
          </a:p>
        </p:txBody>
      </p:sp>
      <p:sp>
        <p:nvSpPr>
          <p:cNvPr id="4" name="Slide Number Placeholder 3"/>
          <p:cNvSpPr>
            <a:spLocks noGrp="1"/>
          </p:cNvSpPr>
          <p:nvPr>
            <p:ph type="sldNum" sz="quarter" idx="10"/>
          </p:nvPr>
        </p:nvSpPr>
        <p:spPr/>
        <p:txBody>
          <a:bodyPr/>
          <a:lstStyle/>
          <a:p>
            <a:fld id="{B75331B2-2C6D-4D9C-BFD0-9C240F05764A}" type="slidenum">
              <a:rPr lang="en-US" smtClean="0"/>
              <a:pPr/>
              <a:t>14</a:t>
            </a:fld>
            <a:endParaRPr lang="en-US"/>
          </a:p>
        </p:txBody>
      </p:sp>
    </p:spTree>
    <p:extLst>
      <p:ext uri="{BB962C8B-B14F-4D97-AF65-F5344CB8AC3E}">
        <p14:creationId xmlns:p14="http://schemas.microsoft.com/office/powerpoint/2010/main" val="2138032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Bloom,</a:t>
            </a:r>
            <a:r>
              <a:rPr lang="en-US" baseline="0" dirty="0" smtClean="0"/>
              <a:t> </a:t>
            </a:r>
            <a:r>
              <a:rPr lang="en-US" baseline="0" dirty="0" err="1" smtClean="0"/>
              <a:t>Engelhart</a:t>
            </a:r>
            <a:r>
              <a:rPr lang="en-US" baseline="0" dirty="0" smtClean="0"/>
              <a:t>, </a:t>
            </a:r>
            <a:r>
              <a:rPr lang="en-US" baseline="0" dirty="0" err="1" smtClean="0"/>
              <a:t>Furst</a:t>
            </a:r>
            <a:r>
              <a:rPr lang="en-US" baseline="0" dirty="0" smtClean="0"/>
              <a:t>, Hill, &amp; </a:t>
            </a:r>
            <a:r>
              <a:rPr lang="en-US" baseline="0" dirty="0" err="1" smtClean="0"/>
              <a:t>Krathwohl</a:t>
            </a:r>
            <a:r>
              <a:rPr lang="en-US" baseline="0" dirty="0" smtClean="0"/>
              <a:t> (1956)</a:t>
            </a:r>
          </a:p>
          <a:p>
            <a:r>
              <a:rPr lang="en-US" baseline="0" dirty="0" smtClean="0"/>
              <a:t>Developed to help educators further define vague concepts, such as thinking and problem solving.</a:t>
            </a:r>
          </a:p>
          <a:p>
            <a:endParaRPr lang="en-US" baseline="0" dirty="0" smtClean="0"/>
          </a:p>
          <a:p>
            <a:pPr lvl="1"/>
            <a:r>
              <a:rPr lang="en-US" dirty="0" smtClean="0"/>
              <a:t>1.  Knowledge—remembering through recall or recognition</a:t>
            </a:r>
          </a:p>
          <a:p>
            <a:pPr lvl="1"/>
            <a:r>
              <a:rPr lang="en-US" dirty="0" smtClean="0"/>
              <a:t>2.  Comprehension—knowing</a:t>
            </a:r>
            <a:r>
              <a:rPr lang="en-US" baseline="0" dirty="0" smtClean="0"/>
              <a:t> the meaning of what has been communicated</a:t>
            </a:r>
            <a:endParaRPr lang="en-US" dirty="0" smtClean="0"/>
          </a:p>
          <a:p>
            <a:pPr marL="685800" lvl="1" indent="-228600">
              <a:buAutoNum type="arabicPeriod" startAt="3"/>
            </a:pPr>
            <a:r>
              <a:rPr lang="en-US" dirty="0" smtClean="0"/>
              <a:t>Application—selecting the appropriate abstraction (theory, principle, idea,</a:t>
            </a:r>
            <a:r>
              <a:rPr lang="en-US" baseline="0" dirty="0" smtClean="0"/>
              <a:t> method, rule) to solve a new problem based upon past problems observed.</a:t>
            </a:r>
            <a:endParaRPr lang="en-US" dirty="0" smtClean="0"/>
          </a:p>
          <a:p>
            <a:pPr lvl="1"/>
            <a:r>
              <a:rPr lang="en-US" dirty="0" smtClean="0"/>
              <a:t>4.  Analysis—breaking material into constituent parts, determining</a:t>
            </a:r>
            <a:r>
              <a:rPr lang="en-US" baseline="0" dirty="0" smtClean="0"/>
              <a:t> </a:t>
            </a:r>
            <a:r>
              <a:rPr lang="en-US" baseline="0" dirty="0" err="1" smtClean="0"/>
              <a:t>rel</a:t>
            </a:r>
            <a:r>
              <a:rPr lang="en-US" baseline="0" dirty="0" smtClean="0"/>
              <a:t> between the parts, and being able to organize the parts</a:t>
            </a:r>
            <a:endParaRPr lang="en-US" dirty="0" smtClean="0"/>
          </a:p>
          <a:p>
            <a:pPr marL="685800" lvl="1" indent="-228600">
              <a:buAutoNum type="arabicPeriod" startAt="5"/>
            </a:pPr>
            <a:r>
              <a:rPr lang="en-US" dirty="0" smtClean="0"/>
              <a:t>Synthesis—combining</a:t>
            </a:r>
            <a:r>
              <a:rPr lang="en-US" baseline="0" dirty="0" smtClean="0"/>
              <a:t> parts from various sources to make something new (creativity)</a:t>
            </a:r>
            <a:endParaRPr lang="en-US" dirty="0" smtClean="0"/>
          </a:p>
          <a:p>
            <a:pPr lvl="1"/>
            <a:r>
              <a:rPr lang="en-US" dirty="0" smtClean="0"/>
              <a:t>6.  Evaluation—making judgments about the value/purpose</a:t>
            </a:r>
            <a:r>
              <a:rPr lang="en-US" baseline="0" dirty="0" smtClean="0"/>
              <a:t> of ideas, solutions, methods.  </a:t>
            </a:r>
            <a:endParaRPr lang="en-US" dirty="0" smtClean="0"/>
          </a:p>
          <a:p>
            <a:endParaRPr lang="en-US" dirty="0"/>
          </a:p>
        </p:txBody>
      </p:sp>
      <p:sp>
        <p:nvSpPr>
          <p:cNvPr id="4" name="Slide Number Placeholder 3"/>
          <p:cNvSpPr>
            <a:spLocks noGrp="1"/>
          </p:cNvSpPr>
          <p:nvPr>
            <p:ph type="sldNum" sz="quarter" idx="10"/>
          </p:nvPr>
        </p:nvSpPr>
        <p:spPr/>
        <p:txBody>
          <a:bodyPr/>
          <a:lstStyle/>
          <a:p>
            <a:fld id="{B75331B2-2C6D-4D9C-BFD0-9C240F05764A}" type="slidenum">
              <a:rPr lang="en-US" smtClean="0"/>
              <a:pPr/>
              <a:t>15</a:t>
            </a:fld>
            <a:endParaRPr lang="en-US"/>
          </a:p>
        </p:txBody>
      </p:sp>
    </p:spTree>
    <p:extLst>
      <p:ext uri="{BB962C8B-B14F-4D97-AF65-F5344CB8AC3E}">
        <p14:creationId xmlns:p14="http://schemas.microsoft.com/office/powerpoint/2010/main" val="2903321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5331B2-2C6D-4D9C-BFD0-9C240F05764A}" type="slidenum">
              <a:rPr lang="en-US" smtClean="0"/>
              <a:pPr/>
              <a:t>16</a:t>
            </a:fld>
            <a:endParaRPr lang="en-US"/>
          </a:p>
        </p:txBody>
      </p:sp>
    </p:spTree>
    <p:extLst>
      <p:ext uri="{BB962C8B-B14F-4D97-AF65-F5344CB8AC3E}">
        <p14:creationId xmlns:p14="http://schemas.microsoft.com/office/powerpoint/2010/main" val="3286980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Advanced adverbial phrases (ex:</a:t>
            </a:r>
            <a:r>
              <a:rPr lang="en-US" baseline="0" dirty="0" smtClean="0"/>
              <a:t>  moreover; nonetheless)</a:t>
            </a:r>
            <a:endParaRPr lang="en-US" dirty="0" smtClean="0"/>
          </a:p>
          <a:p>
            <a:r>
              <a:rPr lang="en-US" dirty="0" smtClean="0"/>
              <a:t>Adverbs of likelihood and magnitude  (possibly;</a:t>
            </a:r>
            <a:r>
              <a:rPr lang="en-US" baseline="0" dirty="0" smtClean="0"/>
              <a:t> definitely)</a:t>
            </a:r>
            <a:endParaRPr lang="en-US" dirty="0" smtClean="0"/>
          </a:p>
          <a:p>
            <a:r>
              <a:rPr lang="en-US" dirty="0" smtClean="0"/>
              <a:t>Terms related to academic content  (justice; virus)</a:t>
            </a:r>
          </a:p>
          <a:p>
            <a:r>
              <a:rPr lang="en-US" dirty="0" smtClean="0"/>
              <a:t>Verbs with </a:t>
            </a:r>
            <a:r>
              <a:rPr lang="en-US" dirty="0" err="1" smtClean="0"/>
              <a:t>presuppositional</a:t>
            </a:r>
            <a:r>
              <a:rPr lang="en-US" dirty="0" smtClean="0"/>
              <a:t> (ex:  regret; promise), </a:t>
            </a:r>
            <a:r>
              <a:rPr lang="en-US" dirty="0" err="1" smtClean="0"/>
              <a:t>metalinguistic</a:t>
            </a:r>
            <a:r>
              <a:rPr lang="en-US" dirty="0" smtClean="0"/>
              <a:t> (ex:  predict, infer), and </a:t>
            </a:r>
            <a:r>
              <a:rPr lang="en-US" dirty="0" err="1" smtClean="0"/>
              <a:t>metacognitive</a:t>
            </a:r>
            <a:r>
              <a:rPr lang="en-US" dirty="0" smtClean="0"/>
              <a:t> (ex:  Hypothesize, observe) components</a:t>
            </a:r>
          </a:p>
          <a:p>
            <a:r>
              <a:rPr lang="en-US" dirty="0" smtClean="0"/>
              <a:t>Words with multiple meanings  (ex:  rose)</a:t>
            </a:r>
          </a:p>
          <a:p>
            <a:r>
              <a:rPr lang="en-US" dirty="0" smtClean="0"/>
              <a:t>Extended meaning of known words  (ex:  cold)</a:t>
            </a:r>
          </a:p>
          <a:p>
            <a:r>
              <a:rPr lang="en-US" dirty="0" smtClean="0"/>
              <a:t>Derivational connections among words  (ex:  clinic and clinician)</a:t>
            </a:r>
          </a:p>
          <a:p>
            <a:r>
              <a:rPr lang="en-US" dirty="0" smtClean="0"/>
              <a:t>Antonyms (reluctant</a:t>
            </a:r>
            <a:r>
              <a:rPr lang="en-US" baseline="0" dirty="0" smtClean="0"/>
              <a:t> vs. enthusiastic) </a:t>
            </a:r>
            <a:endParaRPr lang="en-US" dirty="0" smtClean="0"/>
          </a:p>
          <a:p>
            <a:r>
              <a:rPr lang="en-US" dirty="0" smtClean="0"/>
              <a:t>Synonyms  (huge</a:t>
            </a:r>
            <a:r>
              <a:rPr lang="en-US" baseline="0" dirty="0" smtClean="0"/>
              <a:t> and enormous)</a:t>
            </a:r>
            <a:endParaRPr lang="en-US" dirty="0" smtClean="0"/>
          </a:p>
          <a:p>
            <a:r>
              <a:rPr lang="en-US" dirty="0" smtClean="0"/>
              <a:t>Homonyms  (pair and pear)</a:t>
            </a:r>
            <a:endParaRPr lang="en-US" dirty="0"/>
          </a:p>
        </p:txBody>
      </p:sp>
      <p:sp>
        <p:nvSpPr>
          <p:cNvPr id="4" name="Slide Number Placeholder 3"/>
          <p:cNvSpPr>
            <a:spLocks noGrp="1"/>
          </p:cNvSpPr>
          <p:nvPr>
            <p:ph type="sldNum" sz="quarter" idx="10"/>
          </p:nvPr>
        </p:nvSpPr>
        <p:spPr/>
        <p:txBody>
          <a:bodyPr/>
          <a:lstStyle/>
          <a:p>
            <a:fld id="{B75331B2-2C6D-4D9C-BFD0-9C240F05764A}" type="slidenum">
              <a:rPr lang="en-US" smtClean="0"/>
              <a:pPr/>
              <a:t>19</a:t>
            </a:fld>
            <a:endParaRPr lang="en-US"/>
          </a:p>
        </p:txBody>
      </p:sp>
    </p:spTree>
    <p:extLst>
      <p:ext uri="{BB962C8B-B14F-4D97-AF65-F5344CB8AC3E}">
        <p14:creationId xmlns:p14="http://schemas.microsoft.com/office/powerpoint/2010/main" val="3150729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SLPs  work on critical thinking:</a:t>
            </a:r>
          </a:p>
          <a:p>
            <a:r>
              <a:rPr lang="en-US" dirty="0" err="1" smtClean="0"/>
              <a:t>Metacognition</a:t>
            </a:r>
            <a:r>
              <a:rPr lang="en-US" dirty="0" smtClean="0"/>
              <a:t> (thinking about thinking; knowing</a:t>
            </a:r>
            <a:r>
              <a:rPr lang="en-US" baseline="0" dirty="0" smtClean="0"/>
              <a:t> when thinking has gone astray; how to repair </a:t>
            </a:r>
            <a:r>
              <a:rPr lang="en-US" baseline="0" smtClean="0"/>
              <a:t>thought process).</a:t>
            </a:r>
            <a:endParaRPr lang="en-US" dirty="0" smtClean="0"/>
          </a:p>
          <a:p>
            <a:endParaRPr lang="en-US" dirty="0"/>
          </a:p>
        </p:txBody>
      </p:sp>
      <p:sp>
        <p:nvSpPr>
          <p:cNvPr id="4" name="Slide Number Placeholder 3"/>
          <p:cNvSpPr>
            <a:spLocks noGrp="1"/>
          </p:cNvSpPr>
          <p:nvPr>
            <p:ph type="sldNum" sz="quarter" idx="10"/>
          </p:nvPr>
        </p:nvSpPr>
        <p:spPr/>
        <p:txBody>
          <a:bodyPr/>
          <a:lstStyle/>
          <a:p>
            <a:fld id="{B75331B2-2C6D-4D9C-BFD0-9C240F05764A}" type="slidenum">
              <a:rPr lang="en-US" smtClean="0"/>
              <a:pPr/>
              <a:t>21</a:t>
            </a:fld>
            <a:endParaRPr lang="en-US"/>
          </a:p>
        </p:txBody>
      </p:sp>
    </p:spTree>
    <p:extLst>
      <p:ext uri="{BB962C8B-B14F-4D97-AF65-F5344CB8AC3E}">
        <p14:creationId xmlns:p14="http://schemas.microsoft.com/office/powerpoint/2010/main" val="18404808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54B29BE-0028-44E2-9002-D44FB5F84618}" type="datetimeFigureOut">
              <a:rPr lang="en-US" smtClean="0"/>
              <a:pPr/>
              <a:t>6/25/2018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9CABC8-9ADB-4929-908F-A37CC8C8EDB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4B29BE-0028-44E2-9002-D44FB5F84618}" type="datetimeFigureOut">
              <a:rPr lang="en-US" smtClean="0"/>
              <a:pPr/>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CABC8-9ADB-4929-908F-A37CC8C8EDB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4B29BE-0028-44E2-9002-D44FB5F84618}" type="datetimeFigureOut">
              <a:rPr lang="en-US" smtClean="0"/>
              <a:pPr/>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CABC8-9ADB-4929-908F-A37CC8C8EDB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4B29BE-0028-44E2-9002-D44FB5F84618}" type="datetimeFigureOut">
              <a:rPr lang="en-US" smtClean="0"/>
              <a:pPr/>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CABC8-9ADB-4929-908F-A37CC8C8EDB5}"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54B29BE-0028-44E2-9002-D44FB5F84618}" type="datetimeFigureOut">
              <a:rPr lang="en-US" smtClean="0"/>
              <a:pPr/>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CABC8-9ADB-4929-908F-A37CC8C8EDB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4B29BE-0028-44E2-9002-D44FB5F84618}" type="datetimeFigureOut">
              <a:rPr lang="en-US" smtClean="0"/>
              <a:pPr/>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CABC8-9ADB-4929-908F-A37CC8C8EDB5}"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54B29BE-0028-44E2-9002-D44FB5F84618}" type="datetimeFigureOut">
              <a:rPr lang="en-US" smtClean="0"/>
              <a:pPr/>
              <a:t>6/25/2018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9CABC8-9ADB-4929-908F-A37CC8C8EDB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54B29BE-0028-44E2-9002-D44FB5F84618}" type="datetimeFigureOut">
              <a:rPr lang="en-US" smtClean="0"/>
              <a:pPr/>
              <a:t>6/25/2018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9CABC8-9ADB-4929-908F-A37CC8C8EDB5}"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4B29BE-0028-44E2-9002-D44FB5F84618}" type="datetimeFigureOut">
              <a:rPr lang="en-US" smtClean="0"/>
              <a:pPr/>
              <a:t>6/25/2018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9CABC8-9ADB-4929-908F-A37CC8C8EDB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854B29BE-0028-44E2-9002-D44FB5F84618}" type="datetimeFigureOut">
              <a:rPr lang="en-US" smtClean="0"/>
              <a:pPr/>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CABC8-9ADB-4929-908F-A37CC8C8EDB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54B29BE-0028-44E2-9002-D44FB5F84618}" type="datetimeFigureOut">
              <a:rPr lang="en-US" smtClean="0"/>
              <a:pPr/>
              <a:t>6/25/2018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9CABC8-9ADB-4929-908F-A37CC8C8EDB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54B29BE-0028-44E2-9002-D44FB5F84618}" type="datetimeFigureOut">
              <a:rPr lang="en-US" smtClean="0"/>
              <a:pPr/>
              <a:t>6/25/2018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9CABC8-9ADB-4929-908F-A37CC8C8E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Language and Learning of Adolescents:                   Let’s Review</a:t>
            </a:r>
            <a:endParaRPr lang="en-US" dirty="0"/>
          </a:p>
        </p:txBody>
      </p:sp>
      <p:sp>
        <p:nvSpPr>
          <p:cNvPr id="3" name="Subtitle 2"/>
          <p:cNvSpPr>
            <a:spLocks noGrp="1"/>
          </p:cNvSpPr>
          <p:nvPr>
            <p:ph type="subTitle" idx="1"/>
          </p:nvPr>
        </p:nvSpPr>
        <p:spPr/>
        <p:txBody>
          <a:bodyPr/>
          <a:lstStyle/>
          <a:p>
            <a:r>
              <a:rPr lang="en-US" dirty="0" smtClean="0"/>
              <a:t>Tina K. Veale, Ph.D.</a:t>
            </a:r>
          </a:p>
          <a:p>
            <a:r>
              <a:rPr lang="en-US" dirty="0" smtClean="0"/>
              <a:t>Minnesota State University Moorhead</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err="1" smtClean="0"/>
              <a:t>Metacognition</a:t>
            </a:r>
            <a:r>
              <a:rPr lang="en-US" dirty="0" smtClean="0"/>
              <a:t>—The ability to think about one’s own thinking</a:t>
            </a:r>
          </a:p>
          <a:p>
            <a:r>
              <a:rPr lang="en-US" dirty="0" smtClean="0"/>
              <a:t>Ability to consider events from another time or place</a:t>
            </a:r>
          </a:p>
          <a:p>
            <a:r>
              <a:rPr lang="en-US" dirty="0" smtClean="0"/>
              <a:t>Ability to think about real or imagined events</a:t>
            </a:r>
          </a:p>
          <a:p>
            <a:r>
              <a:rPr lang="en-US" dirty="0" smtClean="0"/>
              <a:t>Ability to consider various possibilities or outcomes</a:t>
            </a:r>
          </a:p>
          <a:p>
            <a:r>
              <a:rPr lang="en-US" dirty="0" smtClean="0"/>
              <a:t>Ability to form hypotheses and test them</a:t>
            </a:r>
          </a:p>
          <a:p>
            <a:r>
              <a:rPr lang="en-US" dirty="0" smtClean="0"/>
              <a:t>Ability to engage in both deductive and inductive logic</a:t>
            </a:r>
          </a:p>
          <a:p>
            <a:r>
              <a:rPr lang="en-US" dirty="0" err="1" smtClean="0"/>
              <a:t>Metalinguistics</a:t>
            </a:r>
            <a:r>
              <a:rPr lang="en-US" dirty="0" smtClean="0"/>
              <a:t>—Ability to talk about one’s own talking</a:t>
            </a:r>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Cognition Development During Adolescence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19472"/>
          </a:xfrm>
        </p:spPr>
        <p:txBody>
          <a:bodyPr>
            <a:normAutofit fontScale="92500" lnSpcReduction="20000"/>
          </a:bodyPr>
          <a:lstStyle/>
          <a:p>
            <a:r>
              <a:rPr lang="en-US" dirty="0" smtClean="0"/>
              <a:t>Formal operational thought</a:t>
            </a:r>
          </a:p>
          <a:p>
            <a:pPr lvl="1"/>
            <a:r>
              <a:rPr lang="en-US" dirty="0" smtClean="0"/>
              <a:t>Ability to reason systematically and logically</a:t>
            </a:r>
          </a:p>
          <a:p>
            <a:pPr lvl="1"/>
            <a:r>
              <a:rPr lang="en-US" dirty="0" smtClean="0"/>
              <a:t>Ability to consider abstract ideas which may have no basis in reality</a:t>
            </a:r>
          </a:p>
          <a:p>
            <a:r>
              <a:rPr lang="en-US" dirty="0" smtClean="0"/>
              <a:t>Emerges between ages 12-15 years</a:t>
            </a:r>
          </a:p>
          <a:p>
            <a:r>
              <a:rPr lang="en-US" dirty="0" smtClean="0"/>
              <a:t>Studies suggest that both adolescents and adults apply formal operational thought inconsistently</a:t>
            </a:r>
          </a:p>
          <a:p>
            <a:pPr lvl="1"/>
            <a:r>
              <a:rPr lang="en-US" dirty="0" smtClean="0"/>
              <a:t>People may reach true formal operational thought only in their areas of expertise</a:t>
            </a:r>
          </a:p>
          <a:p>
            <a:pPr lvl="1"/>
            <a:r>
              <a:rPr lang="en-US" dirty="0" smtClean="0"/>
              <a:t>Adolescent boys surpass girls in formal operational thought relative to traditional logic problems</a:t>
            </a:r>
          </a:p>
          <a:p>
            <a:pPr lvl="1"/>
            <a:r>
              <a:rPr lang="en-US" dirty="0" smtClean="0"/>
              <a:t>Adolescent girls surpass boys in formal operational thought relative to interpersonal matters</a:t>
            </a:r>
          </a:p>
          <a:p>
            <a:pPr lvl="1"/>
            <a:r>
              <a:rPr lang="en-US" dirty="0" smtClean="0"/>
              <a:t>Learned helplessness, poor locus of control, and feminine gender roles led to formal operational </a:t>
            </a:r>
            <a:r>
              <a:rPr lang="en-US" smtClean="0"/>
              <a:t>thought deficits</a:t>
            </a:r>
            <a:endParaRPr lang="en-US" dirty="0"/>
          </a:p>
        </p:txBody>
      </p:sp>
      <p:sp>
        <p:nvSpPr>
          <p:cNvPr id="3" name="Title 2"/>
          <p:cNvSpPr>
            <a:spLocks noGrp="1"/>
          </p:cNvSpPr>
          <p:nvPr>
            <p:ph type="title"/>
          </p:nvPr>
        </p:nvSpPr>
        <p:spPr/>
        <p:txBody>
          <a:bodyPr/>
          <a:lstStyle/>
          <a:p>
            <a:r>
              <a:rPr lang="en-US" dirty="0" smtClean="0"/>
              <a:t>Piaget’s Views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05800" cy="4843272"/>
          </a:xfrm>
        </p:spPr>
        <p:txBody>
          <a:bodyPr>
            <a:normAutofit fontScale="77500" lnSpcReduction="20000"/>
          </a:bodyPr>
          <a:lstStyle/>
          <a:p>
            <a:r>
              <a:rPr lang="en-US" b="1" dirty="0" smtClean="0"/>
              <a:t>Analogical </a:t>
            </a:r>
          </a:p>
          <a:p>
            <a:pPr lvl="1"/>
            <a:r>
              <a:rPr lang="en-US" dirty="0" smtClean="0"/>
              <a:t>Uses observations of similarities/differences between own experiences and the current situation to draw conclusions </a:t>
            </a:r>
          </a:p>
          <a:p>
            <a:pPr lvl="1"/>
            <a:r>
              <a:rPr lang="en-US" dirty="0" smtClean="0"/>
              <a:t>Ex: “My friend liked my pink lipstick, so I will get her some pink lipstick for her birthday.”</a:t>
            </a:r>
          </a:p>
          <a:p>
            <a:r>
              <a:rPr lang="en-US" b="1" dirty="0" smtClean="0"/>
              <a:t>Deductive </a:t>
            </a:r>
          </a:p>
          <a:p>
            <a:pPr lvl="1"/>
            <a:r>
              <a:rPr lang="en-US" dirty="0" smtClean="0"/>
              <a:t>Uses two known facts to draw a further conclusion (syllogistic thinking)</a:t>
            </a:r>
          </a:p>
          <a:p>
            <a:pPr lvl="1"/>
            <a:r>
              <a:rPr lang="en-US" dirty="0" smtClean="0"/>
              <a:t>Ex:  “My friend’s favorite color is red.  She likes short sleeved shirts.  She will like this red short sleeved shirt for her birthday.”</a:t>
            </a:r>
          </a:p>
          <a:p>
            <a:r>
              <a:rPr lang="en-US" b="1" dirty="0" smtClean="0"/>
              <a:t>Inductive</a:t>
            </a:r>
          </a:p>
          <a:p>
            <a:pPr lvl="1"/>
            <a:r>
              <a:rPr lang="en-US" dirty="0" smtClean="0"/>
              <a:t>Uses empirical evidence in addition to logic to draw conclusions</a:t>
            </a:r>
          </a:p>
          <a:p>
            <a:pPr lvl="1"/>
            <a:r>
              <a:rPr lang="en-US" dirty="0" smtClean="0"/>
              <a:t>Ex:  “When we went shopping, my friend said she wished she could buy these sparkly blue flip flops. When she tried them on, she needed the large ones, but the store was out of them.  I’m going to order her those shoes in large for her birthday.”</a:t>
            </a:r>
          </a:p>
        </p:txBody>
      </p:sp>
      <p:sp>
        <p:nvSpPr>
          <p:cNvPr id="3" name="Title 2"/>
          <p:cNvSpPr>
            <a:spLocks noGrp="1"/>
          </p:cNvSpPr>
          <p:nvPr>
            <p:ph type="title"/>
          </p:nvPr>
        </p:nvSpPr>
        <p:spPr/>
        <p:txBody>
          <a:bodyPr>
            <a:normAutofit fontScale="90000"/>
          </a:bodyPr>
          <a:lstStyle/>
          <a:p>
            <a:r>
              <a:rPr lang="en-US" dirty="0" smtClean="0"/>
              <a:t>Extension of Thinking/Reasoning Skills</a:t>
            </a:r>
            <a:endParaRPr lang="en-US" dirty="0"/>
          </a:p>
        </p:txBody>
      </p:sp>
    </p:spTree>
    <p:extLst>
      <p:ext uri="{BB962C8B-B14F-4D97-AF65-F5344CB8AC3E}">
        <p14:creationId xmlns:p14="http://schemas.microsoft.com/office/powerpoint/2010/main" val="2367308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Analogical thinking/reasoning grows </a:t>
            </a:r>
          </a:p>
          <a:p>
            <a:pPr lvl="1"/>
            <a:r>
              <a:rPr lang="en-US" dirty="0" smtClean="0"/>
              <a:t>Noting similarities and differences between objects or events</a:t>
            </a:r>
          </a:p>
          <a:p>
            <a:pPr lvl="1"/>
            <a:r>
              <a:rPr lang="en-US" dirty="0" smtClean="0"/>
              <a:t>Using what you know/can see to solve problems or make sense of things</a:t>
            </a:r>
          </a:p>
          <a:p>
            <a:pPr lvl="1"/>
            <a:r>
              <a:rPr lang="en-US" dirty="0" smtClean="0"/>
              <a:t>Simplest form of logic</a:t>
            </a:r>
          </a:p>
          <a:p>
            <a:r>
              <a:rPr lang="en-US" dirty="0" smtClean="0"/>
              <a:t>Verbal analogy performance improves during adolescence</a:t>
            </a:r>
          </a:p>
          <a:p>
            <a:pPr lvl="1"/>
            <a:r>
              <a:rPr lang="en-US" dirty="0" smtClean="0"/>
              <a:t>Increased speed</a:t>
            </a:r>
          </a:p>
          <a:p>
            <a:pPr lvl="1"/>
            <a:r>
              <a:rPr lang="en-US" dirty="0" smtClean="0"/>
              <a:t>Improved accuracy</a:t>
            </a:r>
          </a:p>
          <a:p>
            <a:pPr lvl="1"/>
            <a:r>
              <a:rPr lang="en-US" dirty="0" smtClean="0"/>
              <a:t>More systematic problem solving strategies</a:t>
            </a:r>
          </a:p>
          <a:p>
            <a:pPr lvl="1"/>
            <a:r>
              <a:rPr lang="en-US" dirty="0" smtClean="0"/>
              <a:t>Increased comprehension</a:t>
            </a:r>
          </a:p>
          <a:p>
            <a:pPr lvl="1"/>
            <a:r>
              <a:rPr lang="en-US" dirty="0" smtClean="0"/>
              <a:t>Better ability to explain relationships</a:t>
            </a:r>
            <a:endParaRPr lang="en-US" dirty="0"/>
          </a:p>
        </p:txBody>
      </p:sp>
      <p:sp>
        <p:nvSpPr>
          <p:cNvPr id="3" name="Title 2"/>
          <p:cNvSpPr>
            <a:spLocks noGrp="1"/>
          </p:cNvSpPr>
          <p:nvPr>
            <p:ph type="title"/>
          </p:nvPr>
        </p:nvSpPr>
        <p:spPr/>
        <p:txBody>
          <a:bodyPr/>
          <a:lstStyle/>
          <a:p>
            <a:r>
              <a:rPr lang="en-US" dirty="0" smtClean="0"/>
              <a:t>Inductive Reasoning/Analogies</a:t>
            </a:r>
            <a:endParaRPr lang="en-US" dirty="0"/>
          </a:p>
        </p:txBody>
      </p:sp>
      <p:pic>
        <p:nvPicPr>
          <p:cNvPr id="5122" name="Picture 2" descr="C:\Users\tkveale\AppData\Local\Microsoft\Windows\Temporary Internet Files\Content.IE5\W902BHWT\MCj02294310000[1].wmf"/>
          <p:cNvPicPr>
            <a:picLocks noChangeAspect="1" noChangeArrowheads="1"/>
          </p:cNvPicPr>
          <p:nvPr/>
        </p:nvPicPr>
        <p:blipFill>
          <a:blip r:embed="rId3"/>
          <a:srcRect/>
          <a:stretch>
            <a:fillRect/>
          </a:stretch>
        </p:blipFill>
        <p:spPr bwMode="auto">
          <a:xfrm>
            <a:off x="7253068" y="5181600"/>
            <a:ext cx="1651359" cy="151180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Syllogistic thinking/reasoning emerges</a:t>
            </a:r>
          </a:p>
          <a:p>
            <a:pPr lvl="1"/>
            <a:r>
              <a:rPr lang="en-US" dirty="0" smtClean="0"/>
              <a:t>An argument with two premises</a:t>
            </a:r>
          </a:p>
          <a:p>
            <a:pPr lvl="1"/>
            <a:r>
              <a:rPr lang="en-US" dirty="0" smtClean="0"/>
              <a:t>A logical conclusion based on the premises</a:t>
            </a:r>
          </a:p>
          <a:p>
            <a:pPr lvl="1"/>
            <a:r>
              <a:rPr lang="en-US" dirty="0" smtClean="0"/>
              <a:t>Uses deductive thinking</a:t>
            </a:r>
          </a:p>
          <a:p>
            <a:pPr lvl="1"/>
            <a:r>
              <a:rPr lang="en-US" dirty="0" smtClean="0"/>
              <a:t>Ex:  All cars have axles.  I have a car.  Therefore, my car must have an axle.</a:t>
            </a:r>
          </a:p>
          <a:p>
            <a:r>
              <a:rPr lang="en-US" dirty="0" smtClean="0"/>
              <a:t>Solving syllogisms improves throughout  adolescence</a:t>
            </a:r>
          </a:p>
          <a:p>
            <a:pPr lvl="1"/>
            <a:r>
              <a:rPr lang="en-US" dirty="0" smtClean="0"/>
              <a:t>Syllogistic ability tends to develop more slowly than analogical thinking.</a:t>
            </a:r>
            <a:endParaRPr lang="en-US" dirty="0"/>
          </a:p>
        </p:txBody>
      </p:sp>
      <p:sp>
        <p:nvSpPr>
          <p:cNvPr id="3" name="Title 2"/>
          <p:cNvSpPr>
            <a:spLocks noGrp="1"/>
          </p:cNvSpPr>
          <p:nvPr>
            <p:ph type="title"/>
          </p:nvPr>
        </p:nvSpPr>
        <p:spPr/>
        <p:txBody>
          <a:bodyPr>
            <a:normAutofit fontScale="90000"/>
          </a:bodyPr>
          <a:lstStyle/>
          <a:p>
            <a:r>
              <a:rPr lang="en-US" dirty="0" smtClean="0"/>
              <a:t>Deductive Reasoning/Syllogisms</a:t>
            </a:r>
            <a:endParaRPr lang="en-US" dirty="0"/>
          </a:p>
        </p:txBody>
      </p:sp>
      <p:pic>
        <p:nvPicPr>
          <p:cNvPr id="6146" name="Picture 2" descr="C:\Users\tkveale\AppData\Local\Microsoft\Windows\Temporary Internet Files\Content.IE5\W902BHWT\MCj01875870000[1].wmf"/>
          <p:cNvPicPr>
            <a:picLocks noChangeAspect="1" noChangeArrowheads="1"/>
          </p:cNvPicPr>
          <p:nvPr/>
        </p:nvPicPr>
        <p:blipFill>
          <a:blip r:embed="rId3"/>
          <a:srcRect/>
          <a:stretch>
            <a:fillRect/>
          </a:stretch>
        </p:blipFill>
        <p:spPr bwMode="auto">
          <a:xfrm>
            <a:off x="7315200" y="5181600"/>
            <a:ext cx="1219420" cy="1435291"/>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828800"/>
            <a:ext cx="8229600" cy="4525963"/>
          </a:xfrm>
        </p:spPr>
        <p:txBody>
          <a:bodyPr/>
          <a:lstStyle/>
          <a:p>
            <a:r>
              <a:rPr lang="en-US" dirty="0" smtClean="0"/>
              <a:t>Six levels of cognition (a hierarchy):</a:t>
            </a:r>
          </a:p>
          <a:p>
            <a:pPr lvl="1"/>
            <a:r>
              <a:rPr lang="en-US" dirty="0" smtClean="0"/>
              <a:t>1.  Knowledge</a:t>
            </a:r>
          </a:p>
          <a:p>
            <a:pPr lvl="1"/>
            <a:r>
              <a:rPr lang="en-US" dirty="0" smtClean="0"/>
              <a:t>2.  Comprehension</a:t>
            </a:r>
          </a:p>
          <a:p>
            <a:pPr lvl="1"/>
            <a:r>
              <a:rPr lang="en-US" dirty="0" smtClean="0"/>
              <a:t>3.  Application</a:t>
            </a:r>
          </a:p>
          <a:p>
            <a:pPr lvl="1"/>
            <a:r>
              <a:rPr lang="en-US" dirty="0" smtClean="0"/>
              <a:t>4.  Analysis</a:t>
            </a:r>
          </a:p>
          <a:p>
            <a:pPr lvl="1"/>
            <a:r>
              <a:rPr lang="en-US" dirty="0" smtClean="0"/>
              <a:t>5.  Synthesis</a:t>
            </a:r>
          </a:p>
          <a:p>
            <a:pPr lvl="1"/>
            <a:r>
              <a:rPr lang="en-US" dirty="0" smtClean="0"/>
              <a:t>6.  Evaluation   (see next slide for definitions)</a:t>
            </a:r>
          </a:p>
          <a:p>
            <a:pPr marL="393192" lvl="1" indent="0">
              <a:buNone/>
            </a:pPr>
            <a:endParaRPr lang="en-US" dirty="0" smtClean="0"/>
          </a:p>
          <a:p>
            <a:r>
              <a:rPr lang="en-US" dirty="0" smtClean="0"/>
              <a:t>All six levels of thinking are required by middle and high school.</a:t>
            </a:r>
            <a:endParaRPr lang="en-US" dirty="0"/>
          </a:p>
        </p:txBody>
      </p:sp>
      <p:sp>
        <p:nvSpPr>
          <p:cNvPr id="3" name="Title 2"/>
          <p:cNvSpPr>
            <a:spLocks noGrp="1"/>
          </p:cNvSpPr>
          <p:nvPr>
            <p:ph type="title"/>
          </p:nvPr>
        </p:nvSpPr>
        <p:spPr/>
        <p:txBody>
          <a:bodyPr>
            <a:normAutofit fontScale="90000"/>
          </a:bodyPr>
          <a:lstStyle/>
          <a:p>
            <a:r>
              <a:rPr lang="en-US" dirty="0" smtClean="0"/>
              <a:t>Bloom’s Taxonomy of Educational Objectives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533400"/>
            <a:ext cx="8153400" cy="5078313"/>
          </a:xfrm>
          <a:prstGeom prst="rect">
            <a:avLst/>
          </a:prstGeom>
        </p:spPr>
        <p:txBody>
          <a:bodyPr wrap="square">
            <a:spAutoFit/>
          </a:bodyPr>
          <a:lstStyle/>
          <a:p>
            <a:pPr marL="800100" lvl="1" indent="-342900">
              <a:buAutoNum type="arabicPeriod"/>
            </a:pPr>
            <a:r>
              <a:rPr lang="en-US" b="1" dirty="0" smtClean="0"/>
              <a:t>Knowledge</a:t>
            </a:r>
            <a:r>
              <a:rPr lang="en-US" dirty="0" smtClean="0"/>
              <a:t>—remembering </a:t>
            </a:r>
            <a:r>
              <a:rPr lang="en-US" dirty="0"/>
              <a:t>through recall or </a:t>
            </a:r>
            <a:r>
              <a:rPr lang="en-US" dirty="0" smtClean="0"/>
              <a:t>recognition.</a:t>
            </a:r>
          </a:p>
          <a:p>
            <a:pPr lvl="1"/>
            <a:endParaRPr lang="en-US" dirty="0"/>
          </a:p>
          <a:p>
            <a:pPr marL="800100" lvl="1" indent="-342900">
              <a:buAutoNum type="arabicPeriod" startAt="2"/>
            </a:pPr>
            <a:r>
              <a:rPr lang="en-US" b="1" dirty="0" smtClean="0"/>
              <a:t>Comprehension</a:t>
            </a:r>
            <a:r>
              <a:rPr lang="en-US" dirty="0" smtClean="0"/>
              <a:t>—knowing </a:t>
            </a:r>
            <a:r>
              <a:rPr lang="en-US" dirty="0"/>
              <a:t>the meaning of what has been </a:t>
            </a:r>
            <a:r>
              <a:rPr lang="en-US" dirty="0" smtClean="0"/>
              <a:t>communicated.</a:t>
            </a:r>
          </a:p>
          <a:p>
            <a:pPr lvl="1"/>
            <a:endParaRPr lang="en-US" dirty="0"/>
          </a:p>
          <a:p>
            <a:pPr marL="685800" lvl="1" indent="-228600">
              <a:buAutoNum type="arabicPeriod" startAt="3"/>
            </a:pPr>
            <a:r>
              <a:rPr lang="en-US" b="1" dirty="0" smtClean="0"/>
              <a:t> Application</a:t>
            </a:r>
            <a:r>
              <a:rPr lang="en-US" dirty="0" smtClean="0"/>
              <a:t>—selecting </a:t>
            </a:r>
            <a:r>
              <a:rPr lang="en-US" dirty="0"/>
              <a:t>the appropriate abstraction (theory, principle, idea, method, rule) to solve a new problem based upon past problems observed</a:t>
            </a:r>
            <a:r>
              <a:rPr lang="en-US" dirty="0" smtClean="0"/>
              <a:t>.</a:t>
            </a:r>
          </a:p>
          <a:p>
            <a:pPr lvl="1"/>
            <a:endParaRPr lang="en-US" dirty="0"/>
          </a:p>
          <a:p>
            <a:pPr marL="800100" lvl="1" indent="-342900">
              <a:buAutoNum type="arabicPeriod" startAt="4"/>
            </a:pPr>
            <a:r>
              <a:rPr lang="en-US" b="1" dirty="0" smtClean="0"/>
              <a:t>Analysis</a:t>
            </a:r>
            <a:r>
              <a:rPr lang="en-US" dirty="0" smtClean="0"/>
              <a:t>—breaking </a:t>
            </a:r>
            <a:r>
              <a:rPr lang="en-US" dirty="0"/>
              <a:t>material into constituent parts, determining </a:t>
            </a:r>
            <a:r>
              <a:rPr lang="en-US" dirty="0" smtClean="0"/>
              <a:t>relationship </a:t>
            </a:r>
            <a:r>
              <a:rPr lang="en-US" dirty="0"/>
              <a:t>between the parts, and being able to organize </a:t>
            </a:r>
            <a:r>
              <a:rPr lang="en-US" dirty="0" smtClean="0"/>
              <a:t>them.</a:t>
            </a:r>
          </a:p>
          <a:p>
            <a:pPr lvl="1"/>
            <a:endParaRPr lang="en-US" dirty="0"/>
          </a:p>
          <a:p>
            <a:pPr marL="685800" lvl="1" indent="-228600">
              <a:buAutoNum type="arabicPeriod" startAt="5"/>
            </a:pPr>
            <a:r>
              <a:rPr lang="en-US" b="1" dirty="0" smtClean="0"/>
              <a:t> Synthesis</a:t>
            </a:r>
            <a:r>
              <a:rPr lang="en-US" dirty="0" smtClean="0"/>
              <a:t>—combining </a:t>
            </a:r>
            <a:r>
              <a:rPr lang="en-US" dirty="0"/>
              <a:t>parts from various sources to make something new (creativity</a:t>
            </a:r>
            <a:r>
              <a:rPr lang="en-US" dirty="0" smtClean="0"/>
              <a:t>).</a:t>
            </a:r>
          </a:p>
          <a:p>
            <a:pPr lvl="1"/>
            <a:endParaRPr lang="en-US" dirty="0"/>
          </a:p>
          <a:p>
            <a:pPr lvl="1"/>
            <a:r>
              <a:rPr lang="en-US" dirty="0"/>
              <a:t>6.  </a:t>
            </a:r>
            <a:r>
              <a:rPr lang="en-US" b="1" dirty="0"/>
              <a:t>Evaluation</a:t>
            </a:r>
            <a:r>
              <a:rPr lang="en-US" dirty="0"/>
              <a:t>—making judgments about the value/purpose of ideas, solutions, methods.  </a:t>
            </a:r>
          </a:p>
        </p:txBody>
      </p:sp>
    </p:spTree>
    <p:extLst>
      <p:ext uri="{BB962C8B-B14F-4D97-AF65-F5344CB8AC3E}">
        <p14:creationId xmlns:p14="http://schemas.microsoft.com/office/powerpoint/2010/main" val="201158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Conceptual Development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85000" lnSpcReduction="10000"/>
          </a:bodyPr>
          <a:lstStyle/>
          <a:p>
            <a:r>
              <a:rPr lang="en-US" dirty="0" smtClean="0"/>
              <a:t>No longer tied to perception</a:t>
            </a:r>
          </a:p>
          <a:p>
            <a:r>
              <a:rPr lang="en-US" dirty="0" smtClean="0"/>
              <a:t>Can now use words to conceptualize ideas</a:t>
            </a:r>
          </a:p>
          <a:p>
            <a:pPr lvl="1"/>
            <a:r>
              <a:rPr lang="en-US" dirty="0" smtClean="0"/>
              <a:t>Increased ability to use language as a vehicle of thought and to acquire new concepts</a:t>
            </a:r>
          </a:p>
          <a:p>
            <a:pPr lvl="1"/>
            <a:r>
              <a:rPr lang="en-US" dirty="0" smtClean="0"/>
              <a:t>“While the young child thinks by remembering, the adolescent remembers by thinking” (</a:t>
            </a:r>
            <a:r>
              <a:rPr lang="en-US" dirty="0" err="1" smtClean="0"/>
              <a:t>Vygotsky</a:t>
            </a:r>
            <a:r>
              <a:rPr lang="en-US" dirty="0" smtClean="0"/>
              <a:t>, 1962).</a:t>
            </a:r>
          </a:p>
          <a:p>
            <a:r>
              <a:rPr lang="en-US" dirty="0" smtClean="0"/>
              <a:t>Concept acquisition central to middle and high school</a:t>
            </a:r>
          </a:p>
          <a:p>
            <a:pPr lvl="1"/>
            <a:r>
              <a:rPr lang="en-US" dirty="0" smtClean="0"/>
              <a:t>Upon high school graduation, the average adolescent has acquired the meaning of at least 80,000 different words.  </a:t>
            </a:r>
          </a:p>
          <a:p>
            <a:pPr lvl="1"/>
            <a:r>
              <a:rPr lang="en-US" dirty="0" smtClean="0"/>
              <a:t>Throughout adolescence, new words are acquired, meanings are extended, and the lexicon is continually reorganized.  </a:t>
            </a:r>
          </a:p>
          <a:p>
            <a:pPr lvl="1"/>
            <a:r>
              <a:rPr lang="en-US" dirty="0" smtClean="0"/>
              <a:t>Learning word meaning is a gradual process (</a:t>
            </a:r>
            <a:r>
              <a:rPr lang="en-US" dirty="0" err="1" smtClean="0"/>
              <a:t>Nippold</a:t>
            </a:r>
            <a:r>
              <a:rPr lang="en-US" dirty="0" smtClean="0"/>
              <a:t>, 1998).</a:t>
            </a:r>
          </a:p>
          <a:p>
            <a:pPr lvl="2">
              <a:buNone/>
            </a:pPr>
            <a:endParaRPr lang="en-US" dirty="0"/>
          </a:p>
        </p:txBody>
      </p:sp>
      <p:sp>
        <p:nvSpPr>
          <p:cNvPr id="4" name="Title 3"/>
          <p:cNvSpPr>
            <a:spLocks noGrp="1"/>
          </p:cNvSpPr>
          <p:nvPr>
            <p:ph type="title"/>
          </p:nvPr>
        </p:nvSpPr>
        <p:spPr/>
        <p:txBody>
          <a:bodyPr/>
          <a:lstStyle/>
          <a:p>
            <a:r>
              <a:rPr lang="en-US" dirty="0" smtClean="0"/>
              <a:t>Conceptualization</a:t>
            </a:r>
            <a:endParaRPr lang="en-US" dirty="0"/>
          </a:p>
        </p:txBody>
      </p:sp>
      <p:pic>
        <p:nvPicPr>
          <p:cNvPr id="7170" name="Picture 2" descr="C:\Users\tkveale\AppData\Local\Microsoft\Windows\Temporary Internet Files\Content.IE5\O5JLTA82\MCj01965560000[1].wmf"/>
          <p:cNvPicPr>
            <a:picLocks noChangeAspect="1" noChangeArrowheads="1"/>
          </p:cNvPicPr>
          <p:nvPr/>
        </p:nvPicPr>
        <p:blipFill>
          <a:blip r:embed="rId2"/>
          <a:srcRect/>
          <a:stretch>
            <a:fillRect/>
          </a:stretch>
        </p:blipFill>
        <p:spPr bwMode="auto">
          <a:xfrm>
            <a:off x="7315200" y="228600"/>
            <a:ext cx="1459992" cy="1503111"/>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Advanced adverbial phrases</a:t>
            </a:r>
          </a:p>
          <a:p>
            <a:r>
              <a:rPr lang="en-US" dirty="0" smtClean="0"/>
              <a:t>Adverbs of likelihood and magnitude</a:t>
            </a:r>
          </a:p>
          <a:p>
            <a:r>
              <a:rPr lang="en-US" dirty="0" smtClean="0"/>
              <a:t>Terms related to academic content</a:t>
            </a:r>
          </a:p>
          <a:p>
            <a:r>
              <a:rPr lang="en-US" dirty="0" smtClean="0"/>
              <a:t>Verbs with </a:t>
            </a:r>
            <a:r>
              <a:rPr lang="en-US" dirty="0" err="1" smtClean="0"/>
              <a:t>presuppositional</a:t>
            </a:r>
            <a:r>
              <a:rPr lang="en-US" dirty="0" smtClean="0"/>
              <a:t>, </a:t>
            </a:r>
            <a:r>
              <a:rPr lang="en-US" dirty="0" err="1" smtClean="0"/>
              <a:t>metalinguistic</a:t>
            </a:r>
            <a:r>
              <a:rPr lang="en-US" dirty="0" smtClean="0"/>
              <a:t>, and </a:t>
            </a:r>
            <a:r>
              <a:rPr lang="en-US" dirty="0" err="1" smtClean="0"/>
              <a:t>metacognitive</a:t>
            </a:r>
            <a:r>
              <a:rPr lang="en-US" dirty="0" smtClean="0"/>
              <a:t> components</a:t>
            </a:r>
          </a:p>
          <a:p>
            <a:r>
              <a:rPr lang="en-US" dirty="0" smtClean="0"/>
              <a:t>Words with multiple meanings</a:t>
            </a:r>
          </a:p>
          <a:p>
            <a:r>
              <a:rPr lang="en-US" dirty="0" smtClean="0"/>
              <a:t>Extended meaning of known words</a:t>
            </a:r>
          </a:p>
          <a:p>
            <a:r>
              <a:rPr lang="en-US" dirty="0" smtClean="0"/>
              <a:t>Derivational connections among words</a:t>
            </a:r>
          </a:p>
          <a:p>
            <a:r>
              <a:rPr lang="en-US" dirty="0" smtClean="0"/>
              <a:t>Antonyms</a:t>
            </a:r>
          </a:p>
          <a:p>
            <a:r>
              <a:rPr lang="en-US" dirty="0" smtClean="0"/>
              <a:t>Synonyms</a:t>
            </a:r>
          </a:p>
          <a:p>
            <a:r>
              <a:rPr lang="en-US" dirty="0" smtClean="0"/>
              <a:t>Homonyms</a:t>
            </a:r>
          </a:p>
        </p:txBody>
      </p:sp>
      <p:sp>
        <p:nvSpPr>
          <p:cNvPr id="3" name="Title 2"/>
          <p:cNvSpPr>
            <a:spLocks noGrp="1"/>
          </p:cNvSpPr>
          <p:nvPr>
            <p:ph type="title"/>
          </p:nvPr>
        </p:nvSpPr>
        <p:spPr/>
        <p:txBody>
          <a:bodyPr/>
          <a:lstStyle/>
          <a:p>
            <a:r>
              <a:rPr lang="en-US" dirty="0" smtClean="0"/>
              <a:t>Vocabulary Acquisition</a:t>
            </a:r>
            <a:endParaRPr lang="en-US" dirty="0"/>
          </a:p>
        </p:txBody>
      </p:sp>
      <p:pic>
        <p:nvPicPr>
          <p:cNvPr id="8199" name="Picture 7" descr="C:\Users\tkveale\AppData\Local\Microsoft\Windows\Temporary Internet Files\Content.IE5\O5JLTA82\MCj00890580000[1].wmf"/>
          <p:cNvPicPr>
            <a:picLocks noChangeAspect="1" noChangeArrowheads="1"/>
          </p:cNvPicPr>
          <p:nvPr/>
        </p:nvPicPr>
        <p:blipFill>
          <a:blip r:embed="rId3"/>
          <a:srcRect/>
          <a:stretch>
            <a:fillRect/>
          </a:stretch>
        </p:blipFill>
        <p:spPr bwMode="auto">
          <a:xfrm>
            <a:off x="6904634" y="4648200"/>
            <a:ext cx="1782166" cy="180594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19472"/>
          </a:xfrm>
        </p:spPr>
        <p:txBody>
          <a:bodyPr>
            <a:normAutofit/>
          </a:bodyPr>
          <a:lstStyle/>
          <a:p>
            <a:r>
              <a:rPr lang="en-US" dirty="0" smtClean="0"/>
              <a:t>Students between the ages of 8-18 years</a:t>
            </a:r>
          </a:p>
          <a:p>
            <a:r>
              <a:rPr lang="en-US" dirty="0" smtClean="0"/>
              <a:t>Includes preadolescents and adolescents</a:t>
            </a:r>
          </a:p>
          <a:p>
            <a:pPr>
              <a:buNone/>
            </a:pPr>
            <a:endParaRPr lang="en-US" dirty="0" smtClean="0"/>
          </a:p>
          <a:p>
            <a:r>
              <a:rPr lang="en-US" dirty="0" smtClean="0"/>
              <a:t>What is adolescence?</a:t>
            </a:r>
          </a:p>
          <a:p>
            <a:pPr lvl="1"/>
            <a:r>
              <a:rPr lang="en-US" dirty="0" smtClean="0"/>
              <a:t>A time of maturing</a:t>
            </a:r>
          </a:p>
          <a:p>
            <a:pPr lvl="1"/>
            <a:r>
              <a:rPr lang="en-US" dirty="0" smtClean="0"/>
              <a:t>A transition from childhood to adulthood</a:t>
            </a:r>
          </a:p>
          <a:p>
            <a:pPr lvl="1"/>
            <a:r>
              <a:rPr lang="en-US" dirty="0" smtClean="0"/>
              <a:t>A time of identity crisis</a:t>
            </a:r>
          </a:p>
          <a:p>
            <a:pPr lvl="1"/>
            <a:r>
              <a:rPr lang="en-US" dirty="0" smtClean="0"/>
              <a:t>A move toward independence </a:t>
            </a:r>
          </a:p>
          <a:p>
            <a:pPr lvl="1"/>
            <a:r>
              <a:rPr lang="en-US" dirty="0" smtClean="0"/>
              <a:t>A period shaped by biological,                sociological, psychological, and                                                    cultural influences</a:t>
            </a:r>
          </a:p>
          <a:p>
            <a:pPr lvl="1">
              <a:buNone/>
            </a:pPr>
            <a:endParaRPr lang="en-US" dirty="0"/>
          </a:p>
        </p:txBody>
      </p:sp>
      <p:sp>
        <p:nvSpPr>
          <p:cNvPr id="3" name="Title 2"/>
          <p:cNvSpPr>
            <a:spLocks noGrp="1"/>
          </p:cNvSpPr>
          <p:nvPr>
            <p:ph type="title"/>
          </p:nvPr>
        </p:nvSpPr>
        <p:spPr/>
        <p:txBody>
          <a:bodyPr/>
          <a:lstStyle/>
          <a:p>
            <a:r>
              <a:rPr lang="en-US" dirty="0" smtClean="0"/>
              <a:t>Adolescence</a:t>
            </a:r>
            <a:endParaRPr lang="en-US" dirty="0"/>
          </a:p>
        </p:txBody>
      </p:sp>
      <p:pic>
        <p:nvPicPr>
          <p:cNvPr id="1026" name="Picture 2" descr="C:\Users\tkveale\AppData\Local\Microsoft\Windows\Temporary Internet Files\Content.IE5\W902BHWT\MPj04118100000[1].jpg"/>
          <p:cNvPicPr>
            <a:picLocks noChangeAspect="1" noChangeArrowheads="1"/>
          </p:cNvPicPr>
          <p:nvPr/>
        </p:nvPicPr>
        <p:blipFill>
          <a:blip r:embed="rId2" cstate="print"/>
          <a:srcRect/>
          <a:stretch>
            <a:fillRect/>
          </a:stretch>
        </p:blipFill>
        <p:spPr bwMode="auto">
          <a:xfrm>
            <a:off x="6553200" y="4267200"/>
            <a:ext cx="2590800" cy="25908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Critical Thinking</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a:bodyPr>
          <a:lstStyle/>
          <a:p>
            <a:r>
              <a:rPr lang="en-US" dirty="0" smtClean="0"/>
              <a:t>An intellectually disciplined process</a:t>
            </a:r>
          </a:p>
          <a:p>
            <a:r>
              <a:rPr lang="en-US" dirty="0" smtClean="0"/>
              <a:t>Conceptualizing, applying, analyzing, synthesizing, or evaluating information         or ideas</a:t>
            </a:r>
          </a:p>
          <a:p>
            <a:r>
              <a:rPr lang="en-US" dirty="0" smtClean="0"/>
              <a:t>Comprehensive thinking</a:t>
            </a:r>
          </a:p>
          <a:p>
            <a:r>
              <a:rPr lang="en-US" dirty="0" smtClean="0"/>
              <a:t>Involves evaluating one’s own thought process</a:t>
            </a:r>
          </a:p>
          <a:p>
            <a:pPr lvl="1"/>
            <a:r>
              <a:rPr lang="en-US" dirty="0" smtClean="0"/>
              <a:t>“Critical thinking is thinking about your thinking while you’re thinking in order to make your thinking better”  (Richard Paul, 1993).</a:t>
            </a:r>
          </a:p>
          <a:p>
            <a:r>
              <a:rPr lang="en-US" dirty="0" smtClean="0"/>
              <a:t>Goal of critical thinking is self improvement.</a:t>
            </a:r>
          </a:p>
          <a:p>
            <a:r>
              <a:rPr lang="en-US" dirty="0" smtClean="0"/>
              <a:t>A “meta” ability—thinking about thinking!</a:t>
            </a:r>
          </a:p>
        </p:txBody>
      </p:sp>
      <p:sp>
        <p:nvSpPr>
          <p:cNvPr id="4" name="Title 3"/>
          <p:cNvSpPr>
            <a:spLocks noGrp="1"/>
          </p:cNvSpPr>
          <p:nvPr>
            <p:ph type="title"/>
          </p:nvPr>
        </p:nvSpPr>
        <p:spPr/>
        <p:txBody>
          <a:bodyPr/>
          <a:lstStyle/>
          <a:p>
            <a:r>
              <a:rPr lang="en-US" dirty="0" smtClean="0"/>
              <a:t>Critical Thinking</a:t>
            </a:r>
            <a:endParaRPr lang="en-US" dirty="0"/>
          </a:p>
        </p:txBody>
      </p:sp>
      <p:pic>
        <p:nvPicPr>
          <p:cNvPr id="9218" name="Picture 2" descr="C:\Users\tkveale\AppData\Local\Microsoft\Windows\Temporary Internet Files\Content.IE5\PJJHNKDZ\MPj01828340000[1].jpg"/>
          <p:cNvPicPr>
            <a:picLocks noChangeAspect="1" noChangeArrowheads="1"/>
          </p:cNvPicPr>
          <p:nvPr/>
        </p:nvPicPr>
        <p:blipFill>
          <a:blip r:embed="rId3"/>
          <a:srcRect/>
          <a:stretch>
            <a:fillRect/>
          </a:stretch>
        </p:blipFill>
        <p:spPr bwMode="auto">
          <a:xfrm>
            <a:off x="7569200" y="0"/>
            <a:ext cx="1574800" cy="2362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Biological changes</a:t>
            </a:r>
          </a:p>
          <a:p>
            <a:pPr lvl="1"/>
            <a:r>
              <a:rPr lang="en-US" dirty="0" smtClean="0"/>
              <a:t>Onset of puberty</a:t>
            </a:r>
          </a:p>
          <a:p>
            <a:pPr lvl="1"/>
            <a:r>
              <a:rPr lang="en-US" dirty="0" smtClean="0"/>
              <a:t>Completion of bone growth</a:t>
            </a:r>
          </a:p>
          <a:p>
            <a:pPr lvl="1"/>
            <a:r>
              <a:rPr lang="en-US" dirty="0" smtClean="0"/>
              <a:t>Rapid bodily change</a:t>
            </a:r>
          </a:p>
          <a:p>
            <a:r>
              <a:rPr lang="en-US" dirty="0" smtClean="0"/>
              <a:t>Sociological changes</a:t>
            </a:r>
          </a:p>
          <a:p>
            <a:pPr lvl="1"/>
            <a:r>
              <a:rPr lang="en-US" dirty="0" smtClean="0"/>
              <a:t>Ability to function independently</a:t>
            </a:r>
          </a:p>
          <a:p>
            <a:pPr lvl="1"/>
            <a:r>
              <a:rPr lang="en-US" dirty="0" smtClean="0"/>
              <a:t>Moving from school to work</a:t>
            </a:r>
          </a:p>
          <a:p>
            <a:pPr lvl="1"/>
            <a:r>
              <a:rPr lang="en-US" dirty="0" smtClean="0"/>
              <a:t>Tolerance of others</a:t>
            </a:r>
          </a:p>
          <a:p>
            <a:r>
              <a:rPr lang="en-US" dirty="0" smtClean="0"/>
              <a:t>Psychological changes</a:t>
            </a:r>
          </a:p>
          <a:p>
            <a:pPr lvl="1"/>
            <a:r>
              <a:rPr lang="en-US" dirty="0" smtClean="0"/>
              <a:t>Abstract thinking emerges</a:t>
            </a:r>
          </a:p>
          <a:p>
            <a:pPr lvl="1"/>
            <a:r>
              <a:rPr lang="en-US" dirty="0" smtClean="0"/>
              <a:t>Significant cognitive growth</a:t>
            </a:r>
          </a:p>
          <a:p>
            <a:pPr lvl="1"/>
            <a:r>
              <a:rPr lang="en-US" dirty="0" smtClean="0"/>
              <a:t>Personality formation</a:t>
            </a:r>
          </a:p>
          <a:p>
            <a:pPr lvl="1"/>
            <a:r>
              <a:rPr lang="en-US" dirty="0" smtClean="0"/>
              <a:t>Psychosexual role definition</a:t>
            </a:r>
          </a:p>
          <a:p>
            <a:pPr lvl="1"/>
            <a:r>
              <a:rPr lang="en-US" dirty="0" smtClean="0"/>
              <a:t>Self awareness; body image</a:t>
            </a:r>
          </a:p>
          <a:p>
            <a:pPr lvl="1"/>
            <a:endParaRPr lang="en-US" dirty="0"/>
          </a:p>
        </p:txBody>
      </p:sp>
      <p:sp>
        <p:nvSpPr>
          <p:cNvPr id="3" name="Title 2"/>
          <p:cNvSpPr>
            <a:spLocks noGrp="1"/>
          </p:cNvSpPr>
          <p:nvPr>
            <p:ph type="title"/>
          </p:nvPr>
        </p:nvSpPr>
        <p:spPr/>
        <p:txBody>
          <a:bodyPr>
            <a:normAutofit fontScale="90000"/>
          </a:bodyPr>
          <a:lstStyle/>
          <a:p>
            <a:r>
              <a:rPr lang="en-US" dirty="0" smtClean="0"/>
              <a:t>Changes that Define </a:t>
            </a:r>
            <a:r>
              <a:rPr lang="en-US" dirty="0" err="1" smtClean="0"/>
              <a:t>Adolesence</a:t>
            </a:r>
            <a:endParaRPr lang="en-US" dirty="0"/>
          </a:p>
        </p:txBody>
      </p:sp>
      <p:pic>
        <p:nvPicPr>
          <p:cNvPr id="2050" name="Picture 2" descr="C:\Users\tkveale\AppData\Local\Microsoft\Windows\Temporary Internet Files\Content.IE5\O5JLTA82\MPj04036620000[1].jpg"/>
          <p:cNvPicPr>
            <a:picLocks noChangeAspect="1" noChangeArrowheads="1"/>
          </p:cNvPicPr>
          <p:nvPr/>
        </p:nvPicPr>
        <p:blipFill>
          <a:blip r:embed="rId2" cstate="print"/>
          <a:srcRect/>
          <a:stretch>
            <a:fillRect/>
          </a:stretch>
        </p:blipFill>
        <p:spPr bwMode="auto">
          <a:xfrm>
            <a:off x="6828085" y="1828800"/>
            <a:ext cx="2315915" cy="28956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Developmental Stages of Adolescence</a:t>
            </a:r>
            <a:endParaRPr lang="en-US" dirty="0"/>
          </a:p>
        </p:txBody>
      </p:sp>
      <p:sp>
        <p:nvSpPr>
          <p:cNvPr id="9" name="TextBox 8"/>
          <p:cNvSpPr txBox="1"/>
          <p:nvPr/>
        </p:nvSpPr>
        <p:spPr>
          <a:xfrm>
            <a:off x="4114800" y="3200400"/>
            <a:ext cx="4724400" cy="1323439"/>
          </a:xfrm>
          <a:prstGeom prst="rect">
            <a:avLst/>
          </a:prstGeom>
          <a:noFill/>
        </p:spPr>
        <p:txBody>
          <a:bodyPr wrap="square" rtlCol="0">
            <a:spAutoFit/>
          </a:bodyPr>
          <a:lstStyle/>
          <a:p>
            <a:r>
              <a:rPr lang="en-US" sz="4000" dirty="0" smtClean="0"/>
              <a:t>Psychological Development </a:t>
            </a:r>
            <a:endParaRPr lang="en-US"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10000"/>
          </a:bodyPr>
          <a:lstStyle/>
          <a:p>
            <a:r>
              <a:rPr lang="en-US" dirty="0" smtClean="0"/>
              <a:t>Ages 10-13 years (girls); 12-14 years (boys)</a:t>
            </a:r>
          </a:p>
          <a:p>
            <a:r>
              <a:rPr lang="en-US" dirty="0" smtClean="0"/>
              <a:t>Growth spurts in height and weight</a:t>
            </a:r>
          </a:p>
          <a:p>
            <a:r>
              <a:rPr lang="en-US" dirty="0" smtClean="0"/>
              <a:t>Emergence of primary and secondary sexual characteristics</a:t>
            </a:r>
          </a:p>
          <a:p>
            <a:r>
              <a:rPr lang="en-US" dirty="0" smtClean="0"/>
              <a:t>Emotional response to rapid bodily changes are limited by maturity</a:t>
            </a:r>
          </a:p>
          <a:p>
            <a:r>
              <a:rPr lang="en-US" dirty="0" smtClean="0"/>
              <a:t>Somewhat egocentric</a:t>
            </a:r>
          </a:p>
          <a:p>
            <a:r>
              <a:rPr lang="en-US" dirty="0" smtClean="0"/>
              <a:t>Home and family remain strongest influence</a:t>
            </a:r>
          </a:p>
          <a:p>
            <a:r>
              <a:rPr lang="en-US" dirty="0" smtClean="0"/>
              <a:t>Peer group emerges as a new influence</a:t>
            </a:r>
          </a:p>
          <a:p>
            <a:r>
              <a:rPr lang="en-US" dirty="0" smtClean="0"/>
              <a:t>Social conformity is valued</a:t>
            </a:r>
          </a:p>
          <a:p>
            <a:r>
              <a:rPr lang="en-US" dirty="0" smtClean="0"/>
              <a:t>Do not worry about the future</a:t>
            </a:r>
          </a:p>
          <a:p>
            <a:pPr lvl="1"/>
            <a:endParaRPr lang="en-US" dirty="0" smtClean="0"/>
          </a:p>
        </p:txBody>
      </p:sp>
      <p:sp>
        <p:nvSpPr>
          <p:cNvPr id="4" name="Title 3"/>
          <p:cNvSpPr>
            <a:spLocks noGrp="1"/>
          </p:cNvSpPr>
          <p:nvPr>
            <p:ph type="title"/>
          </p:nvPr>
        </p:nvSpPr>
        <p:spPr/>
        <p:txBody>
          <a:bodyPr>
            <a:normAutofit fontScale="90000"/>
          </a:bodyPr>
          <a:lstStyle/>
          <a:p>
            <a:r>
              <a:rPr lang="en-US" dirty="0" smtClean="0"/>
              <a:t>Stage I:  Child-Adolescence Stage</a:t>
            </a:r>
            <a:br>
              <a:rPr lang="en-US" dirty="0" smtClean="0"/>
            </a:br>
            <a:endParaRPr lang="en-US" dirty="0"/>
          </a:p>
        </p:txBody>
      </p:sp>
      <p:pic>
        <p:nvPicPr>
          <p:cNvPr id="1026" name="Picture 2" descr="C:\Users\tkveale\AppData\Local\Microsoft\Windows\Temporary Internet Files\Content.IE5\O5JLTA82\MPj04308060000[1].jpg"/>
          <p:cNvPicPr>
            <a:picLocks noChangeAspect="1" noChangeArrowheads="1"/>
          </p:cNvPicPr>
          <p:nvPr/>
        </p:nvPicPr>
        <p:blipFill>
          <a:blip r:embed="rId2" cstate="print"/>
          <a:srcRect/>
          <a:stretch>
            <a:fillRect/>
          </a:stretch>
        </p:blipFill>
        <p:spPr bwMode="auto">
          <a:xfrm>
            <a:off x="7239000" y="4919996"/>
            <a:ext cx="1485677" cy="193800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257800"/>
          </a:xfrm>
        </p:spPr>
        <p:txBody>
          <a:bodyPr>
            <a:normAutofit fontScale="92500" lnSpcReduction="20000"/>
          </a:bodyPr>
          <a:lstStyle/>
          <a:p>
            <a:r>
              <a:rPr lang="en-US" dirty="0" smtClean="0"/>
              <a:t>Ages 13-16 years</a:t>
            </a:r>
          </a:p>
          <a:p>
            <a:r>
              <a:rPr lang="en-US" dirty="0" smtClean="0"/>
              <a:t>Neither a child nor an adult</a:t>
            </a:r>
          </a:p>
          <a:p>
            <a:r>
              <a:rPr lang="en-US" dirty="0" smtClean="0"/>
              <a:t>Physical growth continues; not as rapid as in Stage I</a:t>
            </a:r>
          </a:p>
          <a:p>
            <a:r>
              <a:rPr lang="en-US" dirty="0" smtClean="0"/>
              <a:t>Mental growth accelerates; abstract thinking emerges</a:t>
            </a:r>
          </a:p>
          <a:p>
            <a:pPr lvl="1"/>
            <a:r>
              <a:rPr lang="en-US" dirty="0" smtClean="0"/>
              <a:t>State own theories</a:t>
            </a:r>
          </a:p>
          <a:p>
            <a:pPr lvl="1"/>
            <a:r>
              <a:rPr lang="en-US" dirty="0" smtClean="0"/>
              <a:t>May demonstrate idealism</a:t>
            </a:r>
          </a:p>
          <a:p>
            <a:r>
              <a:rPr lang="en-US" dirty="0" smtClean="0"/>
              <a:t>More aware of others</a:t>
            </a:r>
          </a:p>
          <a:p>
            <a:r>
              <a:rPr lang="en-US" dirty="0" smtClean="0"/>
              <a:t>Introspective; may develop self-doubt</a:t>
            </a:r>
          </a:p>
          <a:p>
            <a:r>
              <a:rPr lang="en-US" dirty="0" smtClean="0"/>
              <a:t>Becomes interested in dating, sexual relationships</a:t>
            </a:r>
          </a:p>
          <a:p>
            <a:r>
              <a:rPr lang="en-US" dirty="0" smtClean="0"/>
              <a:t>Social life shifts from family to peers</a:t>
            </a:r>
          </a:p>
          <a:p>
            <a:r>
              <a:rPr lang="en-US" dirty="0" smtClean="0"/>
              <a:t>May try different social roles without                full commitment </a:t>
            </a:r>
          </a:p>
          <a:p>
            <a:endParaRPr lang="en-US" dirty="0"/>
          </a:p>
        </p:txBody>
      </p:sp>
      <p:sp>
        <p:nvSpPr>
          <p:cNvPr id="3" name="Title 2"/>
          <p:cNvSpPr>
            <a:spLocks noGrp="1"/>
          </p:cNvSpPr>
          <p:nvPr>
            <p:ph type="title"/>
          </p:nvPr>
        </p:nvSpPr>
        <p:spPr>
          <a:xfrm>
            <a:off x="457200" y="228600"/>
            <a:ext cx="8229600" cy="1143000"/>
          </a:xfrm>
        </p:spPr>
        <p:txBody>
          <a:bodyPr>
            <a:normAutofit fontScale="90000"/>
          </a:bodyPr>
          <a:lstStyle/>
          <a:p>
            <a:r>
              <a:rPr lang="en-US" dirty="0" smtClean="0"/>
              <a:t>Stage II:  Adolescence Stage</a:t>
            </a:r>
            <a:br>
              <a:rPr lang="en-US" dirty="0" smtClean="0"/>
            </a:br>
            <a:endParaRPr lang="en-US" dirty="0"/>
          </a:p>
        </p:txBody>
      </p:sp>
      <p:pic>
        <p:nvPicPr>
          <p:cNvPr id="2051" name="Picture 3" descr="C:\Users\tkveale\AppData\Local\Microsoft\Windows\Temporary Internet Files\Content.IE5\O5JLTA82\MPj04384960000[1].jpg"/>
          <p:cNvPicPr>
            <a:picLocks noChangeAspect="1" noChangeArrowheads="1"/>
          </p:cNvPicPr>
          <p:nvPr/>
        </p:nvPicPr>
        <p:blipFill>
          <a:blip r:embed="rId2" cstate="print"/>
          <a:srcRect/>
          <a:stretch>
            <a:fillRect/>
          </a:stretch>
        </p:blipFill>
        <p:spPr bwMode="auto">
          <a:xfrm>
            <a:off x="6629400" y="5065776"/>
            <a:ext cx="2388116" cy="179222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Ages 16-20 years</a:t>
            </a:r>
          </a:p>
          <a:p>
            <a:r>
              <a:rPr lang="en-US" dirty="0" smtClean="0"/>
              <a:t>By end of stage, have achieved most of adult growth</a:t>
            </a:r>
          </a:p>
          <a:p>
            <a:r>
              <a:rPr lang="en-US" dirty="0" smtClean="0"/>
              <a:t>Socially, remain adolescent in views and behavior</a:t>
            </a:r>
          </a:p>
          <a:p>
            <a:r>
              <a:rPr lang="en-US" dirty="0" smtClean="0"/>
              <a:t>Capable of sexual intimacy; dealing with interpersonal complexities</a:t>
            </a:r>
          </a:p>
          <a:p>
            <a:r>
              <a:rPr lang="en-US" dirty="0" smtClean="0"/>
              <a:t>Fully developed self concept</a:t>
            </a:r>
          </a:p>
          <a:p>
            <a:r>
              <a:rPr lang="en-US" dirty="0" smtClean="0"/>
              <a:t>Concerned about the future</a:t>
            </a:r>
            <a:endParaRPr lang="en-US" dirty="0"/>
          </a:p>
        </p:txBody>
      </p:sp>
      <p:sp>
        <p:nvSpPr>
          <p:cNvPr id="3" name="Title 2"/>
          <p:cNvSpPr>
            <a:spLocks noGrp="1"/>
          </p:cNvSpPr>
          <p:nvPr>
            <p:ph type="title"/>
          </p:nvPr>
        </p:nvSpPr>
        <p:spPr/>
        <p:txBody>
          <a:bodyPr>
            <a:normAutofit fontScale="90000"/>
          </a:bodyPr>
          <a:lstStyle/>
          <a:p>
            <a:r>
              <a:rPr lang="en-US" dirty="0" smtClean="0"/>
              <a:t>Stage III:  Adolescence-Adult Stage</a:t>
            </a:r>
            <a:br>
              <a:rPr lang="en-US" dirty="0" smtClean="0"/>
            </a:br>
            <a:endParaRPr lang="en-US" dirty="0"/>
          </a:p>
        </p:txBody>
      </p:sp>
      <p:pic>
        <p:nvPicPr>
          <p:cNvPr id="3075" name="Picture 3" descr="C:\Users\tkveale\AppData\Local\Microsoft\Windows\Temporary Internet Files\Content.IE5\PJJHNKDZ\MPj04285190000[1].jpg"/>
          <p:cNvPicPr>
            <a:picLocks noChangeAspect="1" noChangeArrowheads="1"/>
          </p:cNvPicPr>
          <p:nvPr/>
        </p:nvPicPr>
        <p:blipFill>
          <a:blip r:embed="rId2" cstate="print"/>
          <a:srcRect/>
          <a:stretch>
            <a:fillRect/>
          </a:stretch>
        </p:blipFill>
        <p:spPr bwMode="auto">
          <a:xfrm>
            <a:off x="5867400" y="4343400"/>
            <a:ext cx="3007178" cy="19812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Cognitive Development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Cognition--mental representation of experiences</a:t>
            </a:r>
          </a:p>
          <a:p>
            <a:pPr lvl="1"/>
            <a:r>
              <a:rPr lang="en-US" dirty="0" smtClean="0"/>
              <a:t>Includes these abilities: </a:t>
            </a:r>
          </a:p>
          <a:p>
            <a:pPr lvl="2"/>
            <a:r>
              <a:rPr lang="en-US" dirty="0" smtClean="0"/>
              <a:t>Reasoning</a:t>
            </a:r>
          </a:p>
          <a:p>
            <a:pPr lvl="2"/>
            <a:r>
              <a:rPr lang="en-US" dirty="0" smtClean="0"/>
              <a:t>Judgment/Analysis</a:t>
            </a:r>
          </a:p>
          <a:p>
            <a:pPr lvl="2"/>
            <a:r>
              <a:rPr lang="en-US" dirty="0" smtClean="0"/>
              <a:t>Recall</a:t>
            </a:r>
          </a:p>
          <a:p>
            <a:pPr lvl="2"/>
            <a:r>
              <a:rPr lang="en-US" dirty="0" smtClean="0"/>
              <a:t>Inference</a:t>
            </a:r>
          </a:p>
          <a:p>
            <a:pPr lvl="2"/>
            <a:r>
              <a:rPr lang="en-US" dirty="0" smtClean="0"/>
              <a:t>Imagination</a:t>
            </a:r>
          </a:p>
          <a:p>
            <a:pPr lvl="2"/>
            <a:r>
              <a:rPr lang="en-US" dirty="0" smtClean="0"/>
              <a:t>Problem solving</a:t>
            </a:r>
            <a:endParaRPr lang="en-US" dirty="0"/>
          </a:p>
        </p:txBody>
      </p:sp>
      <p:sp>
        <p:nvSpPr>
          <p:cNvPr id="4" name="Title 3"/>
          <p:cNvSpPr>
            <a:spLocks noGrp="1"/>
          </p:cNvSpPr>
          <p:nvPr>
            <p:ph type="title"/>
          </p:nvPr>
        </p:nvSpPr>
        <p:spPr/>
        <p:txBody>
          <a:bodyPr/>
          <a:lstStyle/>
          <a:p>
            <a:r>
              <a:rPr lang="en-US" dirty="0" smtClean="0"/>
              <a:t>Cognition</a:t>
            </a:r>
            <a:endParaRPr lang="en-US" dirty="0"/>
          </a:p>
        </p:txBody>
      </p:sp>
      <p:pic>
        <p:nvPicPr>
          <p:cNvPr id="4098" name="Picture 2" descr="C:\Program Files\Microsoft Office\MEDIA\CAGCAT10\j0234687.gif"/>
          <p:cNvPicPr>
            <a:picLocks noChangeAspect="1" noChangeArrowheads="1" noCrop="1"/>
          </p:cNvPicPr>
          <p:nvPr/>
        </p:nvPicPr>
        <p:blipFill>
          <a:blip r:embed="rId2"/>
          <a:srcRect/>
          <a:stretch>
            <a:fillRect/>
          </a:stretch>
        </p:blipFill>
        <p:spPr bwMode="auto">
          <a:xfrm>
            <a:off x="6705600" y="152400"/>
            <a:ext cx="2214563" cy="1304704"/>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1250</TotalTime>
  <Words>1808</Words>
  <Application>Microsoft Office PowerPoint</Application>
  <PresentationFormat>On-screen Show (4:3)</PresentationFormat>
  <Paragraphs>230</Paragraphs>
  <Slides>21</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Calibri</vt:lpstr>
      <vt:lpstr>Lucida Sans Unicode</vt:lpstr>
      <vt:lpstr>Verdana</vt:lpstr>
      <vt:lpstr>Wingdings 2</vt:lpstr>
      <vt:lpstr>Wingdings 3</vt:lpstr>
      <vt:lpstr>Concourse</vt:lpstr>
      <vt:lpstr>Language and Learning of Adolescents:                   Let’s Review</vt:lpstr>
      <vt:lpstr>Adolescence</vt:lpstr>
      <vt:lpstr>Changes that Define Adolesence</vt:lpstr>
      <vt:lpstr>Developmental Stages of Adolescence</vt:lpstr>
      <vt:lpstr>Stage I:  Child-Adolescence Stage </vt:lpstr>
      <vt:lpstr>Stage II:  Adolescence Stage </vt:lpstr>
      <vt:lpstr>Stage III:  Adolescence-Adult Stage </vt:lpstr>
      <vt:lpstr>Cognitive Development</vt:lpstr>
      <vt:lpstr>Cognition</vt:lpstr>
      <vt:lpstr>Cognition Development During Adolescence</vt:lpstr>
      <vt:lpstr>Piaget’s Views</vt:lpstr>
      <vt:lpstr>Extension of Thinking/Reasoning Skills</vt:lpstr>
      <vt:lpstr>Inductive Reasoning/Analogies</vt:lpstr>
      <vt:lpstr>Deductive Reasoning/Syllogisms</vt:lpstr>
      <vt:lpstr>Bloom’s Taxonomy of Educational Objectives</vt:lpstr>
      <vt:lpstr>PowerPoint Presentation</vt:lpstr>
      <vt:lpstr>Conceptual Development</vt:lpstr>
      <vt:lpstr>Conceptualization</vt:lpstr>
      <vt:lpstr>Vocabulary Acquisition</vt:lpstr>
      <vt:lpstr>Critical Thinking</vt:lpstr>
      <vt:lpstr>Critical Thinking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and Learning of School-Agers</dc:title>
  <dc:creator>Veale, Tina K.</dc:creator>
  <cp:lastModifiedBy>Hp</cp:lastModifiedBy>
  <cp:revision>20</cp:revision>
  <dcterms:created xsi:type="dcterms:W3CDTF">2008-08-26T02:17:32Z</dcterms:created>
  <dcterms:modified xsi:type="dcterms:W3CDTF">2018-06-25T07:20:05Z</dcterms:modified>
</cp:coreProperties>
</file>