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771" r:id="rId1"/>
  </p:sldMasterIdLst>
  <p:notesMasterIdLst>
    <p:notesMasterId r:id="rId30"/>
  </p:notesMasterIdLst>
  <p:handoutMasterIdLst>
    <p:handoutMasterId r:id="rId31"/>
  </p:handoutMasterIdLst>
  <p:sldIdLst>
    <p:sldId id="328" r:id="rId2"/>
    <p:sldId id="329" r:id="rId3"/>
    <p:sldId id="330" r:id="rId4"/>
    <p:sldId id="331" r:id="rId5"/>
    <p:sldId id="361" r:id="rId6"/>
    <p:sldId id="332" r:id="rId7"/>
    <p:sldId id="333" r:id="rId8"/>
    <p:sldId id="334" r:id="rId9"/>
    <p:sldId id="335" r:id="rId10"/>
    <p:sldId id="336" r:id="rId11"/>
    <p:sldId id="337" r:id="rId12"/>
    <p:sldId id="338" r:id="rId13"/>
    <p:sldId id="339" r:id="rId14"/>
    <p:sldId id="340" r:id="rId15"/>
    <p:sldId id="341" r:id="rId16"/>
    <p:sldId id="345" r:id="rId17"/>
    <p:sldId id="346" r:id="rId18"/>
    <p:sldId id="351" r:id="rId19"/>
    <p:sldId id="352" r:id="rId20"/>
    <p:sldId id="353" r:id="rId21"/>
    <p:sldId id="354" r:id="rId22"/>
    <p:sldId id="355" r:id="rId23"/>
    <p:sldId id="356" r:id="rId24"/>
    <p:sldId id="357" r:id="rId25"/>
    <p:sldId id="358" r:id="rId26"/>
    <p:sldId id="350" r:id="rId27"/>
    <p:sldId id="359" r:id="rId28"/>
    <p:sldId id="360"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8300"/>
    <a:srgbClr val="CC9900"/>
    <a:srgbClr val="9D7429"/>
    <a:srgbClr val="0033CC"/>
    <a:srgbClr val="FF3300"/>
    <a:srgbClr val="663300"/>
    <a:srgbClr val="800000"/>
    <a:srgbClr val="644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92" autoAdjust="0"/>
    <p:restoredTop sz="87016" autoAdjust="0"/>
  </p:normalViewPr>
  <p:slideViewPr>
    <p:cSldViewPr>
      <p:cViewPr>
        <p:scale>
          <a:sx n="38" d="100"/>
          <a:sy n="38" d="100"/>
        </p:scale>
        <p:origin x="-2502" y="-684"/>
      </p:cViewPr>
      <p:guideLst>
        <p:guide orient="horz" pos="2208"/>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32"/>
    </p:cViewPr>
  </p:sorterViewPr>
  <p:notesViewPr>
    <p:cSldViewPr>
      <p:cViewPr varScale="1">
        <p:scale>
          <a:sx n="54" d="100"/>
          <a:sy n="54" d="100"/>
        </p:scale>
        <p:origin x="-112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950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950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950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E0D4DBC-DC84-4C37-AB5F-02A754353A31}" type="slidenum">
              <a:rPr lang="en-US" altLang="en-US"/>
              <a:pPr/>
              <a:t>‹#›</a:t>
            </a:fld>
            <a:endParaRPr lang="en-US" altLang="en-US"/>
          </a:p>
        </p:txBody>
      </p:sp>
    </p:spTree>
    <p:extLst>
      <p:ext uri="{BB962C8B-B14F-4D97-AF65-F5344CB8AC3E}">
        <p14:creationId xmlns:p14="http://schemas.microsoft.com/office/powerpoint/2010/main" val="3488875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7F4338D-1F22-4D89-9131-20482212BA26}" type="slidenum">
              <a:rPr lang="en-US" altLang="en-US"/>
              <a:pPr/>
              <a:t>‹#›</a:t>
            </a:fld>
            <a:endParaRPr lang="en-US" altLang="en-US"/>
          </a:p>
        </p:txBody>
      </p:sp>
    </p:spTree>
    <p:extLst>
      <p:ext uri="{BB962C8B-B14F-4D97-AF65-F5344CB8AC3E}">
        <p14:creationId xmlns:p14="http://schemas.microsoft.com/office/powerpoint/2010/main" val="207617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63CCA96-A20F-42F6-8DD6-883F9AFDF9F5}" type="slidenum">
              <a:rPr lang="en-US" altLang="en-US"/>
              <a:pPr/>
              <a:t>0</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CA41692-DE2A-4761-90E0-B275A9DF311F}" type="slidenum">
              <a:rPr lang="en-US" altLang="en-US"/>
              <a:pPr/>
              <a:t>10</a:t>
            </a:fld>
            <a:endParaRPr lang="en-US" altLang="en-US"/>
          </a:p>
        </p:txBody>
      </p:sp>
      <p:sp>
        <p:nvSpPr>
          <p:cNvPr id="24579" name="Rectangle 2"/>
          <p:cNvSpPr>
            <a:spLocks noGrp="1" noRot="1" noChangeAspect="1" noChangeArrowheads="1" noTextEdit="1"/>
          </p:cNvSpPr>
          <p:nvPr>
            <p:ph type="sldImg"/>
          </p:nvPr>
        </p:nvSpPr>
        <p:spPr>
          <a:xfrm>
            <a:off x="1144588" y="685800"/>
            <a:ext cx="4572000" cy="3429000"/>
          </a:xfrm>
          <a:ln/>
        </p:spPr>
      </p:sp>
      <p:sp>
        <p:nvSpPr>
          <p:cNvPr id="24580" name="Rectangle 3"/>
          <p:cNvSpPr>
            <a:spLocks noGrp="1" noChangeArrowheads="1"/>
          </p:cNvSpPr>
          <p:nvPr>
            <p:ph type="body" idx="1"/>
          </p:nvPr>
        </p:nvSpPr>
        <p:spPr>
          <a:noFill/>
        </p:spPr>
        <p:txBody>
          <a:bodyPr/>
          <a:lstStyle/>
          <a:p>
            <a:pPr eaLnBrk="1" hangingPunct="1"/>
            <a:r>
              <a:rPr lang="en-US" altLang="en-US" smtClean="0"/>
              <a:t>Inventory turnover can be computed using either ending inventory or average inventory when you have both beginning and ending figures. It is important to be consistent with whatever benchmark you are using to analyze the company’s strengths or weaknesses.</a:t>
            </a:r>
          </a:p>
          <a:p>
            <a:pPr eaLnBrk="1" hangingPunct="1"/>
            <a:endParaRPr lang="en-US" altLang="en-US" smtClean="0"/>
          </a:p>
          <a:p>
            <a:pPr eaLnBrk="1" hangingPunct="1"/>
            <a:r>
              <a:rPr lang="en-US" altLang="en-US" smtClean="0"/>
              <a:t>It is also important to consider seasonality in sales. If the balance sheet is prepared at a time when there is a large inventory build-up to meet seasonal demand, then the inventory turnover will be understated and you might believe that the company is not performing as well as it is. On the other hand, if the balance sheet is prepared when inventory has been drawn down due to seasonal sales, then the inventory turnover would be overstated and the company may appear to be doing better than it really is. Averages using annual data may not fix this problem. If a company has seasonal sales, you may want to look at quarterly averages to get a better indication of turnover.</a:t>
            </a:r>
          </a:p>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86CE24D-1C3D-4950-82B8-78A84F8D03D9}" type="slidenum">
              <a:rPr lang="en-US" altLang="en-US"/>
              <a:pPr/>
              <a:t>11</a:t>
            </a:fld>
            <a:endParaRPr lang="en-US" altLang="en-US"/>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noFill/>
        </p:spPr>
        <p:txBody>
          <a:bodyPr/>
          <a:lstStyle/>
          <a:p>
            <a:pPr eaLnBrk="1" hangingPunct="1"/>
            <a:r>
              <a:rPr lang="en-US" altLang="en-US" smtClean="0"/>
              <a:t>Technically, the sales figure should be credit sales. This is often difficult to determine from the income statements provided in annual reports. If you use total sales instead of credit sales, you will overstate your turnover level. You need to recognize this bias when credit sales are unavailable, particularly if a large portion of the sales are cash sales.</a:t>
            </a:r>
          </a:p>
          <a:p>
            <a:pPr eaLnBrk="1" hangingPunct="1"/>
            <a:endParaRPr lang="en-US" altLang="en-US" smtClean="0"/>
          </a:p>
          <a:p>
            <a:pPr eaLnBrk="1" hangingPunct="1"/>
            <a:r>
              <a:rPr lang="en-US" altLang="en-US" smtClean="0"/>
              <a:t>As with inventory turnover, you can use either ending receivables or an average of beginning and ending.</a:t>
            </a:r>
          </a:p>
          <a:p>
            <a:pPr eaLnBrk="1" hangingPunct="1"/>
            <a:endParaRPr lang="en-US" altLang="en-US" smtClean="0"/>
          </a:p>
          <a:p>
            <a:pPr eaLnBrk="1" hangingPunct="1"/>
            <a:r>
              <a:rPr lang="en-US" altLang="en-US" smtClean="0"/>
              <a:t>You also run into the same seasonal issues as discussed with inventory.</a:t>
            </a:r>
          </a:p>
          <a:p>
            <a:pPr eaLnBrk="1" hangingPunct="1"/>
            <a:endParaRPr lang="en-US" altLang="en-US" smtClean="0"/>
          </a:p>
          <a:p>
            <a:pPr eaLnBrk="1" hangingPunct="1"/>
            <a:r>
              <a:rPr lang="en-US" altLang="en-US" smtClean="0"/>
              <a:t>Probably the best benchmark for days’ sales in receivables is the company’s credit terms. If the company offers a discount (1/10 net 30), then you would like to see days’ sales in receivables less than 30. If the company does not offer a discount (net 30), then you would like to see days’ sales in receivables close to the net terms. If days’ sales in receivables is substantially larger than the net terms, then you first need to look for biases, such as seasonality in sales. If this does not provide an explanation for the difference, then the company may need to take another look at its credit policy (who it grants credit to and its collection procedures).</a:t>
            </a:r>
          </a:p>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C9AD278-BBCD-4CF0-8A2D-FBB6A12F0E90}" type="slidenum">
              <a:rPr lang="en-US" altLang="en-US"/>
              <a:pPr/>
              <a:t>12</a:t>
            </a:fld>
            <a:endParaRPr lang="en-US" altLang="en-US"/>
          </a:p>
        </p:txBody>
      </p:sp>
      <p:sp>
        <p:nvSpPr>
          <p:cNvPr id="28675" name="Rectangle 2"/>
          <p:cNvSpPr>
            <a:spLocks noGrp="1" noRot="1" noChangeAspect="1" noChangeArrowheads="1" noTextEdit="1"/>
          </p:cNvSpPr>
          <p:nvPr>
            <p:ph type="sldImg"/>
          </p:nvPr>
        </p:nvSpPr>
        <p:spPr>
          <a:xfrm>
            <a:off x="1144588" y="685800"/>
            <a:ext cx="4572000" cy="3429000"/>
          </a:xfrm>
          <a:ln/>
        </p:spPr>
      </p:sp>
      <p:sp>
        <p:nvSpPr>
          <p:cNvPr id="28676" name="Rectangle 3"/>
          <p:cNvSpPr>
            <a:spLocks noGrp="1" noChangeArrowheads="1"/>
          </p:cNvSpPr>
          <p:nvPr>
            <p:ph type="body" idx="1"/>
          </p:nvPr>
        </p:nvSpPr>
        <p:spPr>
          <a:noFill/>
        </p:spPr>
        <p:txBody>
          <a:bodyPr/>
          <a:lstStyle/>
          <a:p>
            <a:pPr eaLnBrk="1" hangingPunct="1"/>
            <a:r>
              <a:rPr lang="en-US" altLang="en-US" smtClean="0"/>
              <a:t>Having a TAT of less than one is not a problem for most firms. Fixed assets are expensive and are meant to provide sales over a long period of time. This is why the matching principle indicates that they should be depreciated instead of immediately expensed.</a:t>
            </a:r>
          </a:p>
          <a:p>
            <a:pPr eaLnBrk="1" hangingPunct="1"/>
            <a:endParaRPr lang="en-US" altLang="en-US" smtClean="0"/>
          </a:p>
          <a:p>
            <a:pPr eaLnBrk="1" hangingPunct="1"/>
            <a:r>
              <a:rPr lang="en-US" altLang="en-US" smtClean="0"/>
              <a:t>This is one of the ratios that will be used in the Du Pont identity.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3B619A6-3FB3-4D5E-B758-BCCB564BB085}" type="slidenum">
              <a:rPr lang="en-US" altLang="en-US"/>
              <a:pPr/>
              <a:t>13</a:t>
            </a:fld>
            <a:endParaRPr lang="en-US" altLang="en-US"/>
          </a:p>
        </p:txBody>
      </p:sp>
      <p:sp>
        <p:nvSpPr>
          <p:cNvPr id="30723" name="Rectangle 2"/>
          <p:cNvSpPr>
            <a:spLocks noGrp="1" noRot="1" noChangeAspect="1" noChangeArrowheads="1" noTextEdit="1"/>
          </p:cNvSpPr>
          <p:nvPr>
            <p:ph type="sldImg"/>
          </p:nvPr>
        </p:nvSpPr>
        <p:spPr>
          <a:xfrm>
            <a:off x="1144588" y="685800"/>
            <a:ext cx="4572000" cy="3429000"/>
          </a:xfrm>
          <a:ln/>
        </p:spPr>
      </p:sp>
      <p:sp>
        <p:nvSpPr>
          <p:cNvPr id="30724" name="Rectangle 3"/>
          <p:cNvSpPr>
            <a:spLocks noGrp="1" noChangeArrowheads="1"/>
          </p:cNvSpPr>
          <p:nvPr>
            <p:ph type="body" idx="1"/>
          </p:nvPr>
        </p:nvSpPr>
        <p:spPr>
          <a:noFill/>
        </p:spPr>
        <p:txBody>
          <a:bodyPr/>
          <a:lstStyle/>
          <a:p>
            <a:pPr eaLnBrk="1" hangingPunct="1"/>
            <a:r>
              <a:rPr lang="en-US" altLang="en-US" smtClean="0"/>
              <a:t>You can also compute the gross profit margin and the operating profit margin.</a:t>
            </a:r>
          </a:p>
          <a:p>
            <a:pPr eaLnBrk="1" hangingPunct="1"/>
            <a:r>
              <a:rPr lang="en-US" altLang="en-US" smtClean="0"/>
              <a:t>	GPM = (Sales – COGS) / Sales </a:t>
            </a:r>
          </a:p>
          <a:p>
            <a:pPr eaLnBrk="1" hangingPunct="1"/>
            <a:r>
              <a:rPr lang="en-US" altLang="en-US" smtClean="0"/>
              <a:t>	OPM = EBIT / Sales</a:t>
            </a:r>
          </a:p>
          <a:p>
            <a:pPr eaLnBrk="1" hangingPunct="1"/>
            <a:endParaRPr lang="en-US" altLang="en-US" smtClean="0"/>
          </a:p>
          <a:p>
            <a:pPr eaLnBrk="1" hangingPunct="1"/>
            <a:r>
              <a:rPr lang="en-US" altLang="en-US" smtClean="0"/>
              <a:t>Profit margin is one of the components of the Du Pont identity and is a measure of operating efficiency. It measures how well the firm controls the costs required to generate the revenues. It tells how much the firm earns for every dollar in sales. In the example, the firm earns almost $0.16 for each dollar in sales.</a:t>
            </a:r>
          </a:p>
          <a:p>
            <a:pPr eaLnBrk="1" hangingPunct="1"/>
            <a:endParaRPr lang="en-US" altLang="en-US" smtClean="0"/>
          </a:p>
          <a:p>
            <a:pPr eaLnBrk="1" hangingPunct="1"/>
            <a:r>
              <a:rPr lang="en-US" altLang="en-US" smtClean="0"/>
              <a:t>Note that the ROA and ROE are returns on accounting numbers. As such, they are not directly comparable with returns found in the marketplace. ROA is sometimes referred to as ROI (return on investment). As with many of the ratios, there are variations in how they can be computed. The most important thing is to make sure that you are computing them the same way as the benchmark you are using.</a:t>
            </a:r>
          </a:p>
          <a:p>
            <a:pPr eaLnBrk="1" hangingPunct="1"/>
            <a:endParaRPr lang="en-US" altLang="en-US" smtClean="0"/>
          </a:p>
          <a:p>
            <a:pPr eaLnBrk="1" hangingPunct="1"/>
            <a:r>
              <a:rPr lang="en-US" altLang="en-US" smtClean="0"/>
              <a:t>ROE will always be higher than ROA as long as the firm has debt (and ROA is positive). The greater the leverage, the larger the difference will be. ROE is often used as a measure of how well management is attaining the goal of owner wealth maximization. The Du Pont identity is used to identify factors that affect the ROE.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E647624-7819-4F69-9ADD-7AAD6C782477}" type="slidenum">
              <a:rPr lang="en-US" altLang="en-US"/>
              <a:pPr/>
              <a:t>14</a:t>
            </a:fld>
            <a:endParaRPr lang="en-US" altLang="en-US"/>
          </a:p>
        </p:txBody>
      </p:sp>
      <p:sp>
        <p:nvSpPr>
          <p:cNvPr id="32771" name="Rectangle 2"/>
          <p:cNvSpPr>
            <a:spLocks noGrp="1" noRot="1" noChangeAspect="1" noChangeArrowheads="1" noTextEdit="1"/>
          </p:cNvSpPr>
          <p:nvPr>
            <p:ph type="sldImg"/>
          </p:nvPr>
        </p:nvSpPr>
        <p:spPr>
          <a:xfrm>
            <a:off x="1144588" y="685800"/>
            <a:ext cx="4572000" cy="3429000"/>
          </a:xfrm>
          <a:ln/>
        </p:spPr>
      </p:sp>
      <p:sp>
        <p:nvSpPr>
          <p:cNvPr id="32772" name="Rectangle 3"/>
          <p:cNvSpPr>
            <a:spLocks noGrp="1" noChangeArrowheads="1"/>
          </p:cNvSpPr>
          <p:nvPr>
            <p:ph type="body" idx="1"/>
          </p:nvPr>
        </p:nvSpPr>
        <p:spPr>
          <a:noFill/>
        </p:spPr>
        <p:txBody>
          <a:bodyPr/>
          <a:lstStyle/>
          <a:p>
            <a:pPr eaLnBrk="1" hangingPunct="1"/>
            <a:r>
              <a:rPr lang="en-US" altLang="en-US" smtClean="0"/>
              <a:t>See Table 3.6, as well as the instructor’s manual (chapter 3 appendix), for a summary list of financial ratios.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A833687-BA8D-47F1-93A8-C847F44DEAD9}" type="slidenum">
              <a:rPr lang="en-US" altLang="en-US"/>
              <a:pPr/>
              <a:t>15</a:t>
            </a:fld>
            <a:endParaRPr lang="en-US" altLang="en-US"/>
          </a:p>
        </p:txBody>
      </p:sp>
      <p:sp>
        <p:nvSpPr>
          <p:cNvPr id="34819" name="Rectangle 2"/>
          <p:cNvSpPr>
            <a:spLocks noGrp="1" noRot="1" noChangeAspect="1" noChangeArrowheads="1" noTextEdit="1"/>
          </p:cNvSpPr>
          <p:nvPr>
            <p:ph type="sldImg"/>
          </p:nvPr>
        </p:nvSpPr>
        <p:spPr>
          <a:xfrm>
            <a:off x="1144588" y="685800"/>
            <a:ext cx="4572000" cy="3429000"/>
          </a:xfrm>
          <a:ln/>
        </p:spPr>
      </p:sp>
      <p:sp>
        <p:nvSpPr>
          <p:cNvPr id="34820" name="Rectangle 3"/>
          <p:cNvSpPr>
            <a:spLocks noGrp="1" noChangeArrowheads="1"/>
          </p:cNvSpPr>
          <p:nvPr>
            <p:ph type="body" idx="1"/>
          </p:nvPr>
        </p:nvSpPr>
        <p:spPr>
          <a:noFill/>
        </p:spPr>
        <p:txBody>
          <a:bodyPr/>
          <a:lstStyle/>
          <a:p>
            <a:pPr eaLnBrk="1" hangingPunct="1"/>
            <a:r>
              <a:rPr lang="en-US" altLang="en-US" smtClean="0"/>
              <a:t>SIC codes have been used many years to identify industries and allow for comparison with industry average ratios.  The SIC codes are limited, however, and have not kept pace with a rapidly changing environment. Consequently, the North American Industry Classification System was introduced in 1997 to alleviate some of the problems with SIC codes.</a:t>
            </a:r>
          </a:p>
          <a:p>
            <a:pPr eaLnBrk="1" hangingPunct="1"/>
            <a:endParaRPr lang="en-US" altLang="en-US" smtClean="0"/>
          </a:p>
          <a:p>
            <a:pPr eaLnBrk="1" hangingPunct="1"/>
            <a:r>
              <a:rPr lang="en-US" altLang="en-US" smtClean="0"/>
              <a:t>Click on the web surfer to go the NAICS home page. It provides information on the change to the NAICS and conversion between SIC and NAICS codes.</a:t>
            </a:r>
            <a:endParaRPr lang="en-US" altLang="en-US" b="1" i="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912681A-84D1-4590-8335-0A782994BB9E}" type="slidenum">
              <a:rPr lang="en-US" altLang="en-US"/>
              <a:pPr/>
              <a:t>16</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1C3436E-8E4E-4EE9-A99C-B9A3BD6A547E}" type="slidenum">
              <a:rPr lang="en-US" altLang="en-US"/>
              <a:pPr/>
              <a:t>17</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BA27C07-6534-45C7-8541-E17DD3C3A282}" type="slidenum">
              <a:rPr lang="en-US" altLang="en-US"/>
              <a:pPr/>
              <a:t>18</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58B10FE-A164-43B6-B66A-BCA3CD64D9EF}" type="slidenum">
              <a:rPr lang="en-US" altLang="en-US"/>
              <a:pPr/>
              <a:t>19</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19A657D-29AB-4108-9FFB-A2E673B45CDE}" type="slidenum">
              <a:rPr lang="en-US" altLang="en-US"/>
              <a:pPr/>
              <a:t>1</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6CFE712-40CF-4ACE-A7F8-0243C4C793AA}" type="slidenum">
              <a:rPr lang="en-US" altLang="en-US"/>
              <a:pPr/>
              <a:t>20</a:t>
            </a:fld>
            <a:endParaRPr lang="en-US" alt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9B28653-844E-4C6F-A666-6B26BF83F2C9}" type="slidenum">
              <a:rPr lang="en-US" altLang="en-US"/>
              <a:pPr/>
              <a:t>21</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8577626-6B22-43CF-8BF9-1C3857F8BB82}" type="slidenum">
              <a:rPr lang="en-US" altLang="en-US"/>
              <a:pPr/>
              <a:t>22</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altLang="en-US" smtClean="0"/>
              <a:t>The information for these calculations is given in Table 3.13. This firm could grow assets at 9.65% without raising additional external capital.</a:t>
            </a:r>
          </a:p>
          <a:p>
            <a:pPr eaLnBrk="1" hangingPunct="1"/>
            <a:endParaRPr lang="en-US" altLang="en-US" smtClean="0"/>
          </a:p>
          <a:p>
            <a:pPr eaLnBrk="1" hangingPunct="1"/>
            <a:r>
              <a:rPr lang="en-US" altLang="en-US" smtClean="0"/>
              <a:t>Relying solely on internally generated funds will increase equity (retained earnings are part of equity) and assets without an increase in debt. Consequently, the firm’s leverage will decrease over time. If there is an optimal amount of leverage, as we will discuss in later chapters, then the firm may want to borrow to maintain that optimal level of leverage. This idea leads us to the sustainable growth rate.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FFA6576-2841-494D-8196-5FAD5252B4A9}" type="slidenum">
              <a:rPr lang="en-US" altLang="en-US"/>
              <a:pPr/>
              <a:t>23</a:t>
            </a:fld>
            <a:endParaRPr lang="en-US" alt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smtClean="0"/>
              <a:t>Note that no new equity is issued.</a:t>
            </a:r>
          </a:p>
          <a:p>
            <a:pPr eaLnBrk="1" hangingPunct="1"/>
            <a:endParaRPr lang="en-US" altLang="en-US" smtClean="0"/>
          </a:p>
          <a:p>
            <a:pPr eaLnBrk="1" hangingPunct="1"/>
            <a:r>
              <a:rPr lang="en-US" altLang="en-US" smtClean="0"/>
              <a:t>The sustainable growth rate is substantially higher than the internal growth rate. This is because we are allowing the company to issue debt as well as use internal funds.</a:t>
            </a:r>
          </a:p>
          <a:p>
            <a:pPr eaLnBrk="1" hangingPunct="1"/>
            <a:endParaRPr lang="en-US" altLang="en-US" smtClean="0"/>
          </a:p>
          <a:p>
            <a:pPr eaLnBrk="1" hangingPunct="1"/>
            <a:r>
              <a:rPr lang="en-US" altLang="en-US" smtClean="0"/>
              <a:t>Commonly, sustainable growth is calculated as only the numerator of our formula (ROE * b), but this assumes we calculate ROE based on beginning, rather than ending, equity.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EE4171A-9638-47D7-AD16-BDA687A1A70C}" type="slidenum">
              <a:rPr lang="en-US" altLang="en-US"/>
              <a:pPr/>
              <a:t>24</a:t>
            </a:fld>
            <a:endParaRPr lang="en-US" alt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smtClean="0"/>
              <a:t>The first three components come from the ROE and the Du Pont identity.</a:t>
            </a:r>
          </a:p>
          <a:p>
            <a:pPr eaLnBrk="1" hangingPunct="1"/>
            <a:endParaRPr lang="en-US" altLang="en-US" smtClean="0"/>
          </a:p>
          <a:p>
            <a:pPr eaLnBrk="1" hangingPunct="1"/>
            <a:r>
              <a:rPr lang="en-US" altLang="en-US" smtClean="0"/>
              <a:t>It is important to note at this point that growth is not the goal of a firm in and of itself. Growth is only important so long as it continues to maximize shareholder value.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AE522A6-7963-4C43-AF49-97A00B810D4C}" type="slidenum">
              <a:rPr lang="en-US" altLang="en-US"/>
              <a:pPr/>
              <a:t>25</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A8589AA-6C18-4E36-8A23-B6C2D695841A}" type="slidenum">
              <a:rPr lang="en-US" altLang="en-US"/>
              <a:pPr/>
              <a:t>26</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663DE3A-4CE6-4EB0-9B04-2AA96C77A747}" type="slidenum">
              <a:rPr lang="en-US" altLang="en-US"/>
              <a:pPr/>
              <a:t>27</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5811F6A-EC34-4083-9564-50A86F0125D6}" type="slidenum">
              <a:rPr lang="en-US" altLang="en-US"/>
              <a:pPr/>
              <a:t>2</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89C613C-B63D-48CD-94CA-084F0B5E2877}" type="slidenum">
              <a:rPr lang="en-US" altLang="en-US"/>
              <a:pPr/>
              <a:t>3</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9A5EC1E-C30D-498D-B906-417B8457340B}" type="slidenum">
              <a:rPr lang="en-US" altLang="en-US"/>
              <a:pPr/>
              <a:t>5</a:t>
            </a:fld>
            <a:endParaRPr lang="en-US" altLang="en-US"/>
          </a:p>
        </p:txBody>
      </p:sp>
      <p:sp>
        <p:nvSpPr>
          <p:cNvPr id="14339" name="Rectangle 2"/>
          <p:cNvSpPr>
            <a:spLocks noGrp="1" noRot="1" noChangeAspect="1" noChangeArrowheads="1" noTextEdit="1"/>
          </p:cNvSpPr>
          <p:nvPr>
            <p:ph type="sldImg"/>
          </p:nvPr>
        </p:nvSpPr>
        <p:spPr>
          <a:xfrm>
            <a:off x="1144588" y="685800"/>
            <a:ext cx="4572000" cy="3429000"/>
          </a:xfrm>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3E44B2C-35D9-45D9-80FC-D747F04364C6}" type="slidenum">
              <a:rPr lang="en-US" altLang="en-US"/>
              <a:pPr/>
              <a:t>6</a:t>
            </a:fld>
            <a:endParaRPr lang="en-US" altLang="en-US"/>
          </a:p>
        </p:txBody>
      </p:sp>
      <p:sp>
        <p:nvSpPr>
          <p:cNvPr id="16387" name="Rectangle 2"/>
          <p:cNvSpPr>
            <a:spLocks noGrp="1" noRot="1" noChangeAspect="1" noChangeArrowheads="1" noTextEdit="1"/>
          </p:cNvSpPr>
          <p:nvPr>
            <p:ph type="sldImg"/>
          </p:nvPr>
        </p:nvSpPr>
        <p:spPr>
          <a:xfrm>
            <a:off x="1144588" y="685800"/>
            <a:ext cx="4572000" cy="3429000"/>
          </a:xfrm>
          <a:ln/>
        </p:spPr>
      </p:sp>
      <p:sp>
        <p:nvSpPr>
          <p:cNvPr id="16388" name="Rectangle 3"/>
          <p:cNvSpPr>
            <a:spLocks noGrp="1" noChangeArrowheads="1"/>
          </p:cNvSpPr>
          <p:nvPr>
            <p:ph type="body" idx="1"/>
          </p:nvPr>
        </p:nvSpPr>
        <p:spPr>
          <a:noFill/>
        </p:spPr>
        <p:txBody>
          <a:bodyPr/>
          <a:lstStyle/>
          <a:p>
            <a:pPr eaLnBrk="1" hangingPunct="1"/>
            <a:r>
              <a:rPr lang="en-US" altLang="en-US" smtClean="0"/>
              <a:t>The ratios in the following slides will be computed using the 2015 information from the Balance Sheet (Table 3.1) and Income Statement (Table 3.4) given in the text.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F675BC2-BB18-49BE-9218-0B0B4D604A57}" type="slidenum">
              <a:rPr lang="en-US" altLang="en-US"/>
              <a:pPr/>
              <a:t>7</a:t>
            </a:fld>
            <a:endParaRPr lang="en-US" altLang="en-US"/>
          </a:p>
        </p:txBody>
      </p:sp>
      <p:sp>
        <p:nvSpPr>
          <p:cNvPr id="18435" name="Rectangle 2"/>
          <p:cNvSpPr>
            <a:spLocks noGrp="1" noRot="1" noChangeAspect="1" noChangeArrowheads="1" noTextEdit="1"/>
          </p:cNvSpPr>
          <p:nvPr>
            <p:ph type="sldImg"/>
          </p:nvPr>
        </p:nvSpPr>
        <p:spPr>
          <a:xfrm>
            <a:off x="1144588" y="685800"/>
            <a:ext cx="4572000" cy="3429000"/>
          </a:xfrm>
          <a:ln/>
        </p:spPr>
      </p:sp>
      <p:sp>
        <p:nvSpPr>
          <p:cNvPr id="18436" name="Rectangle 3"/>
          <p:cNvSpPr>
            <a:spLocks noGrp="1" noChangeArrowheads="1"/>
          </p:cNvSpPr>
          <p:nvPr>
            <p:ph type="body" idx="1"/>
          </p:nvPr>
        </p:nvSpPr>
        <p:spPr>
          <a:noFill/>
        </p:spPr>
        <p:txBody>
          <a:bodyPr/>
          <a:lstStyle/>
          <a:p>
            <a:pPr eaLnBrk="1" hangingPunct="1"/>
            <a:r>
              <a:rPr lang="en-US" altLang="en-US" dirty="0" smtClean="0"/>
              <a:t>The firm is able to cover current liabilities with it’s current assets by a factor of 1.3 to 1. The ratio should be compared to the industry – it’s possible that this industry has a substantial amount of cash flow and that they can meet their current liabilities out of cash flow instead of relying solely on the liquidation of current assets that are on the books. </a:t>
            </a:r>
          </a:p>
          <a:p>
            <a:pPr eaLnBrk="1" hangingPunct="1"/>
            <a:endParaRPr lang="en-US" altLang="en-US" dirty="0" smtClean="0"/>
          </a:p>
          <a:p>
            <a:pPr eaLnBrk="1" hangingPunct="1"/>
            <a:r>
              <a:rPr lang="en-US" altLang="en-US" dirty="0" smtClean="0"/>
              <a:t>The quick ratio is quite a bit lower than the current ratio, so inventory seems to be an important component of current assets.</a:t>
            </a:r>
          </a:p>
          <a:p>
            <a:pPr eaLnBrk="1" hangingPunct="1"/>
            <a:endParaRPr lang="en-US" altLang="en-US" dirty="0" smtClean="0"/>
          </a:p>
          <a:p>
            <a:pPr eaLnBrk="1" hangingPunct="1"/>
            <a:r>
              <a:rPr lang="en-US" altLang="en-US" dirty="0" smtClean="0"/>
              <a:t>This company carries a low cash balance. This may be an indication that they are aggressively investing in assets that will provide higher returns. We need to make sure that we have enough cash to meet our obligations, but too much cash reduces the return earned by the company.</a:t>
            </a:r>
          </a:p>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692F898-EBC1-4F5F-906C-7821A6ED6CD8}" type="slidenum">
              <a:rPr lang="en-US" altLang="en-US"/>
              <a:pPr/>
              <a:t>8</a:t>
            </a:fld>
            <a:endParaRPr lang="en-US" altLang="en-US"/>
          </a:p>
        </p:txBody>
      </p:sp>
      <p:sp>
        <p:nvSpPr>
          <p:cNvPr id="20483" name="Rectangle 2"/>
          <p:cNvSpPr>
            <a:spLocks noGrp="1" noRot="1" noChangeAspect="1" noChangeArrowheads="1" noTextEdit="1"/>
          </p:cNvSpPr>
          <p:nvPr>
            <p:ph type="sldImg"/>
          </p:nvPr>
        </p:nvSpPr>
        <p:spPr>
          <a:xfrm>
            <a:off x="1144588" y="685800"/>
            <a:ext cx="4572000" cy="3429000"/>
          </a:xfrm>
          <a:ln/>
        </p:spPr>
      </p:sp>
      <p:sp>
        <p:nvSpPr>
          <p:cNvPr id="20484" name="Rectangle 3"/>
          <p:cNvSpPr>
            <a:spLocks noGrp="1" noChangeArrowheads="1"/>
          </p:cNvSpPr>
          <p:nvPr>
            <p:ph type="body" idx="1"/>
          </p:nvPr>
        </p:nvSpPr>
        <p:spPr>
          <a:noFill/>
        </p:spPr>
        <p:txBody>
          <a:bodyPr/>
          <a:lstStyle/>
          <a:p>
            <a:pPr eaLnBrk="1" hangingPunct="1"/>
            <a:r>
              <a:rPr lang="en-US" altLang="en-US" dirty="0" smtClean="0"/>
              <a:t>Note that these are often called solvency ratios.</a:t>
            </a:r>
          </a:p>
          <a:p>
            <a:pPr eaLnBrk="1" hangingPunct="1"/>
            <a:endParaRPr lang="en-US" altLang="en-US" dirty="0" smtClean="0"/>
          </a:p>
          <a:p>
            <a:pPr eaLnBrk="1" hangingPunct="1"/>
            <a:r>
              <a:rPr lang="en-US" altLang="en-US" dirty="0" smtClean="0"/>
              <a:t>TE = total equity, and TA = total assets. The numerator in the total debt ratio could also be found by adding all of the current and long-term liabilities.</a:t>
            </a:r>
          </a:p>
          <a:p>
            <a:pPr eaLnBrk="1" hangingPunct="1"/>
            <a:endParaRPr lang="en-US" altLang="en-US" dirty="0" smtClean="0"/>
          </a:p>
          <a:p>
            <a:pPr eaLnBrk="1" hangingPunct="1"/>
            <a:r>
              <a:rPr lang="en-US" altLang="en-US" dirty="0" smtClean="0"/>
              <a:t>The firm finances approximately 28% of its assets with debt. </a:t>
            </a:r>
          </a:p>
          <a:p>
            <a:pPr eaLnBrk="1" hangingPunct="1"/>
            <a:endParaRPr lang="en-US" altLang="en-US" dirty="0" smtClean="0"/>
          </a:p>
          <a:p>
            <a:pPr eaLnBrk="1" hangingPunct="1"/>
            <a:r>
              <a:rPr lang="en-US" altLang="en-US" dirty="0" smtClean="0"/>
              <a:t>Another way to compute the D/E ratio if you already have the total debt ratio:</a:t>
            </a:r>
          </a:p>
          <a:p>
            <a:pPr eaLnBrk="1" hangingPunct="1"/>
            <a:r>
              <a:rPr lang="en-US" altLang="en-US" dirty="0" smtClean="0"/>
              <a:t>D/E = Total debt ratio / (1 – total debt ratio) = .28 / .72 = .39</a:t>
            </a:r>
          </a:p>
          <a:p>
            <a:pPr eaLnBrk="1" hangingPunct="1"/>
            <a:r>
              <a:rPr lang="en-US" altLang="en-US" dirty="0" smtClean="0"/>
              <a:t>Note the rounding error as compared to the direct method applied in the slide.</a:t>
            </a:r>
          </a:p>
          <a:p>
            <a:pPr eaLnBrk="1" hangingPunct="1"/>
            <a:endParaRPr lang="en-US" altLang="en-US" dirty="0" smtClean="0"/>
          </a:p>
          <a:p>
            <a:pPr eaLnBrk="1" hangingPunct="1"/>
            <a:r>
              <a:rPr lang="en-US" altLang="en-US" dirty="0" smtClean="0"/>
              <a:t>The EM is one of the ratios that is used in the Du Pont Identity as a measure of the firm’s financial leverage.</a:t>
            </a:r>
          </a:p>
          <a:p>
            <a:pPr eaLnBrk="1" hangingPunct="1"/>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6501B51-A7CE-462C-A3EE-168AD7F60F93}" type="slidenum">
              <a:rPr lang="en-US" altLang="en-US"/>
              <a:pPr/>
              <a:t>9</a:t>
            </a:fld>
            <a:endParaRPr lang="en-US" altLang="en-US"/>
          </a:p>
        </p:txBody>
      </p:sp>
      <p:sp>
        <p:nvSpPr>
          <p:cNvPr id="22531" name="Rectangle 2"/>
          <p:cNvSpPr>
            <a:spLocks noGrp="1" noRot="1" noChangeAspect="1" noChangeArrowheads="1" noTextEdit="1"/>
          </p:cNvSpPr>
          <p:nvPr>
            <p:ph type="sldImg"/>
          </p:nvPr>
        </p:nvSpPr>
        <p:spPr>
          <a:xfrm>
            <a:off x="1144588" y="685800"/>
            <a:ext cx="4572000" cy="3429000"/>
          </a:xfrm>
          <a:ln/>
        </p:spPr>
      </p:sp>
      <p:sp>
        <p:nvSpPr>
          <p:cNvPr id="22532" name="Rectangle 3"/>
          <p:cNvSpPr>
            <a:spLocks noGrp="1" noChangeArrowheads="1"/>
          </p:cNvSpPr>
          <p:nvPr>
            <p:ph type="body" idx="1"/>
          </p:nvPr>
        </p:nvSpPr>
        <p:spPr>
          <a:noFill/>
        </p:spPr>
        <p:txBody>
          <a:bodyPr/>
          <a:lstStyle/>
          <a:p>
            <a:pPr eaLnBrk="1" hangingPunct="1"/>
            <a:r>
              <a:rPr lang="en-US" altLang="en-US" smtClean="0"/>
              <a:t>Remember that depreciation (and amortization) is a non-cash deduction. A better indication of a firm’s ability to meet interest payments may be to add back the depreciation and amortization to get an estimate of cash flow before taxes.</a:t>
            </a:r>
          </a:p>
          <a:p>
            <a:pPr eaLnBrk="1" hangingPunct="1"/>
            <a:endParaRPr lang="en-US" altLang="en-US" smtClean="0"/>
          </a:p>
          <a:p>
            <a:pPr eaLnBrk="1" hangingPunct="1"/>
            <a:r>
              <a:rPr lang="en-US" altLang="en-US" smtClean="0"/>
              <a:t>You can also calculate a type of inverse value as follows:</a:t>
            </a:r>
          </a:p>
          <a:p>
            <a:pPr eaLnBrk="1" hangingPunct="1"/>
            <a:r>
              <a:rPr lang="en-US" altLang="en-US" smtClean="0"/>
              <a:t>	Interest Bearing Debt / EBITDA = (196 + 457) / 967 = .68</a:t>
            </a:r>
          </a:p>
          <a:p>
            <a:pPr eaLnBrk="1" hangingPunct="1"/>
            <a:r>
              <a:rPr lang="en-US" altLang="en-US" smtClean="0"/>
              <a:t>	Values less than one are indicative of a stable position.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7312B5D-640B-4FC9-B4EF-141A37FE0A20}"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2EE964D-EBE1-4892-B157-0DD1A46467E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3835CC5-C2C4-49F3-8C9D-57494823A78D}"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575976A-D70A-4222-BC92-D31CAE13294B}" type="slidenum">
              <a:rPr lang="en-US" altLang="en-US" smtClean="0"/>
              <a:pPr/>
              <a:t>‹#›</a:t>
            </a:fld>
            <a:endParaRPr lang="en-US" alt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9EE2BDA-61DC-426A-9C60-B9F1C8C349EF}" type="slidenum">
              <a:rPr lang="en-US" altLang="en-US" smtClean="0"/>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E16832D-C7E1-473E-993F-3ADEB23B9DD6}" type="slidenum">
              <a:rPr lang="en-US" altLang="en-US" smtClean="0"/>
              <a:pPr/>
              <a:t>‹#›</a:t>
            </a:fld>
            <a:endParaRPr lang="en-US" alt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B01D275C-FEC8-4944-BEF2-ABEAF0637F28}"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85637692-653F-460F-B34F-1E82B28905DF}" type="slidenum">
              <a:rPr lang="en-US" altLang="en-US" smtClean="0"/>
              <a:pPr/>
              <a:t>‹#›</a:t>
            </a:fld>
            <a:endParaRPr lang="en-US" alt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5FF1D2C0-39F7-4068-BD6F-576971512B9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C831E1B-B965-44EB-98B1-A1C88240A7C5}"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A7D2106-6173-4555-8EBD-5474B1001AAA}" type="slidenum">
              <a:rPr lang="en-US" altLang="en-US" smtClean="0"/>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4C0FB2F0-6332-4EDD-8ED2-0D6CA49BF461}" type="slidenum">
              <a:rPr lang="en-US" altLang="en-US" smtClean="0"/>
              <a:pPr/>
              <a:t>‹#›</a:t>
            </a:fld>
            <a:endParaRPr lang="en-US" altLang="en-US"/>
          </a:p>
        </p:txBody>
      </p:sp>
      <p:sp>
        <p:nvSpPr>
          <p:cNvPr id="11" name="Text Box 10"/>
          <p:cNvSpPr txBox="1">
            <a:spLocks noChangeArrowheads="1"/>
          </p:cNvSpPr>
          <p:nvPr userDrawn="1"/>
        </p:nvSpPr>
        <p:spPr bwMode="auto">
          <a:xfrm>
            <a:off x="8382000" y="6553200"/>
            <a:ext cx="762000" cy="274638"/>
          </a:xfrm>
          <a:prstGeom prst="rect">
            <a:avLst/>
          </a:prstGeom>
          <a:noFill/>
          <a:ln w="9525">
            <a:noFill/>
            <a:miter lim="800000"/>
            <a:headEnd/>
            <a:tailEnd/>
          </a:ln>
          <a:effec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r"/>
            <a:r>
              <a:rPr lang="en-US" altLang="en-US" sz="1200">
                <a:cs typeface="Times New Roman" pitchFamily="18" charset="0"/>
              </a:rPr>
              <a:t>3-</a:t>
            </a:r>
            <a:fld id="{E865A20A-5F88-453D-A369-E65F517EBC3B}" type="slidenum">
              <a:rPr lang="en-US" altLang="en-US" sz="1200">
                <a:cs typeface="Times New Roman" pitchFamily="18" charset="0"/>
              </a:rPr>
              <a:pPr algn="r"/>
              <a:t>‹#›</a:t>
            </a:fld>
            <a:endParaRPr lang="en-US" altLang="en-US" sz="120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aics.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p:txBody>
          <a:bodyPr/>
          <a:lstStyle/>
          <a:p>
            <a:pPr eaLnBrk="1" hangingPunct="1"/>
            <a:r>
              <a:rPr lang="en-US" altLang="en-US" dirty="0" smtClean="0"/>
              <a:t>Financial Statements Analysis and Financial Models</a:t>
            </a:r>
          </a:p>
        </p:txBody>
      </p:sp>
      <p:sp>
        <p:nvSpPr>
          <p:cNvPr id="5123" name="Text Box 5"/>
          <p:cNvSpPr txBox="1">
            <a:spLocks noChangeArrowheads="1"/>
          </p:cNvSpPr>
          <p:nvPr/>
        </p:nvSpPr>
        <p:spPr bwMode="auto">
          <a:xfrm>
            <a:off x="914400" y="1752600"/>
            <a:ext cx="525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8000">
                <a:latin typeface="Monotype Corsiva" pitchFamily="66" charset="0"/>
              </a:rPr>
              <a:t>Chapter 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idx="1"/>
          </p:nvPr>
        </p:nvSpPr>
        <p:spPr/>
        <p:txBody>
          <a:bodyPr/>
          <a:lstStyle/>
          <a:p>
            <a:pPr marL="342900" indent="-342900" eaLnBrk="1" hangingPunct="1"/>
            <a:r>
              <a:rPr lang="en-US" altLang="en-US" dirty="0" smtClean="0">
                <a:latin typeface="Times New Roman"/>
              </a:rPr>
              <a:t>Times Interest Earned = EBIT / Interest</a:t>
            </a:r>
          </a:p>
          <a:p>
            <a:pPr marL="742950" lvl="1" indent="-285750" eaLnBrk="1" hangingPunct="1"/>
            <a:r>
              <a:rPr lang="en-US" altLang="en-US" sz="2800" dirty="0" smtClean="0">
                <a:latin typeface="Times New Roman"/>
              </a:rPr>
              <a:t>691 / 141 = 4.9 </a:t>
            </a:r>
            <a:r>
              <a:rPr lang="en-US" altLang="en-US" sz="2800" dirty="0" smtClean="0">
                <a:latin typeface="Times New Roman"/>
              </a:rPr>
              <a:t>times (Interest coverage ratio)</a:t>
            </a:r>
            <a:endParaRPr lang="en-US" altLang="en-US" sz="2800" dirty="0" smtClean="0">
              <a:latin typeface="Times New Roman"/>
            </a:endParaRPr>
          </a:p>
          <a:p>
            <a:pPr marL="342900" indent="-342900" eaLnBrk="1" hangingPunct="1"/>
            <a:endParaRPr lang="en-US" altLang="en-US" sz="2800" dirty="0" smtClean="0">
              <a:latin typeface="Times New Roman"/>
            </a:endParaRPr>
          </a:p>
          <a:p>
            <a:pPr marL="342900" indent="-342900" eaLnBrk="1" hangingPunct="1"/>
            <a:r>
              <a:rPr lang="en-US" altLang="en-US" dirty="0" smtClean="0">
                <a:latin typeface="Times New Roman"/>
              </a:rPr>
              <a:t>Cash </a:t>
            </a:r>
            <a:r>
              <a:rPr lang="en-US" altLang="en-US" dirty="0" smtClean="0">
                <a:latin typeface="Times New Roman"/>
              </a:rPr>
              <a:t>Coverage = (EBIT + Depreciation + Amortization) / Interest</a:t>
            </a:r>
          </a:p>
          <a:p>
            <a:pPr marL="742950" lvl="1" indent="-285750" eaLnBrk="1" hangingPunct="1"/>
            <a:r>
              <a:rPr lang="en-US" altLang="en-US" sz="2400" dirty="0" smtClean="0">
                <a:latin typeface="Times New Roman"/>
              </a:rPr>
              <a:t>(691 + 276) / 141 = 6.9 </a:t>
            </a:r>
            <a:r>
              <a:rPr lang="en-US" altLang="en-US" sz="2400" dirty="0" smtClean="0">
                <a:latin typeface="Times New Roman"/>
              </a:rPr>
              <a:t>times </a:t>
            </a:r>
          </a:p>
          <a:p>
            <a:pPr marL="742950" lvl="1" indent="-285750" eaLnBrk="1" hangingPunct="1"/>
            <a:r>
              <a:rPr lang="en-US" altLang="en-US" sz="2800" dirty="0" smtClean="0">
                <a:latin typeface="Times New Roman"/>
              </a:rPr>
              <a:t>This is a basic measure of the firms ability to generate cash from operations and is frequently used as a measure of cash flow to meet financial obligations</a:t>
            </a:r>
            <a:r>
              <a:rPr lang="en-US" altLang="en-US" sz="2400" dirty="0" smtClean="0">
                <a:latin typeface="Times New Roman"/>
              </a:rPr>
              <a:t>.</a:t>
            </a:r>
            <a:endParaRPr lang="en-US" altLang="en-US" sz="2400" dirty="0" smtClean="0">
              <a:latin typeface="Times New Roman"/>
            </a:endParaRPr>
          </a:p>
        </p:txBody>
      </p:sp>
      <p:sp>
        <p:nvSpPr>
          <p:cNvPr id="21506" name="Rectangle 2"/>
          <p:cNvSpPr>
            <a:spLocks noGrp="1" noChangeArrowheads="1"/>
          </p:cNvSpPr>
          <p:nvPr>
            <p:ph type="title"/>
          </p:nvPr>
        </p:nvSpPr>
        <p:spPr>
          <a:xfrm>
            <a:off x="457200" y="274638"/>
            <a:ext cx="8229600" cy="868362"/>
          </a:xfrm>
        </p:spPr>
        <p:txBody>
          <a:bodyPr>
            <a:normAutofit fontScale="90000"/>
          </a:bodyPr>
          <a:lstStyle/>
          <a:p>
            <a:pPr algn="ctr" eaLnBrk="1" hangingPunct="1"/>
            <a:r>
              <a:rPr lang="en-US" altLang="en-US" sz="3400" dirty="0" smtClean="0"/>
              <a:t>Computing Coverage </a:t>
            </a:r>
            <a:r>
              <a:rPr lang="en-US" altLang="en-US" sz="3400" dirty="0" smtClean="0"/>
              <a:t>Ratios for a</a:t>
            </a:r>
            <a:br>
              <a:rPr lang="en-US" altLang="en-US" sz="3400" dirty="0" smtClean="0"/>
            </a:br>
            <a:r>
              <a:rPr lang="en-US" altLang="en-US" sz="3400" dirty="0" smtClean="0"/>
              <a:t>measurement of long term solvency</a:t>
            </a:r>
            <a:endParaRPr lang="en-US" altLang="en-US" sz="3400" dirty="0" smtClean="0"/>
          </a:p>
        </p:txBody>
      </p:sp>
      <p:sp>
        <p:nvSpPr>
          <p:cNvPr id="4" name="TextBox 3"/>
          <p:cNvSpPr txBox="1"/>
          <p:nvPr/>
        </p:nvSpPr>
        <p:spPr>
          <a:xfrm>
            <a:off x="47244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Effect transition="in" filter="fade">
                                      <p:cBhvr>
                                        <p:cTn id="7" dur="1000"/>
                                        <p:tgtEl>
                                          <p:spTgt spid="162819">
                                            <p:txEl>
                                              <p:pRg st="0" end="0"/>
                                            </p:txEl>
                                          </p:spTgt>
                                        </p:tgtEl>
                                      </p:cBhvr>
                                    </p:animEffect>
                                    <p:anim calcmode="lin" valueType="num">
                                      <p:cBhvr>
                                        <p:cTn id="8" dur="1000" fill="hold"/>
                                        <p:tgtEl>
                                          <p:spTgt spid="1628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28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2819">
                                            <p:txEl>
                                              <p:pRg st="1" end="1"/>
                                            </p:txEl>
                                          </p:spTgt>
                                        </p:tgtEl>
                                        <p:attrNameLst>
                                          <p:attrName>style.visibility</p:attrName>
                                        </p:attrNameLst>
                                      </p:cBhvr>
                                      <p:to>
                                        <p:strVal val="visible"/>
                                      </p:to>
                                    </p:set>
                                    <p:animEffect transition="in" filter="fade">
                                      <p:cBhvr>
                                        <p:cTn id="14" dur="1000"/>
                                        <p:tgtEl>
                                          <p:spTgt spid="162819">
                                            <p:txEl>
                                              <p:pRg st="1" end="1"/>
                                            </p:txEl>
                                          </p:spTgt>
                                        </p:tgtEl>
                                      </p:cBhvr>
                                    </p:animEffect>
                                    <p:anim calcmode="lin" valueType="num">
                                      <p:cBhvr>
                                        <p:cTn id="15" dur="1000" fill="hold"/>
                                        <p:tgtEl>
                                          <p:spTgt spid="1628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28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2819">
                                            <p:txEl>
                                              <p:pRg st="3" end="3"/>
                                            </p:txEl>
                                          </p:spTgt>
                                        </p:tgtEl>
                                        <p:attrNameLst>
                                          <p:attrName>style.visibility</p:attrName>
                                        </p:attrNameLst>
                                      </p:cBhvr>
                                      <p:to>
                                        <p:strVal val="visible"/>
                                      </p:to>
                                    </p:set>
                                    <p:animEffect transition="in" filter="fade">
                                      <p:cBhvr>
                                        <p:cTn id="21" dur="1000"/>
                                        <p:tgtEl>
                                          <p:spTgt spid="162819">
                                            <p:txEl>
                                              <p:pRg st="3" end="3"/>
                                            </p:txEl>
                                          </p:spTgt>
                                        </p:tgtEl>
                                      </p:cBhvr>
                                    </p:animEffect>
                                    <p:anim calcmode="lin" valueType="num">
                                      <p:cBhvr>
                                        <p:cTn id="22" dur="1000" fill="hold"/>
                                        <p:tgtEl>
                                          <p:spTgt spid="16281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28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2819">
                                            <p:txEl>
                                              <p:pRg st="4" end="4"/>
                                            </p:txEl>
                                          </p:spTgt>
                                        </p:tgtEl>
                                        <p:attrNameLst>
                                          <p:attrName>style.visibility</p:attrName>
                                        </p:attrNameLst>
                                      </p:cBhvr>
                                      <p:to>
                                        <p:strVal val="visible"/>
                                      </p:to>
                                    </p:set>
                                    <p:animEffect transition="in" filter="fade">
                                      <p:cBhvr>
                                        <p:cTn id="28" dur="1000"/>
                                        <p:tgtEl>
                                          <p:spTgt spid="162819">
                                            <p:txEl>
                                              <p:pRg st="4" end="4"/>
                                            </p:txEl>
                                          </p:spTgt>
                                        </p:tgtEl>
                                      </p:cBhvr>
                                    </p:animEffect>
                                    <p:anim calcmode="lin" valueType="num">
                                      <p:cBhvr>
                                        <p:cTn id="29" dur="1000" fill="hold"/>
                                        <p:tgtEl>
                                          <p:spTgt spid="16281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28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2819">
                                            <p:txEl>
                                              <p:pRg st="5" end="5"/>
                                            </p:txEl>
                                          </p:spTgt>
                                        </p:tgtEl>
                                        <p:attrNameLst>
                                          <p:attrName>style.visibility</p:attrName>
                                        </p:attrNameLst>
                                      </p:cBhvr>
                                      <p:to>
                                        <p:strVal val="visible"/>
                                      </p:to>
                                    </p:set>
                                    <p:animEffect transition="in" filter="fade">
                                      <p:cBhvr>
                                        <p:cTn id="35" dur="1000"/>
                                        <p:tgtEl>
                                          <p:spTgt spid="162819">
                                            <p:txEl>
                                              <p:pRg st="5" end="5"/>
                                            </p:txEl>
                                          </p:spTgt>
                                        </p:tgtEl>
                                      </p:cBhvr>
                                    </p:animEffect>
                                    <p:anim calcmode="lin" valueType="num">
                                      <p:cBhvr>
                                        <p:cTn id="36" dur="1000" fill="hold"/>
                                        <p:tgtEl>
                                          <p:spTgt spid="16281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28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7" name="Rectangle 3"/>
          <p:cNvSpPr>
            <a:spLocks noGrp="1" noChangeArrowheads="1"/>
          </p:cNvSpPr>
          <p:nvPr>
            <p:ph idx="1"/>
          </p:nvPr>
        </p:nvSpPr>
        <p:spPr>
          <a:xfrm>
            <a:off x="457200" y="990600"/>
            <a:ext cx="8229600" cy="5016691"/>
          </a:xfrm>
        </p:spPr>
        <p:txBody>
          <a:bodyPr/>
          <a:lstStyle/>
          <a:p>
            <a:pPr marL="342900" indent="-342900" eaLnBrk="1" hangingPunct="1"/>
            <a:r>
              <a:rPr lang="en-US" altLang="en-US" dirty="0" smtClean="0">
                <a:latin typeface="Times New Roman"/>
              </a:rPr>
              <a:t>These are asset management ratios or utilization ratios to check and see how </a:t>
            </a:r>
            <a:r>
              <a:rPr lang="en-US" altLang="en-US" dirty="0" err="1" smtClean="0">
                <a:latin typeface="Times New Roman"/>
              </a:rPr>
              <a:t>efficent</a:t>
            </a:r>
            <a:r>
              <a:rPr lang="en-US" altLang="en-US" dirty="0" smtClean="0">
                <a:latin typeface="Times New Roman"/>
              </a:rPr>
              <a:t> the firms uses it assets</a:t>
            </a:r>
          </a:p>
          <a:p>
            <a:pPr marL="342900" indent="-342900" eaLnBrk="1" hangingPunct="1"/>
            <a:endParaRPr lang="en-US" altLang="en-US" dirty="0" smtClean="0">
              <a:latin typeface="Times New Roman"/>
            </a:endParaRPr>
          </a:p>
          <a:p>
            <a:pPr marL="342900" indent="-342900" eaLnBrk="1" hangingPunct="1"/>
            <a:r>
              <a:rPr lang="en-US" altLang="en-US" dirty="0" smtClean="0">
                <a:latin typeface="Times New Roman"/>
              </a:rPr>
              <a:t>Inventory </a:t>
            </a:r>
            <a:r>
              <a:rPr lang="en-US" altLang="en-US" dirty="0" smtClean="0">
                <a:latin typeface="Times New Roman"/>
              </a:rPr>
              <a:t>Turnover = Cost of Goods Sold / Inventory</a:t>
            </a:r>
          </a:p>
          <a:p>
            <a:pPr marL="742950" lvl="1" indent="-285750" eaLnBrk="1" hangingPunct="1"/>
            <a:r>
              <a:rPr lang="en-US" altLang="en-US" sz="2800" dirty="0" smtClean="0">
                <a:latin typeface="Times New Roman"/>
              </a:rPr>
              <a:t>1344 / 422 = 3.2 times ( we turned over the entire inventory 3.2 times in a year)</a:t>
            </a:r>
            <a:endParaRPr lang="en-US" altLang="en-US" sz="2800" dirty="0" smtClean="0">
              <a:latin typeface="Times New Roman"/>
            </a:endParaRPr>
          </a:p>
          <a:p>
            <a:pPr marL="342900" indent="-342900" eaLnBrk="1" hangingPunct="1"/>
            <a:endParaRPr lang="en-US" altLang="en-US" dirty="0" smtClean="0">
              <a:latin typeface="Times New Roman"/>
            </a:endParaRPr>
          </a:p>
          <a:p>
            <a:pPr marL="342900" indent="-342900" eaLnBrk="1" hangingPunct="1"/>
            <a:r>
              <a:rPr lang="en-US" altLang="en-US" dirty="0" smtClean="0">
                <a:latin typeface="Times New Roman"/>
              </a:rPr>
              <a:t>Days</a:t>
            </a:r>
            <a:r>
              <a:rPr lang="en-US" altLang="en-US" dirty="0" smtClean="0">
                <a:latin typeface="Times New Roman"/>
              </a:rPr>
              <a:t>’ Sales in Inventory = 365 / Inventory Turnover</a:t>
            </a:r>
          </a:p>
          <a:p>
            <a:pPr marL="742950" lvl="1" indent="-285750" eaLnBrk="1" hangingPunct="1"/>
            <a:r>
              <a:rPr lang="en-US" altLang="en-US" sz="2800" dirty="0" smtClean="0">
                <a:latin typeface="Times New Roman"/>
              </a:rPr>
              <a:t>365 / 3.2 = 114 </a:t>
            </a:r>
            <a:r>
              <a:rPr lang="en-US" altLang="en-US" sz="2800" dirty="0" smtClean="0">
                <a:latin typeface="Times New Roman"/>
              </a:rPr>
              <a:t>days ( we have 114 days of inventory on hand to sell).</a:t>
            </a:r>
            <a:endParaRPr lang="en-US" altLang="en-US" sz="2800" dirty="0" smtClean="0">
              <a:latin typeface="Times New Roman"/>
            </a:endParaRPr>
          </a:p>
        </p:txBody>
      </p:sp>
      <p:sp>
        <p:nvSpPr>
          <p:cNvPr id="23554" name="Rectangle 2"/>
          <p:cNvSpPr>
            <a:spLocks noGrp="1" noChangeArrowheads="1"/>
          </p:cNvSpPr>
          <p:nvPr>
            <p:ph type="title"/>
          </p:nvPr>
        </p:nvSpPr>
        <p:spPr>
          <a:xfrm>
            <a:off x="457200" y="0"/>
            <a:ext cx="8229600" cy="1066800"/>
          </a:xfrm>
        </p:spPr>
        <p:txBody>
          <a:bodyPr>
            <a:normAutofit/>
          </a:bodyPr>
          <a:lstStyle/>
          <a:p>
            <a:pPr algn="ctr" eaLnBrk="1" hangingPunct="1"/>
            <a:r>
              <a:rPr lang="en-US" altLang="en-US" sz="3400" dirty="0" smtClean="0"/>
              <a:t>Computing Inventory Ratios</a:t>
            </a:r>
          </a:p>
        </p:txBody>
      </p:sp>
      <p:sp>
        <p:nvSpPr>
          <p:cNvPr id="4" name="TextBox 3"/>
          <p:cNvSpPr txBox="1"/>
          <p:nvPr/>
        </p:nvSpPr>
        <p:spPr>
          <a:xfrm>
            <a:off x="4724400" y="64008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fade">
                                      <p:cBhvr>
                                        <p:cTn id="7" dur="1000"/>
                                        <p:tgtEl>
                                          <p:spTgt spid="164867">
                                            <p:txEl>
                                              <p:pRg st="0" end="0"/>
                                            </p:txEl>
                                          </p:spTgt>
                                        </p:tgtEl>
                                      </p:cBhvr>
                                    </p:animEffect>
                                    <p:anim calcmode="lin" valueType="num">
                                      <p:cBhvr>
                                        <p:cTn id="8"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4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4867">
                                            <p:txEl>
                                              <p:pRg st="2" end="2"/>
                                            </p:txEl>
                                          </p:spTgt>
                                        </p:tgtEl>
                                        <p:attrNameLst>
                                          <p:attrName>style.visibility</p:attrName>
                                        </p:attrNameLst>
                                      </p:cBhvr>
                                      <p:to>
                                        <p:strVal val="visible"/>
                                      </p:to>
                                    </p:set>
                                    <p:animEffect transition="in" filter="fade">
                                      <p:cBhvr>
                                        <p:cTn id="14" dur="1000"/>
                                        <p:tgtEl>
                                          <p:spTgt spid="164867">
                                            <p:txEl>
                                              <p:pRg st="2" end="2"/>
                                            </p:txEl>
                                          </p:spTgt>
                                        </p:tgtEl>
                                      </p:cBhvr>
                                    </p:animEffect>
                                    <p:anim calcmode="lin" valueType="num">
                                      <p:cBhvr>
                                        <p:cTn id="15" dur="10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4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4867">
                                            <p:txEl>
                                              <p:pRg st="3" end="3"/>
                                            </p:txEl>
                                          </p:spTgt>
                                        </p:tgtEl>
                                        <p:attrNameLst>
                                          <p:attrName>style.visibility</p:attrName>
                                        </p:attrNameLst>
                                      </p:cBhvr>
                                      <p:to>
                                        <p:strVal val="visible"/>
                                      </p:to>
                                    </p:set>
                                    <p:animEffect transition="in" filter="fade">
                                      <p:cBhvr>
                                        <p:cTn id="21" dur="1000"/>
                                        <p:tgtEl>
                                          <p:spTgt spid="164867">
                                            <p:txEl>
                                              <p:pRg st="3" end="3"/>
                                            </p:txEl>
                                          </p:spTgt>
                                        </p:tgtEl>
                                      </p:cBhvr>
                                    </p:animEffect>
                                    <p:anim calcmode="lin" valueType="num">
                                      <p:cBhvr>
                                        <p:cTn id="22" dur="10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4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4867">
                                            <p:txEl>
                                              <p:pRg st="5" end="5"/>
                                            </p:txEl>
                                          </p:spTgt>
                                        </p:tgtEl>
                                        <p:attrNameLst>
                                          <p:attrName>style.visibility</p:attrName>
                                        </p:attrNameLst>
                                      </p:cBhvr>
                                      <p:to>
                                        <p:strVal val="visible"/>
                                      </p:to>
                                    </p:set>
                                    <p:animEffect transition="in" filter="fade">
                                      <p:cBhvr>
                                        <p:cTn id="28" dur="1000"/>
                                        <p:tgtEl>
                                          <p:spTgt spid="164867">
                                            <p:txEl>
                                              <p:pRg st="5" end="5"/>
                                            </p:txEl>
                                          </p:spTgt>
                                        </p:tgtEl>
                                      </p:cBhvr>
                                    </p:animEffect>
                                    <p:anim calcmode="lin" valueType="num">
                                      <p:cBhvr>
                                        <p:cTn id="29" dur="1000" fill="hold"/>
                                        <p:tgtEl>
                                          <p:spTgt spid="16486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648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4867">
                                            <p:txEl>
                                              <p:pRg st="6" end="6"/>
                                            </p:txEl>
                                          </p:spTgt>
                                        </p:tgtEl>
                                        <p:attrNameLst>
                                          <p:attrName>style.visibility</p:attrName>
                                        </p:attrNameLst>
                                      </p:cBhvr>
                                      <p:to>
                                        <p:strVal val="visible"/>
                                      </p:to>
                                    </p:set>
                                    <p:animEffect transition="in" filter="fade">
                                      <p:cBhvr>
                                        <p:cTn id="35" dur="1000"/>
                                        <p:tgtEl>
                                          <p:spTgt spid="164867">
                                            <p:txEl>
                                              <p:pRg st="6" end="6"/>
                                            </p:txEl>
                                          </p:spTgt>
                                        </p:tgtEl>
                                      </p:cBhvr>
                                    </p:animEffect>
                                    <p:anim calcmode="lin" valueType="num">
                                      <p:cBhvr>
                                        <p:cTn id="36" dur="1000" fill="hold"/>
                                        <p:tgtEl>
                                          <p:spTgt spid="164867">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6486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5" name="Rectangle 3"/>
          <p:cNvSpPr>
            <a:spLocks noGrp="1" noChangeArrowheads="1"/>
          </p:cNvSpPr>
          <p:nvPr>
            <p:ph idx="1"/>
          </p:nvPr>
        </p:nvSpPr>
        <p:spPr>
          <a:xfrm>
            <a:off x="457200" y="685800"/>
            <a:ext cx="8229600" cy="5321491"/>
          </a:xfrm>
        </p:spPr>
        <p:txBody>
          <a:bodyPr/>
          <a:lstStyle/>
          <a:p>
            <a:pPr marL="342900" indent="-342900" eaLnBrk="1" hangingPunct="1"/>
            <a:r>
              <a:rPr lang="en-US" altLang="en-US" dirty="0" smtClean="0">
                <a:latin typeface="Times New Roman"/>
              </a:rPr>
              <a:t>How fast do we collect our Receivables</a:t>
            </a:r>
          </a:p>
          <a:p>
            <a:pPr marL="342900" indent="-342900" eaLnBrk="1" hangingPunct="1"/>
            <a:endParaRPr lang="en-US" altLang="en-US" dirty="0" smtClean="0">
              <a:latin typeface="Times New Roman"/>
            </a:endParaRPr>
          </a:p>
          <a:p>
            <a:pPr marL="342900" indent="-342900" eaLnBrk="1" hangingPunct="1"/>
            <a:r>
              <a:rPr lang="en-US" altLang="en-US" dirty="0" smtClean="0">
                <a:latin typeface="Times New Roman"/>
              </a:rPr>
              <a:t>Receivables </a:t>
            </a:r>
            <a:r>
              <a:rPr lang="en-US" altLang="en-US" dirty="0" smtClean="0">
                <a:latin typeface="Times New Roman"/>
              </a:rPr>
              <a:t>Turnover = Sales / Accounts Receivable</a:t>
            </a:r>
          </a:p>
          <a:p>
            <a:pPr marL="742950" lvl="1" indent="-285750" eaLnBrk="1" hangingPunct="1"/>
            <a:r>
              <a:rPr lang="en-US" altLang="en-US" sz="2400" dirty="0" smtClean="0">
                <a:latin typeface="Times New Roman"/>
              </a:rPr>
              <a:t>2311 / 188 = 12.3 </a:t>
            </a:r>
            <a:r>
              <a:rPr lang="en-US" altLang="en-US" sz="2400" dirty="0" smtClean="0">
                <a:latin typeface="Times New Roman"/>
              </a:rPr>
              <a:t>times ( we collected our outstanding credit and lent the money our again 12.3 times during the year)</a:t>
            </a:r>
            <a:endParaRPr lang="en-US" altLang="en-US" sz="2400" dirty="0" smtClean="0">
              <a:latin typeface="Times New Roman"/>
            </a:endParaRPr>
          </a:p>
          <a:p>
            <a:pPr marL="342900" indent="-342900" eaLnBrk="1" hangingPunct="1"/>
            <a:endParaRPr lang="en-US" altLang="en-US" dirty="0" smtClean="0">
              <a:latin typeface="Times New Roman"/>
            </a:endParaRPr>
          </a:p>
          <a:p>
            <a:pPr marL="342900" indent="-342900" eaLnBrk="1" hangingPunct="1"/>
            <a:r>
              <a:rPr lang="en-US" altLang="en-US" dirty="0" smtClean="0">
                <a:latin typeface="Times New Roman"/>
              </a:rPr>
              <a:t>Days</a:t>
            </a:r>
            <a:r>
              <a:rPr lang="en-US" altLang="en-US" dirty="0" smtClean="0">
                <a:latin typeface="Times New Roman"/>
              </a:rPr>
              <a:t>’ Sales in Receivables = 365 / Receivables Turnover</a:t>
            </a:r>
          </a:p>
          <a:p>
            <a:pPr marL="742950" lvl="1" indent="-285750" eaLnBrk="1" hangingPunct="1"/>
            <a:r>
              <a:rPr lang="en-US" altLang="en-US" sz="2400" dirty="0" smtClean="0">
                <a:latin typeface="Times New Roman"/>
              </a:rPr>
              <a:t>365 / 12.3 = 30 </a:t>
            </a:r>
            <a:r>
              <a:rPr lang="en-US" altLang="en-US" sz="2400" dirty="0" smtClean="0">
                <a:latin typeface="Times New Roman"/>
              </a:rPr>
              <a:t>days (On average we collect our credit sales In 30 days, called the average collection period)</a:t>
            </a:r>
            <a:endParaRPr lang="en-US" altLang="en-US" sz="2400" dirty="0" smtClean="0">
              <a:latin typeface="Times New Roman"/>
            </a:endParaRPr>
          </a:p>
          <a:p>
            <a:pPr marL="342900" indent="-342900" eaLnBrk="1" hangingPunct="1"/>
            <a:endParaRPr lang="en-US" altLang="en-US" sz="2400" dirty="0" smtClean="0"/>
          </a:p>
        </p:txBody>
      </p:sp>
      <p:sp>
        <p:nvSpPr>
          <p:cNvPr id="25602" name="Rectangle 2"/>
          <p:cNvSpPr>
            <a:spLocks noGrp="1" noChangeArrowheads="1"/>
          </p:cNvSpPr>
          <p:nvPr>
            <p:ph type="title"/>
          </p:nvPr>
        </p:nvSpPr>
        <p:spPr>
          <a:xfrm>
            <a:off x="457200" y="0"/>
            <a:ext cx="8229600" cy="838200"/>
          </a:xfrm>
        </p:spPr>
        <p:txBody>
          <a:bodyPr>
            <a:normAutofit/>
          </a:bodyPr>
          <a:lstStyle/>
          <a:p>
            <a:pPr algn="ctr" eaLnBrk="1" hangingPunct="1"/>
            <a:r>
              <a:rPr lang="en-US" altLang="en-US" sz="3400" dirty="0" smtClean="0"/>
              <a:t>Computing Receivables Ratios</a:t>
            </a:r>
          </a:p>
        </p:txBody>
      </p:sp>
      <p:sp>
        <p:nvSpPr>
          <p:cNvPr id="4" name="TextBox 3"/>
          <p:cNvSpPr txBox="1"/>
          <p:nvPr/>
        </p:nvSpPr>
        <p:spPr>
          <a:xfrm>
            <a:off x="46482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fade">
                                      <p:cBhvr>
                                        <p:cTn id="7" dur="1000"/>
                                        <p:tgtEl>
                                          <p:spTgt spid="166915">
                                            <p:txEl>
                                              <p:pRg st="0" end="0"/>
                                            </p:txEl>
                                          </p:spTgt>
                                        </p:tgtEl>
                                      </p:cBhvr>
                                    </p:animEffect>
                                    <p:anim calcmode="lin" valueType="num">
                                      <p:cBhvr>
                                        <p:cTn id="8" dur="1000" fill="hold"/>
                                        <p:tgtEl>
                                          <p:spTgt spid="1669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6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6915">
                                            <p:txEl>
                                              <p:pRg st="2" end="2"/>
                                            </p:txEl>
                                          </p:spTgt>
                                        </p:tgtEl>
                                        <p:attrNameLst>
                                          <p:attrName>style.visibility</p:attrName>
                                        </p:attrNameLst>
                                      </p:cBhvr>
                                      <p:to>
                                        <p:strVal val="visible"/>
                                      </p:to>
                                    </p:set>
                                    <p:animEffect transition="in" filter="fade">
                                      <p:cBhvr>
                                        <p:cTn id="14" dur="1000"/>
                                        <p:tgtEl>
                                          <p:spTgt spid="166915">
                                            <p:txEl>
                                              <p:pRg st="2" end="2"/>
                                            </p:txEl>
                                          </p:spTgt>
                                        </p:tgtEl>
                                      </p:cBhvr>
                                    </p:animEffect>
                                    <p:anim calcmode="lin" valueType="num">
                                      <p:cBhvr>
                                        <p:cTn id="15" dur="1000" fill="hold"/>
                                        <p:tgtEl>
                                          <p:spTgt spid="1669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69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6915">
                                            <p:txEl>
                                              <p:pRg st="3" end="3"/>
                                            </p:txEl>
                                          </p:spTgt>
                                        </p:tgtEl>
                                        <p:attrNameLst>
                                          <p:attrName>style.visibility</p:attrName>
                                        </p:attrNameLst>
                                      </p:cBhvr>
                                      <p:to>
                                        <p:strVal val="visible"/>
                                      </p:to>
                                    </p:set>
                                    <p:animEffect transition="in" filter="fade">
                                      <p:cBhvr>
                                        <p:cTn id="21" dur="1000"/>
                                        <p:tgtEl>
                                          <p:spTgt spid="166915">
                                            <p:txEl>
                                              <p:pRg st="3" end="3"/>
                                            </p:txEl>
                                          </p:spTgt>
                                        </p:tgtEl>
                                      </p:cBhvr>
                                    </p:animEffect>
                                    <p:anim calcmode="lin" valueType="num">
                                      <p:cBhvr>
                                        <p:cTn id="22" dur="1000" fill="hold"/>
                                        <p:tgtEl>
                                          <p:spTgt spid="16691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69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6915">
                                            <p:txEl>
                                              <p:pRg st="5" end="5"/>
                                            </p:txEl>
                                          </p:spTgt>
                                        </p:tgtEl>
                                        <p:attrNameLst>
                                          <p:attrName>style.visibility</p:attrName>
                                        </p:attrNameLst>
                                      </p:cBhvr>
                                      <p:to>
                                        <p:strVal val="visible"/>
                                      </p:to>
                                    </p:set>
                                    <p:animEffect transition="in" filter="fade">
                                      <p:cBhvr>
                                        <p:cTn id="28" dur="1000"/>
                                        <p:tgtEl>
                                          <p:spTgt spid="166915">
                                            <p:txEl>
                                              <p:pRg st="5" end="5"/>
                                            </p:txEl>
                                          </p:spTgt>
                                        </p:tgtEl>
                                      </p:cBhvr>
                                    </p:animEffect>
                                    <p:anim calcmode="lin" valueType="num">
                                      <p:cBhvr>
                                        <p:cTn id="29" dur="1000" fill="hold"/>
                                        <p:tgtEl>
                                          <p:spTgt spid="166915">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16691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6915">
                                            <p:txEl>
                                              <p:pRg st="6" end="6"/>
                                            </p:txEl>
                                          </p:spTgt>
                                        </p:tgtEl>
                                        <p:attrNameLst>
                                          <p:attrName>style.visibility</p:attrName>
                                        </p:attrNameLst>
                                      </p:cBhvr>
                                      <p:to>
                                        <p:strVal val="visible"/>
                                      </p:to>
                                    </p:set>
                                    <p:animEffect transition="in" filter="fade">
                                      <p:cBhvr>
                                        <p:cTn id="35" dur="1000"/>
                                        <p:tgtEl>
                                          <p:spTgt spid="166915">
                                            <p:txEl>
                                              <p:pRg st="6" end="6"/>
                                            </p:txEl>
                                          </p:spTgt>
                                        </p:tgtEl>
                                      </p:cBhvr>
                                    </p:animEffect>
                                    <p:anim calcmode="lin" valueType="num">
                                      <p:cBhvr>
                                        <p:cTn id="36" dur="1000" fill="hold"/>
                                        <p:tgtEl>
                                          <p:spTgt spid="16691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16691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3" name="Rectangle 3"/>
          <p:cNvSpPr>
            <a:spLocks noGrp="1" noChangeArrowheads="1"/>
          </p:cNvSpPr>
          <p:nvPr>
            <p:ph idx="1"/>
          </p:nvPr>
        </p:nvSpPr>
        <p:spPr/>
        <p:txBody>
          <a:bodyPr/>
          <a:lstStyle/>
          <a:p>
            <a:pPr marL="342900" indent="-342900" eaLnBrk="1" hangingPunct="1">
              <a:lnSpc>
                <a:spcPct val="90000"/>
              </a:lnSpc>
            </a:pPr>
            <a:r>
              <a:rPr lang="en-US" altLang="en-US" dirty="0" smtClean="0">
                <a:latin typeface="Times New Roman"/>
              </a:rPr>
              <a:t>Total Asset Turnover = Sales / Total Assets</a:t>
            </a:r>
          </a:p>
          <a:p>
            <a:pPr marL="742950" lvl="1" indent="-285750" eaLnBrk="1" hangingPunct="1">
              <a:lnSpc>
                <a:spcPct val="90000"/>
              </a:lnSpc>
            </a:pPr>
            <a:r>
              <a:rPr lang="en-US" altLang="en-US" sz="2400" dirty="0" smtClean="0">
                <a:latin typeface="Times New Roman"/>
              </a:rPr>
              <a:t>2311 / 3588 = .64 </a:t>
            </a:r>
            <a:r>
              <a:rPr lang="en-US" altLang="en-US" sz="2400" dirty="0" smtClean="0">
                <a:latin typeface="Times New Roman"/>
              </a:rPr>
              <a:t>times (For every dollar in assets, the firm generated $.64 in sales)</a:t>
            </a:r>
            <a:endParaRPr lang="en-US" altLang="en-US" sz="2400" dirty="0" smtClean="0">
              <a:latin typeface="Times New Roman"/>
            </a:endParaRPr>
          </a:p>
          <a:p>
            <a:pPr marL="742950" lvl="1" indent="-285750" eaLnBrk="1" hangingPunct="1">
              <a:lnSpc>
                <a:spcPct val="90000"/>
              </a:lnSpc>
            </a:pPr>
            <a:endParaRPr lang="en-US" altLang="en-US" sz="2400" dirty="0" smtClean="0">
              <a:latin typeface="Times New Roman"/>
            </a:endParaRPr>
          </a:p>
          <a:p>
            <a:pPr marL="742950" lvl="1" indent="-285750" eaLnBrk="1" hangingPunct="1">
              <a:lnSpc>
                <a:spcPct val="90000"/>
              </a:lnSpc>
            </a:pPr>
            <a:r>
              <a:rPr lang="en-US" altLang="en-US" sz="2400" dirty="0" smtClean="0">
                <a:latin typeface="Times New Roman"/>
              </a:rPr>
              <a:t>It </a:t>
            </a:r>
            <a:r>
              <a:rPr lang="en-US" altLang="en-US" sz="2400" dirty="0" smtClean="0">
                <a:latin typeface="Times New Roman"/>
              </a:rPr>
              <a:t>is not unusual for TAT &lt; 1, especially if a firm has a large amount of fixed assets.</a:t>
            </a:r>
          </a:p>
        </p:txBody>
      </p:sp>
      <p:sp>
        <p:nvSpPr>
          <p:cNvPr id="27650" name="Rectangle 2"/>
          <p:cNvSpPr>
            <a:spLocks noGrp="1" noChangeArrowheads="1"/>
          </p:cNvSpPr>
          <p:nvPr>
            <p:ph type="title"/>
          </p:nvPr>
        </p:nvSpPr>
        <p:spPr/>
        <p:txBody>
          <a:bodyPr>
            <a:normAutofit/>
          </a:bodyPr>
          <a:lstStyle/>
          <a:p>
            <a:pPr algn="ctr" eaLnBrk="1" hangingPunct="1"/>
            <a:r>
              <a:rPr lang="en-US" altLang="en-US" sz="3400" dirty="0" smtClean="0"/>
              <a:t>Computing Total Asset Turnover</a:t>
            </a:r>
          </a:p>
        </p:txBody>
      </p:sp>
      <p:sp>
        <p:nvSpPr>
          <p:cNvPr id="4" name="TextBox 3"/>
          <p:cNvSpPr txBox="1"/>
          <p:nvPr/>
        </p:nvSpPr>
        <p:spPr>
          <a:xfrm>
            <a:off x="4572000" y="6324600"/>
            <a:ext cx="4089581" cy="615553"/>
          </a:xfrm>
          <a:prstGeom prst="rect">
            <a:avLst/>
          </a:prstGeom>
          <a:noFill/>
        </p:spPr>
        <p:txBody>
          <a:bodyPr wrap="squar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fade">
                                      <p:cBhvr>
                                        <p:cTn id="7" dur="1000"/>
                                        <p:tgtEl>
                                          <p:spTgt spid="168963">
                                            <p:txEl>
                                              <p:pRg st="0" end="0"/>
                                            </p:txEl>
                                          </p:spTgt>
                                        </p:tgtEl>
                                      </p:cBhvr>
                                    </p:animEffect>
                                    <p:anim calcmode="lin" valueType="num">
                                      <p:cBhvr>
                                        <p:cTn id="8" dur="10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8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8963">
                                            <p:txEl>
                                              <p:pRg st="1" end="1"/>
                                            </p:txEl>
                                          </p:spTgt>
                                        </p:tgtEl>
                                        <p:attrNameLst>
                                          <p:attrName>style.visibility</p:attrName>
                                        </p:attrNameLst>
                                      </p:cBhvr>
                                      <p:to>
                                        <p:strVal val="visible"/>
                                      </p:to>
                                    </p:set>
                                    <p:animEffect transition="in" filter="fade">
                                      <p:cBhvr>
                                        <p:cTn id="14" dur="1000"/>
                                        <p:tgtEl>
                                          <p:spTgt spid="168963">
                                            <p:txEl>
                                              <p:pRg st="1" end="1"/>
                                            </p:txEl>
                                          </p:spTgt>
                                        </p:tgtEl>
                                      </p:cBhvr>
                                    </p:animEffect>
                                    <p:anim calcmode="lin" valueType="num">
                                      <p:cBhvr>
                                        <p:cTn id="15" dur="10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8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8963">
                                            <p:txEl>
                                              <p:pRg st="3" end="3"/>
                                            </p:txEl>
                                          </p:spTgt>
                                        </p:tgtEl>
                                        <p:attrNameLst>
                                          <p:attrName>style.visibility</p:attrName>
                                        </p:attrNameLst>
                                      </p:cBhvr>
                                      <p:to>
                                        <p:strVal val="visible"/>
                                      </p:to>
                                    </p:set>
                                    <p:animEffect transition="in" filter="fade">
                                      <p:cBhvr>
                                        <p:cTn id="21" dur="1000"/>
                                        <p:tgtEl>
                                          <p:spTgt spid="168963">
                                            <p:txEl>
                                              <p:pRg st="3" end="3"/>
                                            </p:txEl>
                                          </p:spTgt>
                                        </p:tgtEl>
                                      </p:cBhvr>
                                    </p:animEffect>
                                    <p:anim calcmode="lin" valueType="num">
                                      <p:cBhvr>
                                        <p:cTn id="22" dur="1000" fill="hold"/>
                                        <p:tgtEl>
                                          <p:spTgt spid="16896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89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1" name="Rectangle 3"/>
          <p:cNvSpPr>
            <a:spLocks noGrp="1" noChangeArrowheads="1"/>
          </p:cNvSpPr>
          <p:nvPr>
            <p:ph idx="1"/>
          </p:nvPr>
        </p:nvSpPr>
        <p:spPr>
          <a:xfrm>
            <a:off x="457200" y="914400"/>
            <a:ext cx="8229600" cy="5092891"/>
          </a:xfrm>
        </p:spPr>
        <p:txBody>
          <a:bodyPr>
            <a:normAutofit lnSpcReduction="10000"/>
          </a:bodyPr>
          <a:lstStyle/>
          <a:p>
            <a:pPr marL="342900" indent="-342900" eaLnBrk="1" hangingPunct="1"/>
            <a:r>
              <a:rPr lang="en-US" altLang="en-US" sz="2800" dirty="0" smtClean="0">
                <a:latin typeface="Times New Roman"/>
              </a:rPr>
              <a:t>They are intended  to measure how efficiently the firm uses its assets and how efficiently the firm manages its operations.</a:t>
            </a:r>
          </a:p>
          <a:p>
            <a:pPr marL="342900" indent="-342900" eaLnBrk="1" hangingPunct="1"/>
            <a:r>
              <a:rPr lang="en-US" altLang="en-US" sz="2800" dirty="0" smtClean="0">
                <a:latin typeface="Times New Roman"/>
              </a:rPr>
              <a:t>Profit </a:t>
            </a:r>
            <a:r>
              <a:rPr lang="en-US" altLang="en-US" sz="2800" dirty="0" smtClean="0">
                <a:latin typeface="Times New Roman"/>
              </a:rPr>
              <a:t>Margin = Net Income / Sales</a:t>
            </a:r>
          </a:p>
          <a:p>
            <a:pPr marL="742950" lvl="1" indent="-285750" eaLnBrk="1" hangingPunct="1"/>
            <a:r>
              <a:rPr lang="en-US" altLang="en-US" sz="2400" dirty="0" smtClean="0">
                <a:latin typeface="Times New Roman"/>
              </a:rPr>
              <a:t>363 / 2311 = 15.7</a:t>
            </a:r>
            <a:r>
              <a:rPr lang="en-US" altLang="en-US" sz="2400" dirty="0" smtClean="0">
                <a:latin typeface="Times New Roman"/>
              </a:rPr>
              <a:t>% (for every $1 in sales the firm gets $.157 in net income</a:t>
            </a:r>
            <a:endParaRPr lang="en-US" altLang="en-US" sz="2400" dirty="0" smtClean="0">
              <a:latin typeface="Times New Roman"/>
            </a:endParaRPr>
          </a:p>
          <a:p>
            <a:pPr marL="342900" indent="-342900" eaLnBrk="1" hangingPunct="1"/>
            <a:r>
              <a:rPr lang="en-US" altLang="en-US" sz="2800" dirty="0" smtClean="0">
                <a:latin typeface="Times New Roman"/>
              </a:rPr>
              <a:t>Return on Assets (ROA) = Net Income / Total Assets</a:t>
            </a:r>
          </a:p>
          <a:p>
            <a:pPr marL="742950" lvl="1" indent="-285750" eaLnBrk="1" hangingPunct="1"/>
            <a:r>
              <a:rPr lang="en-US" altLang="en-US" sz="2400" dirty="0" smtClean="0">
                <a:latin typeface="Times New Roman"/>
              </a:rPr>
              <a:t>363 / 3588 = 10.1</a:t>
            </a:r>
            <a:r>
              <a:rPr lang="en-US" altLang="en-US" sz="2400" dirty="0" smtClean="0">
                <a:latin typeface="Times New Roman"/>
              </a:rPr>
              <a:t>% (profit per $1 of assets)</a:t>
            </a:r>
            <a:endParaRPr lang="en-US" altLang="en-US" sz="2400" dirty="0" smtClean="0">
              <a:latin typeface="Times New Roman"/>
            </a:endParaRPr>
          </a:p>
          <a:p>
            <a:pPr marL="342900" indent="-342900" eaLnBrk="1" hangingPunct="1"/>
            <a:r>
              <a:rPr lang="en-US" altLang="en-US" sz="2800" dirty="0" smtClean="0">
                <a:latin typeface="Times New Roman"/>
              </a:rPr>
              <a:t>Return on Equity (ROE) = Net Income / Total Equity</a:t>
            </a:r>
          </a:p>
          <a:p>
            <a:pPr marL="742950" lvl="1" indent="-285750" eaLnBrk="1" hangingPunct="1"/>
            <a:r>
              <a:rPr lang="en-US" altLang="en-US" sz="2400" dirty="0" smtClean="0">
                <a:latin typeface="Times New Roman"/>
              </a:rPr>
              <a:t>363 / 2591 = 14.0</a:t>
            </a:r>
            <a:r>
              <a:rPr lang="en-US" altLang="en-US" sz="2400" dirty="0" smtClean="0">
                <a:latin typeface="Times New Roman"/>
              </a:rPr>
              <a:t>% (true bottom line of performance)</a:t>
            </a:r>
            <a:endParaRPr lang="en-US" altLang="en-US" sz="2400" dirty="0" smtClean="0">
              <a:latin typeface="Times New Roman"/>
            </a:endParaRPr>
          </a:p>
          <a:p>
            <a:pPr marL="342900" indent="-342900" eaLnBrk="1" hangingPunct="1"/>
            <a:r>
              <a:rPr lang="en-US" altLang="en-US" sz="2800" dirty="0" smtClean="0">
                <a:latin typeface="Times New Roman"/>
              </a:rPr>
              <a:t>EBITDA Margin = EBITDA / Sales</a:t>
            </a:r>
          </a:p>
          <a:p>
            <a:pPr marL="742950" lvl="1" indent="-285750" eaLnBrk="1" hangingPunct="1"/>
            <a:r>
              <a:rPr lang="en-US" altLang="en-US" sz="2400" dirty="0" smtClean="0">
                <a:latin typeface="Times New Roman"/>
              </a:rPr>
              <a:t>967 / 2311 = 41.8</a:t>
            </a:r>
            <a:r>
              <a:rPr lang="en-US" altLang="en-US" sz="2400" dirty="0" smtClean="0">
                <a:latin typeface="Times New Roman"/>
              </a:rPr>
              <a:t>% (operating cash flow per $1 of sales</a:t>
            </a:r>
            <a:endParaRPr lang="en-US" altLang="en-US" sz="2400" dirty="0" smtClean="0">
              <a:latin typeface="Times New Roman"/>
            </a:endParaRPr>
          </a:p>
        </p:txBody>
      </p:sp>
      <p:sp>
        <p:nvSpPr>
          <p:cNvPr id="29698" name="Rectangle 2"/>
          <p:cNvSpPr>
            <a:spLocks noGrp="1" noChangeArrowheads="1"/>
          </p:cNvSpPr>
          <p:nvPr>
            <p:ph type="title"/>
          </p:nvPr>
        </p:nvSpPr>
        <p:spPr>
          <a:xfrm>
            <a:off x="457200" y="0"/>
            <a:ext cx="8229600" cy="1066800"/>
          </a:xfrm>
        </p:spPr>
        <p:txBody>
          <a:bodyPr>
            <a:normAutofit/>
          </a:bodyPr>
          <a:lstStyle/>
          <a:p>
            <a:pPr algn="ctr" eaLnBrk="1" hangingPunct="1"/>
            <a:r>
              <a:rPr lang="en-US" altLang="en-US" sz="3400" dirty="0" smtClean="0"/>
              <a:t>Computing Profitability Measures</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fade">
                                      <p:cBhvr>
                                        <p:cTn id="7" dur="1000"/>
                                        <p:tgtEl>
                                          <p:spTgt spid="171011">
                                            <p:txEl>
                                              <p:pRg st="0" end="0"/>
                                            </p:txEl>
                                          </p:spTgt>
                                        </p:tgtEl>
                                      </p:cBhvr>
                                    </p:animEffect>
                                    <p:anim calcmode="lin" valueType="num">
                                      <p:cBhvr>
                                        <p:cTn id="8" dur="1000" fill="hold"/>
                                        <p:tgtEl>
                                          <p:spTgt spid="171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1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1011">
                                            <p:txEl>
                                              <p:pRg st="1" end="1"/>
                                            </p:txEl>
                                          </p:spTgt>
                                        </p:tgtEl>
                                        <p:attrNameLst>
                                          <p:attrName>style.visibility</p:attrName>
                                        </p:attrNameLst>
                                      </p:cBhvr>
                                      <p:to>
                                        <p:strVal val="visible"/>
                                      </p:to>
                                    </p:set>
                                    <p:animEffect transition="in" filter="fade">
                                      <p:cBhvr>
                                        <p:cTn id="14" dur="1000"/>
                                        <p:tgtEl>
                                          <p:spTgt spid="171011">
                                            <p:txEl>
                                              <p:pRg st="1" end="1"/>
                                            </p:txEl>
                                          </p:spTgt>
                                        </p:tgtEl>
                                      </p:cBhvr>
                                    </p:animEffect>
                                    <p:anim calcmode="lin" valueType="num">
                                      <p:cBhvr>
                                        <p:cTn id="15" dur="1000" fill="hold"/>
                                        <p:tgtEl>
                                          <p:spTgt spid="171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1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1011">
                                            <p:txEl>
                                              <p:pRg st="2" end="2"/>
                                            </p:txEl>
                                          </p:spTgt>
                                        </p:tgtEl>
                                        <p:attrNameLst>
                                          <p:attrName>style.visibility</p:attrName>
                                        </p:attrNameLst>
                                      </p:cBhvr>
                                      <p:to>
                                        <p:strVal val="visible"/>
                                      </p:to>
                                    </p:set>
                                    <p:animEffect transition="in" filter="fade">
                                      <p:cBhvr>
                                        <p:cTn id="21" dur="1000"/>
                                        <p:tgtEl>
                                          <p:spTgt spid="171011">
                                            <p:txEl>
                                              <p:pRg st="2" end="2"/>
                                            </p:txEl>
                                          </p:spTgt>
                                        </p:tgtEl>
                                      </p:cBhvr>
                                    </p:animEffect>
                                    <p:anim calcmode="lin" valueType="num">
                                      <p:cBhvr>
                                        <p:cTn id="22" dur="1000" fill="hold"/>
                                        <p:tgtEl>
                                          <p:spTgt spid="171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1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1011">
                                            <p:txEl>
                                              <p:pRg st="3" end="3"/>
                                            </p:txEl>
                                          </p:spTgt>
                                        </p:tgtEl>
                                        <p:attrNameLst>
                                          <p:attrName>style.visibility</p:attrName>
                                        </p:attrNameLst>
                                      </p:cBhvr>
                                      <p:to>
                                        <p:strVal val="visible"/>
                                      </p:to>
                                    </p:set>
                                    <p:animEffect transition="in" filter="fade">
                                      <p:cBhvr>
                                        <p:cTn id="28" dur="1000"/>
                                        <p:tgtEl>
                                          <p:spTgt spid="171011">
                                            <p:txEl>
                                              <p:pRg st="3" end="3"/>
                                            </p:txEl>
                                          </p:spTgt>
                                        </p:tgtEl>
                                      </p:cBhvr>
                                    </p:animEffect>
                                    <p:anim calcmode="lin" valueType="num">
                                      <p:cBhvr>
                                        <p:cTn id="29" dur="1000" fill="hold"/>
                                        <p:tgtEl>
                                          <p:spTgt spid="1710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1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1011">
                                            <p:txEl>
                                              <p:pRg st="4" end="4"/>
                                            </p:txEl>
                                          </p:spTgt>
                                        </p:tgtEl>
                                        <p:attrNameLst>
                                          <p:attrName>style.visibility</p:attrName>
                                        </p:attrNameLst>
                                      </p:cBhvr>
                                      <p:to>
                                        <p:strVal val="visible"/>
                                      </p:to>
                                    </p:set>
                                    <p:animEffect transition="in" filter="fade">
                                      <p:cBhvr>
                                        <p:cTn id="35" dur="1000"/>
                                        <p:tgtEl>
                                          <p:spTgt spid="171011">
                                            <p:txEl>
                                              <p:pRg st="4" end="4"/>
                                            </p:txEl>
                                          </p:spTgt>
                                        </p:tgtEl>
                                      </p:cBhvr>
                                    </p:animEffect>
                                    <p:anim calcmode="lin" valueType="num">
                                      <p:cBhvr>
                                        <p:cTn id="36" dur="1000" fill="hold"/>
                                        <p:tgtEl>
                                          <p:spTgt spid="17101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10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1011">
                                            <p:txEl>
                                              <p:pRg st="5" end="5"/>
                                            </p:txEl>
                                          </p:spTgt>
                                        </p:tgtEl>
                                        <p:attrNameLst>
                                          <p:attrName>style.visibility</p:attrName>
                                        </p:attrNameLst>
                                      </p:cBhvr>
                                      <p:to>
                                        <p:strVal val="visible"/>
                                      </p:to>
                                    </p:set>
                                    <p:animEffect transition="in" filter="fade">
                                      <p:cBhvr>
                                        <p:cTn id="42" dur="1000"/>
                                        <p:tgtEl>
                                          <p:spTgt spid="171011">
                                            <p:txEl>
                                              <p:pRg st="5" end="5"/>
                                            </p:txEl>
                                          </p:spTgt>
                                        </p:tgtEl>
                                      </p:cBhvr>
                                    </p:animEffect>
                                    <p:anim calcmode="lin" valueType="num">
                                      <p:cBhvr>
                                        <p:cTn id="43" dur="1000" fill="hold"/>
                                        <p:tgtEl>
                                          <p:spTgt spid="17101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10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71011">
                                            <p:txEl>
                                              <p:pRg st="6" end="6"/>
                                            </p:txEl>
                                          </p:spTgt>
                                        </p:tgtEl>
                                        <p:attrNameLst>
                                          <p:attrName>style.visibility</p:attrName>
                                        </p:attrNameLst>
                                      </p:cBhvr>
                                      <p:to>
                                        <p:strVal val="visible"/>
                                      </p:to>
                                    </p:set>
                                    <p:animEffect transition="in" filter="fade">
                                      <p:cBhvr>
                                        <p:cTn id="49" dur="1000"/>
                                        <p:tgtEl>
                                          <p:spTgt spid="171011">
                                            <p:txEl>
                                              <p:pRg st="6" end="6"/>
                                            </p:txEl>
                                          </p:spTgt>
                                        </p:tgtEl>
                                      </p:cBhvr>
                                    </p:animEffect>
                                    <p:anim calcmode="lin" valueType="num">
                                      <p:cBhvr>
                                        <p:cTn id="50" dur="1000" fill="hold"/>
                                        <p:tgtEl>
                                          <p:spTgt spid="17101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710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1011">
                                            <p:txEl>
                                              <p:pRg st="7" end="7"/>
                                            </p:txEl>
                                          </p:spTgt>
                                        </p:tgtEl>
                                        <p:attrNameLst>
                                          <p:attrName>style.visibility</p:attrName>
                                        </p:attrNameLst>
                                      </p:cBhvr>
                                      <p:to>
                                        <p:strVal val="visible"/>
                                      </p:to>
                                    </p:set>
                                    <p:animEffect transition="in" filter="fade">
                                      <p:cBhvr>
                                        <p:cTn id="56" dur="1000"/>
                                        <p:tgtEl>
                                          <p:spTgt spid="171011">
                                            <p:txEl>
                                              <p:pRg st="7" end="7"/>
                                            </p:txEl>
                                          </p:spTgt>
                                        </p:tgtEl>
                                      </p:cBhvr>
                                    </p:animEffect>
                                    <p:anim calcmode="lin" valueType="num">
                                      <p:cBhvr>
                                        <p:cTn id="57" dur="1000" fill="hold"/>
                                        <p:tgtEl>
                                          <p:spTgt spid="17101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710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1011">
                                            <p:txEl>
                                              <p:pRg st="8" end="8"/>
                                            </p:txEl>
                                          </p:spTgt>
                                        </p:tgtEl>
                                        <p:attrNameLst>
                                          <p:attrName>style.visibility</p:attrName>
                                        </p:attrNameLst>
                                      </p:cBhvr>
                                      <p:to>
                                        <p:strVal val="visible"/>
                                      </p:to>
                                    </p:set>
                                    <p:animEffect transition="in" filter="fade">
                                      <p:cBhvr>
                                        <p:cTn id="63" dur="1000"/>
                                        <p:tgtEl>
                                          <p:spTgt spid="171011">
                                            <p:txEl>
                                              <p:pRg st="8" end="8"/>
                                            </p:txEl>
                                          </p:spTgt>
                                        </p:tgtEl>
                                      </p:cBhvr>
                                    </p:animEffect>
                                    <p:anim calcmode="lin" valueType="num">
                                      <p:cBhvr>
                                        <p:cTn id="64" dur="1000" fill="hold"/>
                                        <p:tgtEl>
                                          <p:spTgt spid="17101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7101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9" name="Rectangle 3"/>
          <p:cNvSpPr>
            <a:spLocks noGrp="1" noChangeArrowheads="1"/>
          </p:cNvSpPr>
          <p:nvPr>
            <p:ph idx="1"/>
          </p:nvPr>
        </p:nvSpPr>
        <p:spPr>
          <a:xfrm>
            <a:off x="457200" y="1066800"/>
            <a:ext cx="8229600" cy="4953000"/>
          </a:xfrm>
        </p:spPr>
        <p:txBody>
          <a:bodyPr/>
          <a:lstStyle/>
          <a:p>
            <a:pPr marL="342900" indent="-342900" eaLnBrk="1" hangingPunct="1">
              <a:lnSpc>
                <a:spcPct val="90000"/>
              </a:lnSpc>
            </a:pPr>
            <a:r>
              <a:rPr lang="en-US" altLang="en-US" sz="2400" dirty="0" smtClean="0">
                <a:latin typeface="Times New Roman"/>
              </a:rPr>
              <a:t>Market Capitalization = $88 per share x 33 million shares = $2,904 </a:t>
            </a:r>
            <a:r>
              <a:rPr lang="en-US" altLang="en-US" sz="2400" dirty="0" smtClean="0">
                <a:latin typeface="Times New Roman"/>
              </a:rPr>
              <a:t>million (market price times shares outstanding)</a:t>
            </a:r>
            <a:endParaRPr lang="en-US" altLang="en-US" sz="2400" dirty="0" smtClean="0">
              <a:latin typeface="Times New Roman"/>
            </a:endParaRPr>
          </a:p>
          <a:p>
            <a:pPr marL="342900" indent="-342900" eaLnBrk="1" hangingPunct="1">
              <a:lnSpc>
                <a:spcPct val="90000"/>
              </a:lnSpc>
            </a:pPr>
            <a:r>
              <a:rPr lang="en-US" altLang="en-US" sz="2400" dirty="0" smtClean="0">
                <a:latin typeface="Times New Roman"/>
              </a:rPr>
              <a:t>PE Ratio = Price per share / Earnings per share</a:t>
            </a:r>
          </a:p>
          <a:p>
            <a:pPr marL="742950" lvl="1" indent="-285750" eaLnBrk="1" hangingPunct="1">
              <a:lnSpc>
                <a:spcPct val="90000"/>
              </a:lnSpc>
            </a:pPr>
            <a:r>
              <a:rPr lang="en-US" altLang="en-US" sz="2000" dirty="0" smtClean="0">
                <a:latin typeface="Times New Roman"/>
              </a:rPr>
              <a:t>88 / 11 = 8 </a:t>
            </a:r>
            <a:r>
              <a:rPr lang="en-US" altLang="en-US" sz="2000" dirty="0" smtClean="0">
                <a:latin typeface="Times New Roman"/>
              </a:rPr>
              <a:t>times (investors willing to pay 8 time earnings for stock)</a:t>
            </a:r>
            <a:endParaRPr lang="en-US" altLang="en-US" sz="2000" dirty="0" smtClean="0">
              <a:latin typeface="Times New Roman"/>
            </a:endParaRPr>
          </a:p>
          <a:p>
            <a:pPr marL="342900" indent="-342900" eaLnBrk="1" hangingPunct="1">
              <a:lnSpc>
                <a:spcPct val="90000"/>
              </a:lnSpc>
            </a:pPr>
            <a:r>
              <a:rPr lang="en-US" altLang="en-US" sz="2400" dirty="0" smtClean="0">
                <a:latin typeface="Times New Roman"/>
              </a:rPr>
              <a:t>Market-to-book ratio = market value per share / book value per share</a:t>
            </a:r>
          </a:p>
          <a:p>
            <a:pPr marL="742950" lvl="1" indent="-285750" eaLnBrk="1" hangingPunct="1">
              <a:lnSpc>
                <a:spcPct val="90000"/>
              </a:lnSpc>
            </a:pPr>
            <a:r>
              <a:rPr lang="en-US" altLang="en-US" sz="2000" dirty="0" smtClean="0">
                <a:latin typeface="Times New Roman"/>
              </a:rPr>
              <a:t>88 / (2591 / 33) = 1.12 </a:t>
            </a:r>
            <a:r>
              <a:rPr lang="en-US" altLang="en-US" sz="2000" dirty="0" smtClean="0">
                <a:latin typeface="Times New Roman"/>
              </a:rPr>
              <a:t>times (Value has been created)</a:t>
            </a:r>
            <a:endParaRPr lang="en-US" altLang="en-US" sz="2000" dirty="0" smtClean="0">
              <a:latin typeface="Times New Roman"/>
            </a:endParaRPr>
          </a:p>
          <a:p>
            <a:pPr marL="342900" indent="-342900" eaLnBrk="1" hangingPunct="1">
              <a:lnSpc>
                <a:spcPct val="90000"/>
              </a:lnSpc>
            </a:pPr>
            <a:r>
              <a:rPr lang="en-US" altLang="en-US" sz="2400" dirty="0" smtClean="0">
                <a:latin typeface="Times New Roman"/>
              </a:rPr>
              <a:t>Enterprise Value (EV) = Market capitalization + Market value of interest bearing debt – cash</a:t>
            </a:r>
          </a:p>
          <a:p>
            <a:pPr marL="742950" lvl="1" indent="-285750" eaLnBrk="1" hangingPunct="1">
              <a:lnSpc>
                <a:spcPct val="90000"/>
              </a:lnSpc>
            </a:pPr>
            <a:r>
              <a:rPr lang="en-US" altLang="en-US" sz="2000" dirty="0" smtClean="0">
                <a:latin typeface="Times New Roman"/>
              </a:rPr>
              <a:t>2904 + (196 + 457) – 98 = $</a:t>
            </a:r>
            <a:r>
              <a:rPr lang="en-US" altLang="en-US" sz="2000" dirty="0" smtClean="0">
                <a:latin typeface="Times New Roman"/>
              </a:rPr>
              <a:t>3,459( this is a better estimate on how much it would take to buy all of the outstanding stock and pay off the debt)</a:t>
            </a:r>
            <a:endParaRPr lang="en-US" altLang="en-US" sz="2000" dirty="0" smtClean="0">
              <a:latin typeface="Times New Roman"/>
            </a:endParaRPr>
          </a:p>
          <a:p>
            <a:pPr marL="342900" indent="-342900" eaLnBrk="1" hangingPunct="1">
              <a:lnSpc>
                <a:spcPct val="90000"/>
              </a:lnSpc>
            </a:pPr>
            <a:r>
              <a:rPr lang="en-US" altLang="en-US" sz="2400" dirty="0" smtClean="0">
                <a:latin typeface="Times New Roman"/>
              </a:rPr>
              <a:t>EV Multiple = EV / EBITDA</a:t>
            </a:r>
          </a:p>
          <a:p>
            <a:pPr marL="742950" lvl="1" indent="-285750" eaLnBrk="1" hangingPunct="1">
              <a:lnSpc>
                <a:spcPct val="90000"/>
              </a:lnSpc>
            </a:pPr>
            <a:r>
              <a:rPr lang="en-US" altLang="en-US" sz="2000" dirty="0" smtClean="0">
                <a:latin typeface="Times New Roman"/>
              </a:rPr>
              <a:t>3459 / 967 = 3.6 </a:t>
            </a:r>
            <a:r>
              <a:rPr lang="en-US" altLang="en-US" sz="2000" dirty="0" smtClean="0">
                <a:latin typeface="Times New Roman"/>
              </a:rPr>
              <a:t>times (how many time is EV of total cash flow)</a:t>
            </a:r>
            <a:endParaRPr lang="en-US" altLang="en-US" sz="2000" dirty="0" smtClean="0">
              <a:latin typeface="Times New Roman"/>
            </a:endParaRPr>
          </a:p>
        </p:txBody>
      </p:sp>
      <p:sp>
        <p:nvSpPr>
          <p:cNvPr id="31746" name="Rectangle 2"/>
          <p:cNvSpPr>
            <a:spLocks noGrp="1" noChangeArrowheads="1"/>
          </p:cNvSpPr>
          <p:nvPr>
            <p:ph type="title"/>
          </p:nvPr>
        </p:nvSpPr>
        <p:spPr>
          <a:xfrm>
            <a:off x="457200" y="0"/>
            <a:ext cx="8229600" cy="1417638"/>
          </a:xfrm>
        </p:spPr>
        <p:txBody>
          <a:bodyPr>
            <a:normAutofit/>
          </a:bodyPr>
          <a:lstStyle/>
          <a:p>
            <a:pPr algn="ctr" eaLnBrk="1" hangingPunct="1"/>
            <a:r>
              <a:rPr lang="en-US" altLang="en-US" sz="2400" dirty="0" smtClean="0"/>
              <a:t>Computing Market Value </a:t>
            </a:r>
            <a:r>
              <a:rPr lang="en-US" altLang="en-US" sz="2400" dirty="0" smtClean="0"/>
              <a:t>Measures based on information not contained in financial statements</a:t>
            </a:r>
            <a:endParaRPr lang="en-US" altLang="en-US" sz="2400" dirty="0" smtClean="0"/>
          </a:p>
        </p:txBody>
      </p:sp>
      <p:sp>
        <p:nvSpPr>
          <p:cNvPr id="4" name="TextBox 3"/>
          <p:cNvSpPr txBox="1"/>
          <p:nvPr/>
        </p:nvSpPr>
        <p:spPr>
          <a:xfrm>
            <a:off x="4648200" y="64008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fade">
                                      <p:cBhvr>
                                        <p:cTn id="7" dur="1000"/>
                                        <p:tgtEl>
                                          <p:spTgt spid="173059">
                                            <p:txEl>
                                              <p:pRg st="0" end="0"/>
                                            </p:txEl>
                                          </p:spTgt>
                                        </p:tgtEl>
                                      </p:cBhvr>
                                    </p:animEffect>
                                    <p:anim calcmode="lin" valueType="num">
                                      <p:cBhvr>
                                        <p:cTn id="8" dur="10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30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3059">
                                            <p:txEl>
                                              <p:pRg st="1" end="1"/>
                                            </p:txEl>
                                          </p:spTgt>
                                        </p:tgtEl>
                                        <p:attrNameLst>
                                          <p:attrName>style.visibility</p:attrName>
                                        </p:attrNameLst>
                                      </p:cBhvr>
                                      <p:to>
                                        <p:strVal val="visible"/>
                                      </p:to>
                                    </p:set>
                                    <p:animEffect transition="in" filter="fade">
                                      <p:cBhvr>
                                        <p:cTn id="14" dur="1000"/>
                                        <p:tgtEl>
                                          <p:spTgt spid="173059">
                                            <p:txEl>
                                              <p:pRg st="1" end="1"/>
                                            </p:txEl>
                                          </p:spTgt>
                                        </p:tgtEl>
                                      </p:cBhvr>
                                    </p:animEffect>
                                    <p:anim calcmode="lin" valueType="num">
                                      <p:cBhvr>
                                        <p:cTn id="15" dur="10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3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3059">
                                            <p:txEl>
                                              <p:pRg st="2" end="2"/>
                                            </p:txEl>
                                          </p:spTgt>
                                        </p:tgtEl>
                                        <p:attrNameLst>
                                          <p:attrName>style.visibility</p:attrName>
                                        </p:attrNameLst>
                                      </p:cBhvr>
                                      <p:to>
                                        <p:strVal val="visible"/>
                                      </p:to>
                                    </p:set>
                                    <p:animEffect transition="in" filter="fade">
                                      <p:cBhvr>
                                        <p:cTn id="21" dur="1000"/>
                                        <p:tgtEl>
                                          <p:spTgt spid="173059">
                                            <p:txEl>
                                              <p:pRg st="2" end="2"/>
                                            </p:txEl>
                                          </p:spTgt>
                                        </p:tgtEl>
                                      </p:cBhvr>
                                    </p:animEffect>
                                    <p:anim calcmode="lin" valueType="num">
                                      <p:cBhvr>
                                        <p:cTn id="22" dur="10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730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3059">
                                            <p:txEl>
                                              <p:pRg st="3" end="3"/>
                                            </p:txEl>
                                          </p:spTgt>
                                        </p:tgtEl>
                                        <p:attrNameLst>
                                          <p:attrName>style.visibility</p:attrName>
                                        </p:attrNameLst>
                                      </p:cBhvr>
                                      <p:to>
                                        <p:strVal val="visible"/>
                                      </p:to>
                                    </p:set>
                                    <p:animEffect transition="in" filter="fade">
                                      <p:cBhvr>
                                        <p:cTn id="28" dur="1000"/>
                                        <p:tgtEl>
                                          <p:spTgt spid="173059">
                                            <p:txEl>
                                              <p:pRg st="3" end="3"/>
                                            </p:txEl>
                                          </p:spTgt>
                                        </p:tgtEl>
                                      </p:cBhvr>
                                    </p:animEffect>
                                    <p:anim calcmode="lin" valueType="num">
                                      <p:cBhvr>
                                        <p:cTn id="29" dur="1000" fill="hold"/>
                                        <p:tgtEl>
                                          <p:spTgt spid="1730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730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73059">
                                            <p:txEl>
                                              <p:pRg st="4" end="4"/>
                                            </p:txEl>
                                          </p:spTgt>
                                        </p:tgtEl>
                                        <p:attrNameLst>
                                          <p:attrName>style.visibility</p:attrName>
                                        </p:attrNameLst>
                                      </p:cBhvr>
                                      <p:to>
                                        <p:strVal val="visible"/>
                                      </p:to>
                                    </p:set>
                                    <p:animEffect transition="in" filter="fade">
                                      <p:cBhvr>
                                        <p:cTn id="35" dur="1000"/>
                                        <p:tgtEl>
                                          <p:spTgt spid="173059">
                                            <p:txEl>
                                              <p:pRg st="4" end="4"/>
                                            </p:txEl>
                                          </p:spTgt>
                                        </p:tgtEl>
                                      </p:cBhvr>
                                    </p:animEffect>
                                    <p:anim calcmode="lin" valueType="num">
                                      <p:cBhvr>
                                        <p:cTn id="36" dur="1000" fill="hold"/>
                                        <p:tgtEl>
                                          <p:spTgt spid="17305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730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73059">
                                            <p:txEl>
                                              <p:pRg st="5" end="5"/>
                                            </p:txEl>
                                          </p:spTgt>
                                        </p:tgtEl>
                                        <p:attrNameLst>
                                          <p:attrName>style.visibility</p:attrName>
                                        </p:attrNameLst>
                                      </p:cBhvr>
                                      <p:to>
                                        <p:strVal val="visible"/>
                                      </p:to>
                                    </p:set>
                                    <p:animEffect transition="in" filter="fade">
                                      <p:cBhvr>
                                        <p:cTn id="42" dur="1000"/>
                                        <p:tgtEl>
                                          <p:spTgt spid="173059">
                                            <p:txEl>
                                              <p:pRg st="5" end="5"/>
                                            </p:txEl>
                                          </p:spTgt>
                                        </p:tgtEl>
                                      </p:cBhvr>
                                    </p:animEffect>
                                    <p:anim calcmode="lin" valueType="num">
                                      <p:cBhvr>
                                        <p:cTn id="43" dur="1000" fill="hold"/>
                                        <p:tgtEl>
                                          <p:spTgt spid="17305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7305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73059">
                                            <p:txEl>
                                              <p:pRg st="6" end="6"/>
                                            </p:txEl>
                                          </p:spTgt>
                                        </p:tgtEl>
                                        <p:attrNameLst>
                                          <p:attrName>style.visibility</p:attrName>
                                        </p:attrNameLst>
                                      </p:cBhvr>
                                      <p:to>
                                        <p:strVal val="visible"/>
                                      </p:to>
                                    </p:set>
                                    <p:animEffect transition="in" filter="fade">
                                      <p:cBhvr>
                                        <p:cTn id="49" dur="1000"/>
                                        <p:tgtEl>
                                          <p:spTgt spid="173059">
                                            <p:txEl>
                                              <p:pRg st="6" end="6"/>
                                            </p:txEl>
                                          </p:spTgt>
                                        </p:tgtEl>
                                      </p:cBhvr>
                                    </p:animEffect>
                                    <p:anim calcmode="lin" valueType="num">
                                      <p:cBhvr>
                                        <p:cTn id="50" dur="1000" fill="hold"/>
                                        <p:tgtEl>
                                          <p:spTgt spid="17305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7305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73059">
                                            <p:txEl>
                                              <p:pRg st="7" end="7"/>
                                            </p:txEl>
                                          </p:spTgt>
                                        </p:tgtEl>
                                        <p:attrNameLst>
                                          <p:attrName>style.visibility</p:attrName>
                                        </p:attrNameLst>
                                      </p:cBhvr>
                                      <p:to>
                                        <p:strVal val="visible"/>
                                      </p:to>
                                    </p:set>
                                    <p:animEffect transition="in" filter="fade">
                                      <p:cBhvr>
                                        <p:cTn id="56" dur="1000"/>
                                        <p:tgtEl>
                                          <p:spTgt spid="173059">
                                            <p:txEl>
                                              <p:pRg st="7" end="7"/>
                                            </p:txEl>
                                          </p:spTgt>
                                        </p:tgtEl>
                                      </p:cBhvr>
                                    </p:animEffect>
                                    <p:anim calcmode="lin" valueType="num">
                                      <p:cBhvr>
                                        <p:cTn id="57" dur="1000" fill="hold"/>
                                        <p:tgtEl>
                                          <p:spTgt spid="17305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7305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73059">
                                            <p:txEl>
                                              <p:pRg st="8" end="8"/>
                                            </p:txEl>
                                          </p:spTgt>
                                        </p:tgtEl>
                                        <p:attrNameLst>
                                          <p:attrName>style.visibility</p:attrName>
                                        </p:attrNameLst>
                                      </p:cBhvr>
                                      <p:to>
                                        <p:strVal val="visible"/>
                                      </p:to>
                                    </p:set>
                                    <p:animEffect transition="in" filter="fade">
                                      <p:cBhvr>
                                        <p:cTn id="63" dur="1000"/>
                                        <p:tgtEl>
                                          <p:spTgt spid="173059">
                                            <p:txEl>
                                              <p:pRg st="8" end="8"/>
                                            </p:txEl>
                                          </p:spTgt>
                                        </p:tgtEl>
                                      </p:cBhvr>
                                    </p:animEffect>
                                    <p:anim calcmode="lin" valueType="num">
                                      <p:cBhvr>
                                        <p:cTn id="64" dur="1000" fill="hold"/>
                                        <p:tgtEl>
                                          <p:spTgt spid="173059">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7305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3" name="Rectangle 3"/>
          <p:cNvSpPr>
            <a:spLocks noGrp="1" noChangeArrowheads="1"/>
          </p:cNvSpPr>
          <p:nvPr>
            <p:ph idx="1"/>
          </p:nvPr>
        </p:nvSpPr>
        <p:spPr/>
        <p:txBody>
          <a:bodyPr/>
          <a:lstStyle/>
          <a:p>
            <a:pPr marL="342900" indent="-342900" eaLnBrk="1" hangingPunct="1"/>
            <a:r>
              <a:rPr lang="en-US" altLang="en-US" dirty="0" smtClean="0">
                <a:latin typeface="Times New Roman"/>
              </a:rPr>
              <a:t>Ratios are not very helpful by themselves: they need to be compared to something</a:t>
            </a:r>
          </a:p>
          <a:p>
            <a:pPr marL="342900" indent="-342900" eaLnBrk="1" hangingPunct="1"/>
            <a:r>
              <a:rPr lang="en-US" altLang="en-US" dirty="0" smtClean="0">
                <a:latin typeface="Times New Roman"/>
              </a:rPr>
              <a:t>Time-Trend Analysis</a:t>
            </a:r>
          </a:p>
          <a:p>
            <a:pPr marL="742950" lvl="1" indent="-285750" eaLnBrk="1" hangingPunct="1"/>
            <a:r>
              <a:rPr lang="en-US" altLang="en-US" dirty="0" smtClean="0">
                <a:latin typeface="Times New Roman"/>
              </a:rPr>
              <a:t>Used to see how the firm’s performance is changing through time</a:t>
            </a:r>
          </a:p>
          <a:p>
            <a:pPr marL="342900" indent="-342900" eaLnBrk="1" hangingPunct="1"/>
            <a:r>
              <a:rPr lang="en-US" altLang="en-US" dirty="0" smtClean="0">
                <a:latin typeface="Times New Roman"/>
              </a:rPr>
              <a:t>Peer Group Analysis</a:t>
            </a:r>
          </a:p>
          <a:p>
            <a:pPr marL="742950" lvl="1" indent="-285750" eaLnBrk="1" hangingPunct="1"/>
            <a:r>
              <a:rPr lang="en-US" altLang="en-US" dirty="0" smtClean="0">
                <a:latin typeface="Times New Roman"/>
              </a:rPr>
              <a:t>Compare to similar companies or within industries</a:t>
            </a:r>
          </a:p>
          <a:p>
            <a:pPr marL="742950" lvl="1" indent="-285750" eaLnBrk="1" hangingPunct="1"/>
            <a:r>
              <a:rPr lang="en-US" altLang="en-US" dirty="0" smtClean="0">
                <a:latin typeface="Times New Roman"/>
              </a:rPr>
              <a:t>SIC and NAICS </a:t>
            </a:r>
            <a:r>
              <a:rPr lang="en-US" altLang="en-US" dirty="0" smtClean="0">
                <a:latin typeface="Times New Roman"/>
              </a:rPr>
              <a:t>codes</a:t>
            </a:r>
          </a:p>
          <a:p>
            <a:pPr marL="742950" lvl="1" indent="-285750" eaLnBrk="1" hangingPunct="1"/>
            <a:endParaRPr lang="en-US" altLang="en-US" dirty="0">
              <a:latin typeface="Times New Roman"/>
            </a:endParaRPr>
          </a:p>
          <a:p>
            <a:pPr marL="742950" lvl="1" indent="-285750" eaLnBrk="1" hangingPunct="1"/>
            <a:r>
              <a:rPr lang="en-US" altLang="en-US" sz="2800" dirty="0" smtClean="0">
                <a:latin typeface="Times New Roman"/>
              </a:rPr>
              <a:t>A good summary of the ratios are on page 57.</a:t>
            </a:r>
            <a:endParaRPr lang="en-US" altLang="en-US" sz="2800" dirty="0" smtClean="0">
              <a:latin typeface="Times New Roman"/>
            </a:endParaRPr>
          </a:p>
        </p:txBody>
      </p:sp>
      <p:sp>
        <p:nvSpPr>
          <p:cNvPr id="33794" name="Rectangle 2"/>
          <p:cNvSpPr>
            <a:spLocks noGrp="1" noChangeArrowheads="1"/>
          </p:cNvSpPr>
          <p:nvPr>
            <p:ph type="title"/>
          </p:nvPr>
        </p:nvSpPr>
        <p:spPr/>
        <p:txBody>
          <a:bodyPr>
            <a:normAutofit/>
          </a:bodyPr>
          <a:lstStyle/>
          <a:p>
            <a:pPr algn="ctr" eaLnBrk="1" hangingPunct="1"/>
            <a:r>
              <a:rPr lang="en-US" altLang="en-US" sz="3400" dirty="0" smtClean="0"/>
              <a:t>Using Financial Statements</a:t>
            </a:r>
          </a:p>
        </p:txBody>
      </p:sp>
      <p:pic>
        <p:nvPicPr>
          <p:cNvPr id="179204" name="Picture 4" descr="bd09310_">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5181600"/>
            <a:ext cx="630238"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572000" y="64008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fade">
                                      <p:cBhvr>
                                        <p:cTn id="7" dur="1000"/>
                                        <p:tgtEl>
                                          <p:spTgt spid="179203">
                                            <p:txEl>
                                              <p:pRg st="0" end="0"/>
                                            </p:txEl>
                                          </p:spTgt>
                                        </p:tgtEl>
                                      </p:cBhvr>
                                    </p:animEffect>
                                    <p:anim calcmode="lin" valueType="num">
                                      <p:cBhvr>
                                        <p:cTn id="8" dur="10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92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9203">
                                            <p:txEl>
                                              <p:pRg st="1" end="1"/>
                                            </p:txEl>
                                          </p:spTgt>
                                        </p:tgtEl>
                                        <p:attrNameLst>
                                          <p:attrName>style.visibility</p:attrName>
                                        </p:attrNameLst>
                                      </p:cBhvr>
                                      <p:to>
                                        <p:strVal val="visible"/>
                                      </p:to>
                                    </p:set>
                                    <p:animEffect transition="in" filter="fade">
                                      <p:cBhvr>
                                        <p:cTn id="14" dur="1000"/>
                                        <p:tgtEl>
                                          <p:spTgt spid="179203">
                                            <p:txEl>
                                              <p:pRg st="1" end="1"/>
                                            </p:txEl>
                                          </p:spTgt>
                                        </p:tgtEl>
                                      </p:cBhvr>
                                    </p:animEffect>
                                    <p:anim calcmode="lin" valueType="num">
                                      <p:cBhvr>
                                        <p:cTn id="15" dur="10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7920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Effect transition="in" filter="fade">
                                      <p:cBhvr>
                                        <p:cTn id="19" dur="1000"/>
                                        <p:tgtEl>
                                          <p:spTgt spid="179203">
                                            <p:txEl>
                                              <p:pRg st="2" end="2"/>
                                            </p:txEl>
                                          </p:spTgt>
                                        </p:tgtEl>
                                      </p:cBhvr>
                                    </p:animEffect>
                                    <p:anim calcmode="lin" valueType="num">
                                      <p:cBhvr>
                                        <p:cTn id="20" dur="10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792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79203">
                                            <p:txEl>
                                              <p:pRg st="3" end="3"/>
                                            </p:txEl>
                                          </p:spTgt>
                                        </p:tgtEl>
                                        <p:attrNameLst>
                                          <p:attrName>style.visibility</p:attrName>
                                        </p:attrNameLst>
                                      </p:cBhvr>
                                      <p:to>
                                        <p:strVal val="visible"/>
                                      </p:to>
                                    </p:set>
                                    <p:animEffect transition="in" filter="fade">
                                      <p:cBhvr>
                                        <p:cTn id="26" dur="1000"/>
                                        <p:tgtEl>
                                          <p:spTgt spid="179203">
                                            <p:txEl>
                                              <p:pRg st="3" end="3"/>
                                            </p:txEl>
                                          </p:spTgt>
                                        </p:tgtEl>
                                      </p:cBhvr>
                                    </p:animEffect>
                                    <p:anim calcmode="lin" valueType="num">
                                      <p:cBhvr>
                                        <p:cTn id="27" dur="1000" fill="hold"/>
                                        <p:tgtEl>
                                          <p:spTgt spid="17920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7920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9203">
                                            <p:txEl>
                                              <p:pRg st="4" end="4"/>
                                            </p:txEl>
                                          </p:spTgt>
                                        </p:tgtEl>
                                        <p:attrNameLst>
                                          <p:attrName>style.visibility</p:attrName>
                                        </p:attrNameLst>
                                      </p:cBhvr>
                                      <p:to>
                                        <p:strVal val="visible"/>
                                      </p:to>
                                    </p:set>
                                    <p:animEffect transition="in" filter="fade">
                                      <p:cBhvr>
                                        <p:cTn id="31" dur="1000"/>
                                        <p:tgtEl>
                                          <p:spTgt spid="179203">
                                            <p:txEl>
                                              <p:pRg st="4" end="4"/>
                                            </p:txEl>
                                          </p:spTgt>
                                        </p:tgtEl>
                                      </p:cBhvr>
                                    </p:animEffect>
                                    <p:anim calcmode="lin" valueType="num">
                                      <p:cBhvr>
                                        <p:cTn id="32" dur="1000" fill="hold"/>
                                        <p:tgtEl>
                                          <p:spTgt spid="17920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7920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9203">
                                            <p:txEl>
                                              <p:pRg st="5" end="5"/>
                                            </p:txEl>
                                          </p:spTgt>
                                        </p:tgtEl>
                                        <p:attrNameLst>
                                          <p:attrName>style.visibility</p:attrName>
                                        </p:attrNameLst>
                                      </p:cBhvr>
                                      <p:to>
                                        <p:strVal val="visible"/>
                                      </p:to>
                                    </p:set>
                                    <p:animEffect transition="in" filter="fade">
                                      <p:cBhvr>
                                        <p:cTn id="36" dur="1000"/>
                                        <p:tgtEl>
                                          <p:spTgt spid="179203">
                                            <p:txEl>
                                              <p:pRg st="5" end="5"/>
                                            </p:txEl>
                                          </p:spTgt>
                                        </p:tgtEl>
                                      </p:cBhvr>
                                    </p:animEffect>
                                    <p:anim calcmode="lin" valueType="num">
                                      <p:cBhvr>
                                        <p:cTn id="37" dur="1000" fill="hold"/>
                                        <p:tgtEl>
                                          <p:spTgt spid="17920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7920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79203">
                                            <p:txEl>
                                              <p:pRg st="7" end="7"/>
                                            </p:txEl>
                                          </p:spTgt>
                                        </p:tgtEl>
                                        <p:attrNameLst>
                                          <p:attrName>style.visibility</p:attrName>
                                        </p:attrNameLst>
                                      </p:cBhvr>
                                      <p:to>
                                        <p:strVal val="visible"/>
                                      </p:to>
                                    </p:set>
                                    <p:animEffect transition="in" filter="fade">
                                      <p:cBhvr>
                                        <p:cTn id="41" dur="1000"/>
                                        <p:tgtEl>
                                          <p:spTgt spid="179203">
                                            <p:txEl>
                                              <p:pRg st="7" end="7"/>
                                            </p:txEl>
                                          </p:spTgt>
                                        </p:tgtEl>
                                      </p:cBhvr>
                                    </p:animEffect>
                                    <p:anim calcmode="lin" valueType="num">
                                      <p:cBhvr>
                                        <p:cTn id="42" dur="1000" fill="hold"/>
                                        <p:tgtEl>
                                          <p:spTgt spid="17920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179203">
                                            <p:txEl>
                                              <p:pRg st="7" end="7"/>
                                            </p:txEl>
                                          </p:spTgt>
                                        </p:tgtEl>
                                        <p:attrNameLst>
                                          <p:attrName>ppt_y</p:attrName>
                                        </p:attrNameLst>
                                      </p:cBhvr>
                                      <p:tavLst>
                                        <p:tav tm="0">
                                          <p:val>
                                            <p:strVal val="#ppt_y+.1"/>
                                          </p:val>
                                        </p:tav>
                                        <p:tav tm="100000">
                                          <p:val>
                                            <p:strVal val="#ppt_y"/>
                                          </p:val>
                                        </p:tav>
                                      </p:tavLst>
                                    </p:anim>
                                  </p:childTnLst>
                                </p:cTn>
                              </p:par>
                            </p:childTnLst>
                          </p:cTn>
                        </p:par>
                        <p:par>
                          <p:cTn id="44" fill="hold" nodeType="afterGroup">
                            <p:stCondLst>
                              <p:cond delay="1000"/>
                            </p:stCondLst>
                            <p:childTnLst>
                              <p:par>
                                <p:cTn id="45" presetID="1" presetClass="entr" presetSubtype="0" fill="hold" nodeType="afterEffect">
                                  <p:stCondLst>
                                    <p:cond delay="0"/>
                                  </p:stCondLst>
                                  <p:childTnLst>
                                    <p:set>
                                      <p:cBhvr>
                                        <p:cTn id="46" dur="1" fill="hold">
                                          <p:stCondLst>
                                            <p:cond delay="499"/>
                                          </p:stCondLst>
                                        </p:cTn>
                                        <p:tgtEl>
                                          <p:spTgt spid="179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Grp="1" noChangeArrowheads="1"/>
          </p:cNvSpPr>
          <p:nvPr>
            <p:ph idx="1"/>
          </p:nvPr>
        </p:nvSpPr>
        <p:spPr/>
        <p:txBody>
          <a:bodyPr>
            <a:normAutofit fontScale="92500" lnSpcReduction="10000"/>
          </a:bodyPr>
          <a:lstStyle/>
          <a:p>
            <a:pPr marL="342900" indent="-342900" eaLnBrk="1" hangingPunct="1"/>
            <a:r>
              <a:rPr lang="en-US" altLang="en-US" sz="2800" dirty="0" smtClean="0">
                <a:latin typeface="Times New Roman"/>
              </a:rPr>
              <a:t>There is no underlying theory, so there is no way to know which ratios are most relevant.</a:t>
            </a:r>
          </a:p>
          <a:p>
            <a:pPr marL="342900" indent="-342900" eaLnBrk="1" hangingPunct="1"/>
            <a:r>
              <a:rPr lang="en-US" altLang="en-US" sz="2800" dirty="0" smtClean="0">
                <a:latin typeface="Times New Roman"/>
              </a:rPr>
              <a:t>Benchmarking is difficult for diversified firms.</a:t>
            </a:r>
          </a:p>
          <a:p>
            <a:pPr marL="342900" indent="-342900" eaLnBrk="1" hangingPunct="1"/>
            <a:r>
              <a:rPr lang="en-US" altLang="en-US" sz="2800" dirty="0" smtClean="0">
                <a:latin typeface="Times New Roman"/>
              </a:rPr>
              <a:t>Globalization and international competition makes comparison more difficult because of differences in accounting regulations.</a:t>
            </a:r>
          </a:p>
          <a:p>
            <a:pPr marL="342900" indent="-342900" eaLnBrk="1" hangingPunct="1"/>
            <a:r>
              <a:rPr lang="en-US" altLang="en-US" sz="2800" dirty="0" smtClean="0">
                <a:latin typeface="Times New Roman"/>
              </a:rPr>
              <a:t>Firms use varying accounting procedures.</a:t>
            </a:r>
          </a:p>
          <a:p>
            <a:pPr marL="342900" indent="-342900" eaLnBrk="1" hangingPunct="1"/>
            <a:r>
              <a:rPr lang="en-US" altLang="en-US" sz="2800" dirty="0" smtClean="0">
                <a:latin typeface="Times New Roman"/>
              </a:rPr>
              <a:t>Firms have different fiscal years.</a:t>
            </a:r>
          </a:p>
          <a:p>
            <a:pPr marL="342900" indent="-342900" eaLnBrk="1" hangingPunct="1"/>
            <a:r>
              <a:rPr lang="en-US" altLang="en-US" sz="2800" dirty="0" smtClean="0">
                <a:latin typeface="Times New Roman"/>
              </a:rPr>
              <a:t>Extraordinary, or one-time, </a:t>
            </a:r>
            <a:r>
              <a:rPr lang="en-US" altLang="en-US" sz="2800" dirty="0" smtClean="0">
                <a:latin typeface="Times New Roman"/>
              </a:rPr>
              <a:t>events can affect some of the ratios. </a:t>
            </a:r>
            <a:r>
              <a:rPr lang="en-US" altLang="en-US" sz="2800" dirty="0" smtClean="0">
                <a:latin typeface="Times New Roman"/>
              </a:rPr>
              <a:t>Be careful and use caution in ratio analysis and make sure you understand the numbers being used.</a:t>
            </a:r>
            <a:endParaRPr lang="en-US" altLang="en-US" sz="2800" dirty="0" smtClean="0">
              <a:latin typeface="Times New Roman"/>
            </a:endParaRPr>
          </a:p>
        </p:txBody>
      </p:sp>
      <p:sp>
        <p:nvSpPr>
          <p:cNvPr id="41986" name="Rectangle 2"/>
          <p:cNvSpPr>
            <a:spLocks noGrp="1" noChangeArrowheads="1"/>
          </p:cNvSpPr>
          <p:nvPr>
            <p:ph type="title"/>
          </p:nvPr>
        </p:nvSpPr>
        <p:spPr/>
        <p:txBody>
          <a:bodyPr>
            <a:normAutofit/>
          </a:bodyPr>
          <a:lstStyle/>
          <a:p>
            <a:pPr eaLnBrk="1" hangingPunct="1"/>
            <a:r>
              <a:rPr lang="en-US" altLang="en-US" sz="3400" dirty="0" smtClean="0"/>
              <a:t>Potential Problems</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Effect transition="in" filter="fade">
                                      <p:cBhvr>
                                        <p:cTn id="7" dur="1000"/>
                                        <p:tgtEl>
                                          <p:spTgt spid="181251">
                                            <p:txEl>
                                              <p:pRg st="0" end="0"/>
                                            </p:txEl>
                                          </p:spTgt>
                                        </p:tgtEl>
                                      </p:cBhvr>
                                    </p:animEffect>
                                    <p:anim calcmode="lin" valueType="num">
                                      <p:cBhvr>
                                        <p:cTn id="8" dur="10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12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1251">
                                            <p:txEl>
                                              <p:pRg st="1" end="1"/>
                                            </p:txEl>
                                          </p:spTgt>
                                        </p:tgtEl>
                                        <p:attrNameLst>
                                          <p:attrName>style.visibility</p:attrName>
                                        </p:attrNameLst>
                                      </p:cBhvr>
                                      <p:to>
                                        <p:strVal val="visible"/>
                                      </p:to>
                                    </p:set>
                                    <p:animEffect transition="in" filter="fade">
                                      <p:cBhvr>
                                        <p:cTn id="14" dur="1000"/>
                                        <p:tgtEl>
                                          <p:spTgt spid="181251">
                                            <p:txEl>
                                              <p:pRg st="1" end="1"/>
                                            </p:txEl>
                                          </p:spTgt>
                                        </p:tgtEl>
                                      </p:cBhvr>
                                    </p:animEffect>
                                    <p:anim calcmode="lin" valueType="num">
                                      <p:cBhvr>
                                        <p:cTn id="15" dur="10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12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1251">
                                            <p:txEl>
                                              <p:pRg st="2" end="2"/>
                                            </p:txEl>
                                          </p:spTgt>
                                        </p:tgtEl>
                                        <p:attrNameLst>
                                          <p:attrName>style.visibility</p:attrName>
                                        </p:attrNameLst>
                                      </p:cBhvr>
                                      <p:to>
                                        <p:strVal val="visible"/>
                                      </p:to>
                                    </p:set>
                                    <p:animEffect transition="in" filter="fade">
                                      <p:cBhvr>
                                        <p:cTn id="21" dur="1000"/>
                                        <p:tgtEl>
                                          <p:spTgt spid="181251">
                                            <p:txEl>
                                              <p:pRg st="2" end="2"/>
                                            </p:txEl>
                                          </p:spTgt>
                                        </p:tgtEl>
                                      </p:cBhvr>
                                    </p:animEffect>
                                    <p:anim calcmode="lin" valueType="num">
                                      <p:cBhvr>
                                        <p:cTn id="22" dur="10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12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1251">
                                            <p:txEl>
                                              <p:pRg st="3" end="3"/>
                                            </p:txEl>
                                          </p:spTgt>
                                        </p:tgtEl>
                                        <p:attrNameLst>
                                          <p:attrName>style.visibility</p:attrName>
                                        </p:attrNameLst>
                                      </p:cBhvr>
                                      <p:to>
                                        <p:strVal val="visible"/>
                                      </p:to>
                                    </p:set>
                                    <p:animEffect transition="in" filter="fade">
                                      <p:cBhvr>
                                        <p:cTn id="28" dur="1000"/>
                                        <p:tgtEl>
                                          <p:spTgt spid="181251">
                                            <p:txEl>
                                              <p:pRg st="3" end="3"/>
                                            </p:txEl>
                                          </p:spTgt>
                                        </p:tgtEl>
                                      </p:cBhvr>
                                    </p:animEffect>
                                    <p:anim calcmode="lin" valueType="num">
                                      <p:cBhvr>
                                        <p:cTn id="29" dur="1000" fill="hold"/>
                                        <p:tgtEl>
                                          <p:spTgt spid="1812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12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1251">
                                            <p:txEl>
                                              <p:pRg st="4" end="4"/>
                                            </p:txEl>
                                          </p:spTgt>
                                        </p:tgtEl>
                                        <p:attrNameLst>
                                          <p:attrName>style.visibility</p:attrName>
                                        </p:attrNameLst>
                                      </p:cBhvr>
                                      <p:to>
                                        <p:strVal val="visible"/>
                                      </p:to>
                                    </p:set>
                                    <p:animEffect transition="in" filter="fade">
                                      <p:cBhvr>
                                        <p:cTn id="35" dur="1000"/>
                                        <p:tgtEl>
                                          <p:spTgt spid="181251">
                                            <p:txEl>
                                              <p:pRg st="4" end="4"/>
                                            </p:txEl>
                                          </p:spTgt>
                                        </p:tgtEl>
                                      </p:cBhvr>
                                    </p:animEffect>
                                    <p:anim calcmode="lin" valueType="num">
                                      <p:cBhvr>
                                        <p:cTn id="36" dur="1000" fill="hold"/>
                                        <p:tgtEl>
                                          <p:spTgt spid="1812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12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1251">
                                            <p:txEl>
                                              <p:pRg st="5" end="5"/>
                                            </p:txEl>
                                          </p:spTgt>
                                        </p:tgtEl>
                                        <p:attrNameLst>
                                          <p:attrName>style.visibility</p:attrName>
                                        </p:attrNameLst>
                                      </p:cBhvr>
                                      <p:to>
                                        <p:strVal val="visible"/>
                                      </p:to>
                                    </p:set>
                                    <p:animEffect transition="in" filter="fade">
                                      <p:cBhvr>
                                        <p:cTn id="42" dur="1000"/>
                                        <p:tgtEl>
                                          <p:spTgt spid="181251">
                                            <p:txEl>
                                              <p:pRg st="5" end="5"/>
                                            </p:txEl>
                                          </p:spTgt>
                                        </p:tgtEl>
                                      </p:cBhvr>
                                    </p:animEffect>
                                    <p:anim calcmode="lin" valueType="num">
                                      <p:cBhvr>
                                        <p:cTn id="43" dur="1000" fill="hold"/>
                                        <p:tgtEl>
                                          <p:spTgt spid="1812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8125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idx="1"/>
          </p:nvPr>
        </p:nvSpPr>
        <p:spPr>
          <a:xfrm>
            <a:off x="457200" y="990600"/>
            <a:ext cx="8229600" cy="5016691"/>
          </a:xfrm>
        </p:spPr>
        <p:txBody>
          <a:bodyPr>
            <a:normAutofit/>
          </a:bodyPr>
          <a:lstStyle/>
          <a:p>
            <a:pPr marL="342900" indent="-342900" eaLnBrk="1" hangingPunct="1"/>
            <a:r>
              <a:rPr lang="en-US" altLang="en-US" sz="2800" dirty="0" smtClean="0">
                <a:latin typeface="Times New Roman"/>
              </a:rPr>
              <a:t>Financial planner models use Pro Forma statements – “as a matter of form” or “what if statements”</a:t>
            </a:r>
          </a:p>
          <a:p>
            <a:pPr marL="342900" indent="-342900" eaLnBrk="1" hangingPunct="1"/>
            <a:r>
              <a:rPr lang="en-US" altLang="en-US" sz="2800" dirty="0" smtClean="0">
                <a:latin typeface="Times New Roman"/>
              </a:rPr>
              <a:t>Investment </a:t>
            </a:r>
            <a:r>
              <a:rPr lang="en-US" altLang="en-US" sz="2800" dirty="0" smtClean="0">
                <a:latin typeface="Times New Roman"/>
              </a:rPr>
              <a:t>in new assets – determined by capital budgeting decisions</a:t>
            </a:r>
          </a:p>
          <a:p>
            <a:pPr marL="342900" indent="-342900" eaLnBrk="1" hangingPunct="1"/>
            <a:r>
              <a:rPr lang="en-US" altLang="en-US" sz="2800" dirty="0" smtClean="0">
                <a:latin typeface="Times New Roman"/>
              </a:rPr>
              <a:t>Degree of financial leverage – determined by capital structure decisions</a:t>
            </a:r>
          </a:p>
          <a:p>
            <a:pPr marL="342900" indent="-342900" eaLnBrk="1" hangingPunct="1"/>
            <a:r>
              <a:rPr lang="en-US" altLang="en-US" sz="2800" dirty="0" smtClean="0">
                <a:latin typeface="Times New Roman"/>
              </a:rPr>
              <a:t>Cash paid to shareholders – determined by dividend policy decisions</a:t>
            </a:r>
          </a:p>
          <a:p>
            <a:pPr marL="342900" indent="-342900" eaLnBrk="1" hangingPunct="1"/>
            <a:r>
              <a:rPr lang="en-US" altLang="en-US" sz="2800" dirty="0" smtClean="0">
                <a:latin typeface="Times New Roman"/>
              </a:rPr>
              <a:t>Liquidity requirements – determined by net working capital decisions</a:t>
            </a:r>
          </a:p>
        </p:txBody>
      </p:sp>
      <p:sp>
        <p:nvSpPr>
          <p:cNvPr id="44034" name="Rectangle 2"/>
          <p:cNvSpPr>
            <a:spLocks noGrp="1" noChangeArrowheads="1"/>
          </p:cNvSpPr>
          <p:nvPr>
            <p:ph type="title"/>
          </p:nvPr>
        </p:nvSpPr>
        <p:spPr>
          <a:xfrm>
            <a:off x="457200" y="0"/>
            <a:ext cx="8229600" cy="1143000"/>
          </a:xfrm>
        </p:spPr>
        <p:txBody>
          <a:bodyPr>
            <a:normAutofit/>
          </a:bodyPr>
          <a:lstStyle/>
          <a:p>
            <a:pPr algn="ctr" eaLnBrk="1" hangingPunct="1"/>
            <a:r>
              <a:rPr lang="en-US" altLang="en-US" sz="3400" dirty="0" smtClean="0"/>
              <a:t>Financial </a:t>
            </a:r>
            <a:r>
              <a:rPr lang="en-US" altLang="en-US" sz="3400" dirty="0" smtClean="0"/>
              <a:t>Models</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Effect transition="in" filter="fade">
                                      <p:cBhvr>
                                        <p:cTn id="7" dur="1000"/>
                                        <p:tgtEl>
                                          <p:spTgt spid="187395">
                                            <p:txEl>
                                              <p:pRg st="0" end="0"/>
                                            </p:txEl>
                                          </p:spTgt>
                                        </p:tgtEl>
                                      </p:cBhvr>
                                    </p:animEffect>
                                    <p:anim calcmode="lin" valueType="num">
                                      <p:cBhvr>
                                        <p:cTn id="8" dur="1000" fill="hold"/>
                                        <p:tgtEl>
                                          <p:spTgt spid="1873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73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7395">
                                            <p:txEl>
                                              <p:pRg st="1" end="1"/>
                                            </p:txEl>
                                          </p:spTgt>
                                        </p:tgtEl>
                                        <p:attrNameLst>
                                          <p:attrName>style.visibility</p:attrName>
                                        </p:attrNameLst>
                                      </p:cBhvr>
                                      <p:to>
                                        <p:strVal val="visible"/>
                                      </p:to>
                                    </p:set>
                                    <p:animEffect transition="in" filter="fade">
                                      <p:cBhvr>
                                        <p:cTn id="14" dur="1000"/>
                                        <p:tgtEl>
                                          <p:spTgt spid="187395">
                                            <p:txEl>
                                              <p:pRg st="1" end="1"/>
                                            </p:txEl>
                                          </p:spTgt>
                                        </p:tgtEl>
                                      </p:cBhvr>
                                    </p:animEffect>
                                    <p:anim calcmode="lin" valueType="num">
                                      <p:cBhvr>
                                        <p:cTn id="15" dur="1000" fill="hold"/>
                                        <p:tgtEl>
                                          <p:spTgt spid="1873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73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7395">
                                            <p:txEl>
                                              <p:pRg st="2" end="2"/>
                                            </p:txEl>
                                          </p:spTgt>
                                        </p:tgtEl>
                                        <p:attrNameLst>
                                          <p:attrName>style.visibility</p:attrName>
                                        </p:attrNameLst>
                                      </p:cBhvr>
                                      <p:to>
                                        <p:strVal val="visible"/>
                                      </p:to>
                                    </p:set>
                                    <p:animEffect transition="in" filter="fade">
                                      <p:cBhvr>
                                        <p:cTn id="21" dur="1000"/>
                                        <p:tgtEl>
                                          <p:spTgt spid="187395">
                                            <p:txEl>
                                              <p:pRg st="2" end="2"/>
                                            </p:txEl>
                                          </p:spTgt>
                                        </p:tgtEl>
                                      </p:cBhvr>
                                    </p:animEffect>
                                    <p:anim calcmode="lin" valueType="num">
                                      <p:cBhvr>
                                        <p:cTn id="22" dur="1000" fill="hold"/>
                                        <p:tgtEl>
                                          <p:spTgt spid="1873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73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7395">
                                            <p:txEl>
                                              <p:pRg st="3" end="3"/>
                                            </p:txEl>
                                          </p:spTgt>
                                        </p:tgtEl>
                                        <p:attrNameLst>
                                          <p:attrName>style.visibility</p:attrName>
                                        </p:attrNameLst>
                                      </p:cBhvr>
                                      <p:to>
                                        <p:strVal val="visible"/>
                                      </p:to>
                                    </p:set>
                                    <p:animEffect transition="in" filter="fade">
                                      <p:cBhvr>
                                        <p:cTn id="28" dur="1000"/>
                                        <p:tgtEl>
                                          <p:spTgt spid="187395">
                                            <p:txEl>
                                              <p:pRg st="3" end="3"/>
                                            </p:txEl>
                                          </p:spTgt>
                                        </p:tgtEl>
                                      </p:cBhvr>
                                    </p:animEffect>
                                    <p:anim calcmode="lin" valueType="num">
                                      <p:cBhvr>
                                        <p:cTn id="29" dur="1000" fill="hold"/>
                                        <p:tgtEl>
                                          <p:spTgt spid="1873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73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7395">
                                            <p:txEl>
                                              <p:pRg st="4" end="4"/>
                                            </p:txEl>
                                          </p:spTgt>
                                        </p:tgtEl>
                                        <p:attrNameLst>
                                          <p:attrName>style.visibility</p:attrName>
                                        </p:attrNameLst>
                                      </p:cBhvr>
                                      <p:to>
                                        <p:strVal val="visible"/>
                                      </p:to>
                                    </p:set>
                                    <p:animEffect transition="in" filter="fade">
                                      <p:cBhvr>
                                        <p:cTn id="35" dur="1000"/>
                                        <p:tgtEl>
                                          <p:spTgt spid="187395">
                                            <p:txEl>
                                              <p:pRg st="4" end="4"/>
                                            </p:txEl>
                                          </p:spTgt>
                                        </p:tgtEl>
                                      </p:cBhvr>
                                    </p:animEffect>
                                    <p:anim calcmode="lin" valueType="num">
                                      <p:cBhvr>
                                        <p:cTn id="36" dur="1000" fill="hold"/>
                                        <p:tgtEl>
                                          <p:spTgt spid="1873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73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Grp="1" noChangeArrowheads="1"/>
          </p:cNvSpPr>
          <p:nvPr>
            <p:ph idx="1"/>
          </p:nvPr>
        </p:nvSpPr>
        <p:spPr/>
        <p:txBody>
          <a:bodyPr>
            <a:normAutofit lnSpcReduction="10000"/>
          </a:bodyPr>
          <a:lstStyle/>
          <a:p>
            <a:pPr marL="342900" indent="-342900" eaLnBrk="1" hangingPunct="1">
              <a:lnSpc>
                <a:spcPct val="90000"/>
              </a:lnSpc>
            </a:pPr>
            <a:r>
              <a:rPr lang="en-US" altLang="en-US" sz="2400" dirty="0" smtClean="0">
                <a:latin typeface="Times New Roman"/>
              </a:rPr>
              <a:t>Sales Forecast – many cash flows depend directly on the level of sales (often estimate sales growth rate)</a:t>
            </a:r>
          </a:p>
          <a:p>
            <a:pPr marL="342900" indent="-342900" eaLnBrk="1" hangingPunct="1">
              <a:lnSpc>
                <a:spcPct val="90000"/>
              </a:lnSpc>
            </a:pPr>
            <a:r>
              <a:rPr lang="en-US" altLang="en-US" sz="2400" dirty="0" smtClean="0">
                <a:latin typeface="Times New Roman"/>
              </a:rPr>
              <a:t>Pro Forma Statements – setting up the plan as projected (pro forma) financial statements allows for consistency and ease of interpretation</a:t>
            </a:r>
          </a:p>
          <a:p>
            <a:pPr marL="342900" indent="-342900" eaLnBrk="1" hangingPunct="1">
              <a:lnSpc>
                <a:spcPct val="90000"/>
              </a:lnSpc>
            </a:pPr>
            <a:r>
              <a:rPr lang="en-US" altLang="en-US" sz="2400" dirty="0" smtClean="0">
                <a:latin typeface="Times New Roman"/>
              </a:rPr>
              <a:t>Asset Requirements – the additional assets that will be required to meet sales projections</a:t>
            </a:r>
          </a:p>
          <a:p>
            <a:pPr marL="342900" indent="-342900" eaLnBrk="1" hangingPunct="1">
              <a:lnSpc>
                <a:spcPct val="90000"/>
              </a:lnSpc>
            </a:pPr>
            <a:r>
              <a:rPr lang="en-US" altLang="en-US" sz="2400" dirty="0" smtClean="0">
                <a:latin typeface="Times New Roman"/>
              </a:rPr>
              <a:t>Financial Requirements – the amount of financing needed to pay for the required assets</a:t>
            </a:r>
          </a:p>
          <a:p>
            <a:pPr marL="342900" indent="-342900" eaLnBrk="1" hangingPunct="1">
              <a:lnSpc>
                <a:spcPct val="90000"/>
              </a:lnSpc>
            </a:pPr>
            <a:r>
              <a:rPr lang="en-US" altLang="en-US" sz="2400" dirty="0" smtClean="0">
                <a:latin typeface="Times New Roman"/>
              </a:rPr>
              <a:t>Plug Variable – determined by management decisions about what type of financing will be used (makes the balance sheet balance)</a:t>
            </a:r>
          </a:p>
          <a:p>
            <a:pPr marL="342900" indent="-342900" eaLnBrk="1" hangingPunct="1">
              <a:lnSpc>
                <a:spcPct val="90000"/>
              </a:lnSpc>
            </a:pPr>
            <a:r>
              <a:rPr lang="en-US" altLang="en-US" sz="2400" dirty="0" smtClean="0">
                <a:latin typeface="Times New Roman"/>
              </a:rPr>
              <a:t>Economic Assumptions – explicit assumptions about the coming economic environment</a:t>
            </a:r>
          </a:p>
        </p:txBody>
      </p:sp>
      <p:sp>
        <p:nvSpPr>
          <p:cNvPr id="46082" name="Rectangle 2"/>
          <p:cNvSpPr>
            <a:spLocks noGrp="1" noChangeArrowheads="1"/>
          </p:cNvSpPr>
          <p:nvPr>
            <p:ph type="title"/>
          </p:nvPr>
        </p:nvSpPr>
        <p:spPr/>
        <p:txBody>
          <a:bodyPr>
            <a:normAutofit/>
          </a:bodyPr>
          <a:lstStyle/>
          <a:p>
            <a:pPr algn="ctr" eaLnBrk="1" hangingPunct="1"/>
            <a:r>
              <a:rPr lang="en-US" altLang="en-US" sz="3400" dirty="0" smtClean="0"/>
              <a:t>Financial Planning Ingredients</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8419">
                                            <p:txEl>
                                              <p:pRg st="0" end="0"/>
                                            </p:txEl>
                                          </p:spTgt>
                                        </p:tgtEl>
                                        <p:attrNameLst>
                                          <p:attrName>style.visibility</p:attrName>
                                        </p:attrNameLst>
                                      </p:cBhvr>
                                      <p:to>
                                        <p:strVal val="visible"/>
                                      </p:to>
                                    </p:set>
                                    <p:animEffect transition="in" filter="fade">
                                      <p:cBhvr>
                                        <p:cTn id="7" dur="1000"/>
                                        <p:tgtEl>
                                          <p:spTgt spid="188419">
                                            <p:txEl>
                                              <p:pRg st="0" end="0"/>
                                            </p:txEl>
                                          </p:spTgt>
                                        </p:tgtEl>
                                      </p:cBhvr>
                                    </p:animEffect>
                                    <p:anim calcmode="lin" valueType="num">
                                      <p:cBhvr>
                                        <p:cTn id="8" dur="10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84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8419">
                                            <p:txEl>
                                              <p:pRg st="1" end="1"/>
                                            </p:txEl>
                                          </p:spTgt>
                                        </p:tgtEl>
                                        <p:attrNameLst>
                                          <p:attrName>style.visibility</p:attrName>
                                        </p:attrNameLst>
                                      </p:cBhvr>
                                      <p:to>
                                        <p:strVal val="visible"/>
                                      </p:to>
                                    </p:set>
                                    <p:animEffect transition="in" filter="fade">
                                      <p:cBhvr>
                                        <p:cTn id="14" dur="1000"/>
                                        <p:tgtEl>
                                          <p:spTgt spid="188419">
                                            <p:txEl>
                                              <p:pRg st="1" end="1"/>
                                            </p:txEl>
                                          </p:spTgt>
                                        </p:tgtEl>
                                      </p:cBhvr>
                                    </p:animEffect>
                                    <p:anim calcmode="lin" valueType="num">
                                      <p:cBhvr>
                                        <p:cTn id="15" dur="1000" fill="hold"/>
                                        <p:tgtEl>
                                          <p:spTgt spid="18841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841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8419">
                                            <p:txEl>
                                              <p:pRg st="2" end="2"/>
                                            </p:txEl>
                                          </p:spTgt>
                                        </p:tgtEl>
                                        <p:attrNameLst>
                                          <p:attrName>style.visibility</p:attrName>
                                        </p:attrNameLst>
                                      </p:cBhvr>
                                      <p:to>
                                        <p:strVal val="visible"/>
                                      </p:to>
                                    </p:set>
                                    <p:animEffect transition="in" filter="fade">
                                      <p:cBhvr>
                                        <p:cTn id="21" dur="1000"/>
                                        <p:tgtEl>
                                          <p:spTgt spid="188419">
                                            <p:txEl>
                                              <p:pRg st="2" end="2"/>
                                            </p:txEl>
                                          </p:spTgt>
                                        </p:tgtEl>
                                      </p:cBhvr>
                                    </p:animEffect>
                                    <p:anim calcmode="lin" valueType="num">
                                      <p:cBhvr>
                                        <p:cTn id="22" dur="1000" fill="hold"/>
                                        <p:tgtEl>
                                          <p:spTgt spid="18841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841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8419">
                                            <p:txEl>
                                              <p:pRg st="3" end="3"/>
                                            </p:txEl>
                                          </p:spTgt>
                                        </p:tgtEl>
                                        <p:attrNameLst>
                                          <p:attrName>style.visibility</p:attrName>
                                        </p:attrNameLst>
                                      </p:cBhvr>
                                      <p:to>
                                        <p:strVal val="visible"/>
                                      </p:to>
                                    </p:set>
                                    <p:animEffect transition="in" filter="fade">
                                      <p:cBhvr>
                                        <p:cTn id="28" dur="1000"/>
                                        <p:tgtEl>
                                          <p:spTgt spid="188419">
                                            <p:txEl>
                                              <p:pRg st="3" end="3"/>
                                            </p:txEl>
                                          </p:spTgt>
                                        </p:tgtEl>
                                      </p:cBhvr>
                                    </p:animEffect>
                                    <p:anim calcmode="lin" valueType="num">
                                      <p:cBhvr>
                                        <p:cTn id="29" dur="1000" fill="hold"/>
                                        <p:tgtEl>
                                          <p:spTgt spid="18841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841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8419">
                                            <p:txEl>
                                              <p:pRg st="4" end="4"/>
                                            </p:txEl>
                                          </p:spTgt>
                                        </p:tgtEl>
                                        <p:attrNameLst>
                                          <p:attrName>style.visibility</p:attrName>
                                        </p:attrNameLst>
                                      </p:cBhvr>
                                      <p:to>
                                        <p:strVal val="visible"/>
                                      </p:to>
                                    </p:set>
                                    <p:animEffect transition="in" filter="fade">
                                      <p:cBhvr>
                                        <p:cTn id="35" dur="1000"/>
                                        <p:tgtEl>
                                          <p:spTgt spid="188419">
                                            <p:txEl>
                                              <p:pRg st="4" end="4"/>
                                            </p:txEl>
                                          </p:spTgt>
                                        </p:tgtEl>
                                      </p:cBhvr>
                                    </p:animEffect>
                                    <p:anim calcmode="lin" valueType="num">
                                      <p:cBhvr>
                                        <p:cTn id="36" dur="1000" fill="hold"/>
                                        <p:tgtEl>
                                          <p:spTgt spid="18841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841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8419">
                                            <p:txEl>
                                              <p:pRg st="5" end="5"/>
                                            </p:txEl>
                                          </p:spTgt>
                                        </p:tgtEl>
                                        <p:attrNameLst>
                                          <p:attrName>style.visibility</p:attrName>
                                        </p:attrNameLst>
                                      </p:cBhvr>
                                      <p:to>
                                        <p:strVal val="visible"/>
                                      </p:to>
                                    </p:set>
                                    <p:animEffect transition="in" filter="fade">
                                      <p:cBhvr>
                                        <p:cTn id="42" dur="1000"/>
                                        <p:tgtEl>
                                          <p:spTgt spid="188419">
                                            <p:txEl>
                                              <p:pRg st="5" end="5"/>
                                            </p:txEl>
                                          </p:spTgt>
                                        </p:tgtEl>
                                      </p:cBhvr>
                                    </p:animEffect>
                                    <p:anim calcmode="lin" valueType="num">
                                      <p:cBhvr>
                                        <p:cTn id="43" dur="1000" fill="hold"/>
                                        <p:tgtEl>
                                          <p:spTgt spid="18841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8841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p:txBody>
          <a:bodyPr>
            <a:normAutofit/>
          </a:bodyPr>
          <a:lstStyle/>
          <a:p>
            <a:pPr marL="342900" indent="-342900" eaLnBrk="1" hangingPunct="1"/>
            <a:r>
              <a:rPr lang="en-US" altLang="en-US" sz="2800" dirty="0" smtClean="0">
                <a:latin typeface="Times New Roman"/>
              </a:rPr>
              <a:t>Know how to standardize financial statements for comparison purposes</a:t>
            </a:r>
          </a:p>
          <a:p>
            <a:pPr marL="342900" indent="-342900" eaLnBrk="1" hangingPunct="1"/>
            <a:r>
              <a:rPr lang="en-US" altLang="en-US" sz="2800" dirty="0" smtClean="0">
                <a:latin typeface="Times New Roman"/>
              </a:rPr>
              <a:t>Know how to compute and interpret important financial ratios</a:t>
            </a:r>
          </a:p>
          <a:p>
            <a:pPr marL="342900" indent="-342900" eaLnBrk="1" hangingPunct="1"/>
            <a:r>
              <a:rPr lang="en-US" altLang="en-US" sz="2800" dirty="0" smtClean="0">
                <a:latin typeface="Times New Roman"/>
              </a:rPr>
              <a:t>Be able to develop a financial plan using the percentage of sales approach</a:t>
            </a:r>
          </a:p>
          <a:p>
            <a:pPr marL="342900" indent="-342900" eaLnBrk="1" hangingPunct="1"/>
            <a:r>
              <a:rPr lang="en-US" altLang="en-US" sz="2800" dirty="0" smtClean="0">
                <a:latin typeface="Times New Roman"/>
              </a:rPr>
              <a:t>Understand how capital structure and dividend policies affect a firm’s ability to grow</a:t>
            </a:r>
          </a:p>
        </p:txBody>
      </p:sp>
      <p:sp>
        <p:nvSpPr>
          <p:cNvPr id="7170" name="Rectangle 2"/>
          <p:cNvSpPr>
            <a:spLocks noGrp="1" noChangeArrowheads="1"/>
          </p:cNvSpPr>
          <p:nvPr>
            <p:ph type="title"/>
          </p:nvPr>
        </p:nvSpPr>
        <p:spPr/>
        <p:txBody>
          <a:bodyPr>
            <a:normAutofit/>
          </a:bodyPr>
          <a:lstStyle/>
          <a:p>
            <a:pPr eaLnBrk="1" hangingPunct="1"/>
            <a:r>
              <a:rPr lang="en-US" altLang="en-US" sz="3400" dirty="0" smtClean="0"/>
              <a:t>Key Concepts and Skills</a:t>
            </a:r>
          </a:p>
        </p:txBody>
      </p:sp>
      <p:sp>
        <p:nvSpPr>
          <p:cNvPr id="4" name="TextBox 3"/>
          <p:cNvSpPr txBox="1"/>
          <p:nvPr/>
        </p:nvSpPr>
        <p:spPr>
          <a:xfrm>
            <a:off x="47244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fade">
                                      <p:cBhvr>
                                        <p:cTn id="7" dur="1000"/>
                                        <p:tgtEl>
                                          <p:spTgt spid="151555">
                                            <p:txEl>
                                              <p:pRg st="0" end="0"/>
                                            </p:txEl>
                                          </p:spTgt>
                                        </p:tgtEl>
                                      </p:cBhvr>
                                    </p:animEffect>
                                    <p:anim calcmode="lin" valueType="num">
                                      <p:cBhvr>
                                        <p:cTn id="8" dur="1000" fill="hold"/>
                                        <p:tgtEl>
                                          <p:spTgt spid="151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1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1555">
                                            <p:txEl>
                                              <p:pRg st="1" end="1"/>
                                            </p:txEl>
                                          </p:spTgt>
                                        </p:tgtEl>
                                        <p:attrNameLst>
                                          <p:attrName>style.visibility</p:attrName>
                                        </p:attrNameLst>
                                      </p:cBhvr>
                                      <p:to>
                                        <p:strVal val="visible"/>
                                      </p:to>
                                    </p:set>
                                    <p:animEffect transition="in" filter="fade">
                                      <p:cBhvr>
                                        <p:cTn id="14" dur="1000"/>
                                        <p:tgtEl>
                                          <p:spTgt spid="151555">
                                            <p:txEl>
                                              <p:pRg st="1" end="1"/>
                                            </p:txEl>
                                          </p:spTgt>
                                        </p:tgtEl>
                                      </p:cBhvr>
                                    </p:animEffect>
                                    <p:anim calcmode="lin" valueType="num">
                                      <p:cBhvr>
                                        <p:cTn id="15" dur="1000" fill="hold"/>
                                        <p:tgtEl>
                                          <p:spTgt spid="151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1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1555">
                                            <p:txEl>
                                              <p:pRg st="2" end="2"/>
                                            </p:txEl>
                                          </p:spTgt>
                                        </p:tgtEl>
                                        <p:attrNameLst>
                                          <p:attrName>style.visibility</p:attrName>
                                        </p:attrNameLst>
                                      </p:cBhvr>
                                      <p:to>
                                        <p:strVal val="visible"/>
                                      </p:to>
                                    </p:set>
                                    <p:animEffect transition="in" filter="fade">
                                      <p:cBhvr>
                                        <p:cTn id="21" dur="1000"/>
                                        <p:tgtEl>
                                          <p:spTgt spid="151555">
                                            <p:txEl>
                                              <p:pRg st="2" end="2"/>
                                            </p:txEl>
                                          </p:spTgt>
                                        </p:tgtEl>
                                      </p:cBhvr>
                                    </p:animEffect>
                                    <p:anim calcmode="lin" valueType="num">
                                      <p:cBhvr>
                                        <p:cTn id="22" dur="1000" fill="hold"/>
                                        <p:tgtEl>
                                          <p:spTgt spid="151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1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1555">
                                            <p:txEl>
                                              <p:pRg st="3" end="3"/>
                                            </p:txEl>
                                          </p:spTgt>
                                        </p:tgtEl>
                                        <p:attrNameLst>
                                          <p:attrName>style.visibility</p:attrName>
                                        </p:attrNameLst>
                                      </p:cBhvr>
                                      <p:to>
                                        <p:strVal val="visible"/>
                                      </p:to>
                                    </p:set>
                                    <p:animEffect transition="in" filter="fade">
                                      <p:cBhvr>
                                        <p:cTn id="28" dur="1000"/>
                                        <p:tgtEl>
                                          <p:spTgt spid="151555">
                                            <p:txEl>
                                              <p:pRg st="3" end="3"/>
                                            </p:txEl>
                                          </p:spTgt>
                                        </p:tgtEl>
                                      </p:cBhvr>
                                    </p:animEffect>
                                    <p:anim calcmode="lin" valueType="num">
                                      <p:cBhvr>
                                        <p:cTn id="29" dur="1000" fill="hold"/>
                                        <p:tgtEl>
                                          <p:spTgt spid="151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15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idx="1"/>
          </p:nvPr>
        </p:nvSpPr>
        <p:spPr/>
        <p:txBody>
          <a:bodyPr/>
          <a:lstStyle/>
          <a:p>
            <a:pPr marL="342900" indent="-342900" eaLnBrk="1" hangingPunct="1">
              <a:lnSpc>
                <a:spcPct val="90000"/>
              </a:lnSpc>
            </a:pPr>
            <a:r>
              <a:rPr lang="en-US" altLang="en-US" sz="2800" dirty="0" smtClean="0">
                <a:latin typeface="Times New Roman"/>
              </a:rPr>
              <a:t>Some items vary directly with sales, others do not.</a:t>
            </a:r>
          </a:p>
          <a:p>
            <a:pPr marL="342900" indent="-342900" eaLnBrk="1" hangingPunct="1">
              <a:lnSpc>
                <a:spcPct val="90000"/>
              </a:lnSpc>
            </a:pPr>
            <a:r>
              <a:rPr lang="en-US" altLang="en-US" sz="2800" dirty="0" smtClean="0">
                <a:latin typeface="Times New Roman"/>
              </a:rPr>
              <a:t>Income Statement</a:t>
            </a:r>
          </a:p>
          <a:p>
            <a:pPr marL="742950" lvl="1" indent="-285750" eaLnBrk="1" hangingPunct="1">
              <a:lnSpc>
                <a:spcPct val="90000"/>
              </a:lnSpc>
            </a:pPr>
            <a:r>
              <a:rPr lang="en-US" altLang="en-US" sz="2400" dirty="0" smtClean="0">
                <a:latin typeface="Times New Roman"/>
              </a:rPr>
              <a:t>Costs may vary directly with sales - if this is the case, then the profit margin is constant</a:t>
            </a:r>
          </a:p>
          <a:p>
            <a:pPr marL="742950" lvl="1" indent="-285750" eaLnBrk="1" hangingPunct="1">
              <a:lnSpc>
                <a:spcPct val="90000"/>
              </a:lnSpc>
            </a:pPr>
            <a:r>
              <a:rPr lang="en-US" altLang="en-US" sz="2400" dirty="0" smtClean="0">
                <a:latin typeface="Times New Roman"/>
              </a:rPr>
              <a:t>Depreciation and interest expense may not vary directly with sales – if this is the case, then the profit margin is not constant</a:t>
            </a:r>
          </a:p>
          <a:p>
            <a:pPr marL="742950" lvl="1" indent="-285750" eaLnBrk="1" hangingPunct="1">
              <a:lnSpc>
                <a:spcPct val="90000"/>
              </a:lnSpc>
            </a:pPr>
            <a:r>
              <a:rPr lang="en-US" altLang="en-US" sz="2400" dirty="0" smtClean="0">
                <a:latin typeface="Times New Roman"/>
              </a:rPr>
              <a:t>Dividends are a management decision and generally do not vary directly with sales – this affects additions to retained </a:t>
            </a:r>
            <a:r>
              <a:rPr lang="en-US" altLang="en-US" sz="2400" dirty="0" smtClean="0">
                <a:latin typeface="Times New Roman"/>
              </a:rPr>
              <a:t>earnings</a:t>
            </a:r>
          </a:p>
          <a:p>
            <a:pPr marL="742950" lvl="1" indent="-285750" eaLnBrk="1" hangingPunct="1">
              <a:lnSpc>
                <a:spcPct val="90000"/>
              </a:lnSpc>
            </a:pPr>
            <a:r>
              <a:rPr lang="en-US" altLang="en-US" sz="2400" dirty="0" smtClean="0">
                <a:latin typeface="Times New Roman"/>
              </a:rPr>
              <a:t>The Estimate of Sales is very important to the use of a sales model.</a:t>
            </a:r>
            <a:endParaRPr lang="en-US" altLang="en-US" sz="2400" dirty="0" smtClean="0">
              <a:latin typeface="Times New Roman"/>
            </a:endParaRPr>
          </a:p>
        </p:txBody>
      </p:sp>
      <p:sp>
        <p:nvSpPr>
          <p:cNvPr id="48130" name="Rectangle 2"/>
          <p:cNvSpPr>
            <a:spLocks noGrp="1" noChangeArrowheads="1"/>
          </p:cNvSpPr>
          <p:nvPr>
            <p:ph type="title"/>
          </p:nvPr>
        </p:nvSpPr>
        <p:spPr/>
        <p:txBody>
          <a:bodyPr>
            <a:normAutofit/>
          </a:bodyPr>
          <a:lstStyle/>
          <a:p>
            <a:pPr eaLnBrk="1" hangingPunct="1"/>
            <a:r>
              <a:rPr lang="en-US" altLang="en-US" sz="3400" dirty="0" smtClean="0"/>
              <a:t>Percent of Sales Approach</a:t>
            </a:r>
          </a:p>
        </p:txBody>
      </p:sp>
      <p:sp>
        <p:nvSpPr>
          <p:cNvPr id="4" name="TextBox 3"/>
          <p:cNvSpPr txBox="1"/>
          <p:nvPr/>
        </p:nvSpPr>
        <p:spPr>
          <a:xfrm>
            <a:off x="46482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Effect transition="in" filter="fade">
                                      <p:cBhvr>
                                        <p:cTn id="7" dur="1000"/>
                                        <p:tgtEl>
                                          <p:spTgt spid="189443">
                                            <p:txEl>
                                              <p:pRg st="0" end="0"/>
                                            </p:txEl>
                                          </p:spTgt>
                                        </p:tgtEl>
                                      </p:cBhvr>
                                    </p:animEffect>
                                    <p:anim calcmode="lin" valueType="num">
                                      <p:cBhvr>
                                        <p:cTn id="8" dur="1000" fill="hold"/>
                                        <p:tgtEl>
                                          <p:spTgt spid="1894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94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9443">
                                            <p:txEl>
                                              <p:pRg st="1" end="1"/>
                                            </p:txEl>
                                          </p:spTgt>
                                        </p:tgtEl>
                                        <p:attrNameLst>
                                          <p:attrName>style.visibility</p:attrName>
                                        </p:attrNameLst>
                                      </p:cBhvr>
                                      <p:to>
                                        <p:strVal val="visible"/>
                                      </p:to>
                                    </p:set>
                                    <p:animEffect transition="in" filter="fade">
                                      <p:cBhvr>
                                        <p:cTn id="14" dur="1000"/>
                                        <p:tgtEl>
                                          <p:spTgt spid="189443">
                                            <p:txEl>
                                              <p:pRg st="1" end="1"/>
                                            </p:txEl>
                                          </p:spTgt>
                                        </p:tgtEl>
                                      </p:cBhvr>
                                    </p:animEffect>
                                    <p:anim calcmode="lin" valueType="num">
                                      <p:cBhvr>
                                        <p:cTn id="15" dur="1000" fill="hold"/>
                                        <p:tgtEl>
                                          <p:spTgt spid="1894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944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animEffect transition="in" filter="fade">
                                      <p:cBhvr>
                                        <p:cTn id="19" dur="1000"/>
                                        <p:tgtEl>
                                          <p:spTgt spid="189443">
                                            <p:txEl>
                                              <p:pRg st="2" end="2"/>
                                            </p:txEl>
                                          </p:spTgt>
                                        </p:tgtEl>
                                      </p:cBhvr>
                                    </p:animEffect>
                                    <p:anim calcmode="lin" valueType="num">
                                      <p:cBhvr>
                                        <p:cTn id="20" dur="1000" fill="hold"/>
                                        <p:tgtEl>
                                          <p:spTgt spid="18944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8944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89443">
                                            <p:txEl>
                                              <p:pRg st="3" end="3"/>
                                            </p:txEl>
                                          </p:spTgt>
                                        </p:tgtEl>
                                        <p:attrNameLst>
                                          <p:attrName>style.visibility</p:attrName>
                                        </p:attrNameLst>
                                      </p:cBhvr>
                                      <p:to>
                                        <p:strVal val="visible"/>
                                      </p:to>
                                    </p:set>
                                    <p:animEffect transition="in" filter="fade">
                                      <p:cBhvr>
                                        <p:cTn id="24" dur="1000"/>
                                        <p:tgtEl>
                                          <p:spTgt spid="189443">
                                            <p:txEl>
                                              <p:pRg st="3" end="3"/>
                                            </p:txEl>
                                          </p:spTgt>
                                        </p:tgtEl>
                                      </p:cBhvr>
                                    </p:animEffect>
                                    <p:anim calcmode="lin" valueType="num">
                                      <p:cBhvr>
                                        <p:cTn id="25" dur="1000" fill="hold"/>
                                        <p:tgtEl>
                                          <p:spTgt spid="18944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8944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89443">
                                            <p:txEl>
                                              <p:pRg st="4" end="4"/>
                                            </p:txEl>
                                          </p:spTgt>
                                        </p:tgtEl>
                                        <p:attrNameLst>
                                          <p:attrName>style.visibility</p:attrName>
                                        </p:attrNameLst>
                                      </p:cBhvr>
                                      <p:to>
                                        <p:strVal val="visible"/>
                                      </p:to>
                                    </p:set>
                                    <p:animEffect transition="in" filter="fade">
                                      <p:cBhvr>
                                        <p:cTn id="29" dur="1000"/>
                                        <p:tgtEl>
                                          <p:spTgt spid="189443">
                                            <p:txEl>
                                              <p:pRg st="4" end="4"/>
                                            </p:txEl>
                                          </p:spTgt>
                                        </p:tgtEl>
                                      </p:cBhvr>
                                    </p:animEffect>
                                    <p:anim calcmode="lin" valueType="num">
                                      <p:cBhvr>
                                        <p:cTn id="30" dur="1000" fill="hold"/>
                                        <p:tgtEl>
                                          <p:spTgt spid="18944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8944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89443">
                                            <p:txEl>
                                              <p:pRg st="5" end="5"/>
                                            </p:txEl>
                                          </p:spTgt>
                                        </p:tgtEl>
                                        <p:attrNameLst>
                                          <p:attrName>style.visibility</p:attrName>
                                        </p:attrNameLst>
                                      </p:cBhvr>
                                      <p:to>
                                        <p:strVal val="visible"/>
                                      </p:to>
                                    </p:set>
                                    <p:animEffect transition="in" filter="fade">
                                      <p:cBhvr>
                                        <p:cTn id="34" dur="1000"/>
                                        <p:tgtEl>
                                          <p:spTgt spid="189443">
                                            <p:txEl>
                                              <p:pRg st="5" end="5"/>
                                            </p:txEl>
                                          </p:spTgt>
                                        </p:tgtEl>
                                      </p:cBhvr>
                                    </p:animEffect>
                                    <p:anim calcmode="lin" valueType="num">
                                      <p:cBhvr>
                                        <p:cTn id="35" dur="1000" fill="hold"/>
                                        <p:tgtEl>
                                          <p:spTgt spid="18944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8944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idx="1"/>
          </p:nvPr>
        </p:nvSpPr>
        <p:spPr/>
        <p:txBody>
          <a:bodyPr>
            <a:normAutofit/>
          </a:bodyPr>
          <a:lstStyle/>
          <a:p>
            <a:pPr marL="342900" indent="-342900" eaLnBrk="1" hangingPunct="1">
              <a:lnSpc>
                <a:spcPct val="90000"/>
              </a:lnSpc>
            </a:pPr>
            <a:r>
              <a:rPr lang="en-US" altLang="en-US" sz="2800" dirty="0" smtClean="0">
                <a:latin typeface="Times New Roman"/>
              </a:rPr>
              <a:t>Balance Sheet</a:t>
            </a:r>
          </a:p>
          <a:p>
            <a:pPr marL="742950" lvl="1" indent="-285750" eaLnBrk="1" hangingPunct="1">
              <a:lnSpc>
                <a:spcPct val="90000"/>
              </a:lnSpc>
            </a:pPr>
            <a:r>
              <a:rPr lang="en-US" altLang="en-US" sz="2400" dirty="0" smtClean="0">
                <a:latin typeface="Times New Roman"/>
              </a:rPr>
              <a:t>Initially assume all assets, including fixed, vary directly with sales.</a:t>
            </a:r>
          </a:p>
          <a:p>
            <a:pPr marL="742950" lvl="1" indent="-285750" eaLnBrk="1" hangingPunct="1">
              <a:lnSpc>
                <a:spcPct val="90000"/>
              </a:lnSpc>
            </a:pPr>
            <a:r>
              <a:rPr lang="en-US" altLang="en-US" sz="2400" dirty="0" smtClean="0">
                <a:latin typeface="Times New Roman"/>
              </a:rPr>
              <a:t>Accounts payable also normally vary directly with sales.</a:t>
            </a:r>
          </a:p>
          <a:p>
            <a:pPr marL="742950" lvl="1" indent="-285750" eaLnBrk="1" hangingPunct="1">
              <a:lnSpc>
                <a:spcPct val="90000"/>
              </a:lnSpc>
            </a:pPr>
            <a:r>
              <a:rPr lang="en-US" altLang="en-US" sz="2400" dirty="0" smtClean="0">
                <a:latin typeface="Times New Roman"/>
              </a:rPr>
              <a:t>Notes payable, long-term debt, and equity generally do not vary with sales because they depend on management decisions about capital structure.</a:t>
            </a:r>
          </a:p>
          <a:p>
            <a:pPr marL="742950" lvl="1" indent="-285750" eaLnBrk="1" hangingPunct="1">
              <a:lnSpc>
                <a:spcPct val="90000"/>
              </a:lnSpc>
            </a:pPr>
            <a:r>
              <a:rPr lang="en-US" altLang="en-US" sz="2400" dirty="0" smtClean="0">
                <a:latin typeface="Times New Roman"/>
              </a:rPr>
              <a:t>The change in the retained earnings portion of equity will come from the dividend decision.</a:t>
            </a:r>
          </a:p>
          <a:p>
            <a:pPr marL="342900" indent="-342900" eaLnBrk="1" hangingPunct="1">
              <a:lnSpc>
                <a:spcPct val="90000"/>
              </a:lnSpc>
            </a:pPr>
            <a:r>
              <a:rPr lang="en-US" altLang="en-US" sz="2800" dirty="0" smtClean="0">
                <a:latin typeface="Times New Roman"/>
              </a:rPr>
              <a:t>External Financing Needed (EFN)</a:t>
            </a:r>
          </a:p>
          <a:p>
            <a:pPr marL="742950" lvl="1" indent="-285750" eaLnBrk="1" hangingPunct="1">
              <a:lnSpc>
                <a:spcPct val="90000"/>
              </a:lnSpc>
            </a:pPr>
            <a:r>
              <a:rPr lang="en-US" altLang="en-US" sz="2400" dirty="0" smtClean="0">
                <a:latin typeface="Times New Roman"/>
              </a:rPr>
              <a:t>The difference between the forecasted increase in assets and the forecasted increase in liabilities and equity. </a:t>
            </a:r>
          </a:p>
        </p:txBody>
      </p:sp>
      <p:sp>
        <p:nvSpPr>
          <p:cNvPr id="50178" name="Rectangle 2"/>
          <p:cNvSpPr>
            <a:spLocks noGrp="1" noChangeArrowheads="1"/>
          </p:cNvSpPr>
          <p:nvPr>
            <p:ph type="title"/>
          </p:nvPr>
        </p:nvSpPr>
        <p:spPr/>
        <p:txBody>
          <a:bodyPr>
            <a:normAutofit/>
          </a:bodyPr>
          <a:lstStyle/>
          <a:p>
            <a:pPr eaLnBrk="1" hangingPunct="1"/>
            <a:r>
              <a:rPr lang="en-US" altLang="en-US" sz="3400" dirty="0" smtClean="0"/>
              <a:t>Percent of Sales Approach</a:t>
            </a:r>
          </a:p>
        </p:txBody>
      </p:sp>
      <p:sp>
        <p:nvSpPr>
          <p:cNvPr id="4" name="TextBox 3"/>
          <p:cNvSpPr txBox="1"/>
          <p:nvPr/>
        </p:nvSpPr>
        <p:spPr>
          <a:xfrm>
            <a:off x="44958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fade">
                                      <p:cBhvr>
                                        <p:cTn id="7" dur="1000"/>
                                        <p:tgtEl>
                                          <p:spTgt spid="190467">
                                            <p:txEl>
                                              <p:pRg st="0" end="0"/>
                                            </p:txEl>
                                          </p:spTgt>
                                        </p:tgtEl>
                                      </p:cBhvr>
                                    </p:animEffect>
                                    <p:anim calcmode="lin" valueType="num">
                                      <p:cBhvr>
                                        <p:cTn id="8" dur="1000" fill="hold"/>
                                        <p:tgtEl>
                                          <p:spTgt spid="1904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04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fade">
                                      <p:cBhvr>
                                        <p:cTn id="12" dur="1000"/>
                                        <p:tgtEl>
                                          <p:spTgt spid="190467">
                                            <p:txEl>
                                              <p:pRg st="1" end="1"/>
                                            </p:txEl>
                                          </p:spTgt>
                                        </p:tgtEl>
                                      </p:cBhvr>
                                    </p:animEffect>
                                    <p:anim calcmode="lin" valueType="num">
                                      <p:cBhvr>
                                        <p:cTn id="13" dur="1000" fill="hold"/>
                                        <p:tgtEl>
                                          <p:spTgt spid="1904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9046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0467">
                                            <p:txEl>
                                              <p:pRg st="2" end="2"/>
                                            </p:txEl>
                                          </p:spTgt>
                                        </p:tgtEl>
                                        <p:attrNameLst>
                                          <p:attrName>style.visibility</p:attrName>
                                        </p:attrNameLst>
                                      </p:cBhvr>
                                      <p:to>
                                        <p:strVal val="visible"/>
                                      </p:to>
                                    </p:set>
                                    <p:animEffect transition="in" filter="fade">
                                      <p:cBhvr>
                                        <p:cTn id="17" dur="1000"/>
                                        <p:tgtEl>
                                          <p:spTgt spid="190467">
                                            <p:txEl>
                                              <p:pRg st="2" end="2"/>
                                            </p:txEl>
                                          </p:spTgt>
                                        </p:tgtEl>
                                      </p:cBhvr>
                                    </p:animEffect>
                                    <p:anim calcmode="lin" valueType="num">
                                      <p:cBhvr>
                                        <p:cTn id="18" dur="1000" fill="hold"/>
                                        <p:tgtEl>
                                          <p:spTgt spid="19046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9046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90467">
                                            <p:txEl>
                                              <p:pRg st="3" end="3"/>
                                            </p:txEl>
                                          </p:spTgt>
                                        </p:tgtEl>
                                        <p:attrNameLst>
                                          <p:attrName>style.visibility</p:attrName>
                                        </p:attrNameLst>
                                      </p:cBhvr>
                                      <p:to>
                                        <p:strVal val="visible"/>
                                      </p:to>
                                    </p:set>
                                    <p:animEffect transition="in" filter="fade">
                                      <p:cBhvr>
                                        <p:cTn id="22" dur="1000"/>
                                        <p:tgtEl>
                                          <p:spTgt spid="190467">
                                            <p:txEl>
                                              <p:pRg st="3" end="3"/>
                                            </p:txEl>
                                          </p:spTgt>
                                        </p:tgtEl>
                                      </p:cBhvr>
                                    </p:animEffect>
                                    <p:anim calcmode="lin" valueType="num">
                                      <p:cBhvr>
                                        <p:cTn id="23" dur="1000" fill="hold"/>
                                        <p:tgtEl>
                                          <p:spTgt spid="19046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9046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90467">
                                            <p:txEl>
                                              <p:pRg st="4" end="4"/>
                                            </p:txEl>
                                          </p:spTgt>
                                        </p:tgtEl>
                                        <p:attrNameLst>
                                          <p:attrName>style.visibility</p:attrName>
                                        </p:attrNameLst>
                                      </p:cBhvr>
                                      <p:to>
                                        <p:strVal val="visible"/>
                                      </p:to>
                                    </p:set>
                                    <p:animEffect transition="in" filter="fade">
                                      <p:cBhvr>
                                        <p:cTn id="27" dur="1000"/>
                                        <p:tgtEl>
                                          <p:spTgt spid="190467">
                                            <p:txEl>
                                              <p:pRg st="4" end="4"/>
                                            </p:txEl>
                                          </p:spTgt>
                                        </p:tgtEl>
                                      </p:cBhvr>
                                    </p:animEffect>
                                    <p:anim calcmode="lin" valueType="num">
                                      <p:cBhvr>
                                        <p:cTn id="28" dur="1000" fill="hold"/>
                                        <p:tgtEl>
                                          <p:spTgt spid="19046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904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90467">
                                            <p:txEl>
                                              <p:pRg st="5" end="5"/>
                                            </p:txEl>
                                          </p:spTgt>
                                        </p:tgtEl>
                                        <p:attrNameLst>
                                          <p:attrName>style.visibility</p:attrName>
                                        </p:attrNameLst>
                                      </p:cBhvr>
                                      <p:to>
                                        <p:strVal val="visible"/>
                                      </p:to>
                                    </p:set>
                                    <p:animEffect transition="in" filter="fade">
                                      <p:cBhvr>
                                        <p:cTn id="34" dur="1000"/>
                                        <p:tgtEl>
                                          <p:spTgt spid="190467">
                                            <p:txEl>
                                              <p:pRg st="5" end="5"/>
                                            </p:txEl>
                                          </p:spTgt>
                                        </p:tgtEl>
                                      </p:cBhvr>
                                    </p:animEffect>
                                    <p:anim calcmode="lin" valueType="num">
                                      <p:cBhvr>
                                        <p:cTn id="35" dur="1000" fill="hold"/>
                                        <p:tgtEl>
                                          <p:spTgt spid="19046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19046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90467">
                                            <p:txEl>
                                              <p:pRg st="6" end="6"/>
                                            </p:txEl>
                                          </p:spTgt>
                                        </p:tgtEl>
                                        <p:attrNameLst>
                                          <p:attrName>style.visibility</p:attrName>
                                        </p:attrNameLst>
                                      </p:cBhvr>
                                      <p:to>
                                        <p:strVal val="visible"/>
                                      </p:to>
                                    </p:set>
                                    <p:animEffect transition="in" filter="fade">
                                      <p:cBhvr>
                                        <p:cTn id="39" dur="1000"/>
                                        <p:tgtEl>
                                          <p:spTgt spid="190467">
                                            <p:txEl>
                                              <p:pRg st="6" end="6"/>
                                            </p:txEl>
                                          </p:spTgt>
                                        </p:tgtEl>
                                      </p:cBhvr>
                                    </p:animEffect>
                                    <p:anim calcmode="lin" valueType="num">
                                      <p:cBhvr>
                                        <p:cTn id="40" dur="1000" fill="hold"/>
                                        <p:tgtEl>
                                          <p:spTgt spid="19046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19046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Grp="1" noChangeArrowheads="1"/>
          </p:cNvSpPr>
          <p:nvPr>
            <p:ph idx="1"/>
          </p:nvPr>
        </p:nvSpPr>
        <p:spPr>
          <a:xfrm>
            <a:off x="457200" y="914400"/>
            <a:ext cx="8229600" cy="5092891"/>
          </a:xfrm>
        </p:spPr>
        <p:txBody>
          <a:bodyPr>
            <a:normAutofit lnSpcReduction="10000"/>
          </a:bodyPr>
          <a:lstStyle/>
          <a:p>
            <a:pPr marL="342900" indent="-342900" eaLnBrk="1" hangingPunct="1"/>
            <a:r>
              <a:rPr lang="en-US" altLang="en-US" sz="2800" dirty="0" smtClean="0">
                <a:latin typeface="Times New Roman"/>
              </a:rPr>
              <a:t>At low growth levels, internal financing (retained earnings) may exceed the required investment in assets.</a:t>
            </a:r>
          </a:p>
          <a:p>
            <a:pPr marL="342900" indent="-342900" eaLnBrk="1" hangingPunct="1"/>
            <a:r>
              <a:rPr lang="en-US" altLang="en-US" sz="2800" dirty="0" smtClean="0">
                <a:latin typeface="Times New Roman"/>
              </a:rPr>
              <a:t>As the growth rate increases, the internal financing will not be enough, and the firm will have to go to the capital markets for financing.</a:t>
            </a:r>
          </a:p>
          <a:p>
            <a:pPr marL="342900" indent="-342900" eaLnBrk="1" hangingPunct="1"/>
            <a:r>
              <a:rPr lang="en-US" altLang="en-US" sz="2800" dirty="0" smtClean="0">
                <a:latin typeface="Times New Roman"/>
              </a:rPr>
              <a:t>Examining the relationship between growth and external financing required is a useful tool in financial planning</a:t>
            </a:r>
            <a:r>
              <a:rPr lang="en-US" altLang="en-US" sz="2800" dirty="0" smtClean="0">
                <a:latin typeface="Times New Roman"/>
              </a:rPr>
              <a:t>.</a:t>
            </a:r>
          </a:p>
          <a:p>
            <a:pPr marL="342900" indent="-342900" eaLnBrk="1" hangingPunct="1"/>
            <a:r>
              <a:rPr lang="en-US" altLang="en-US" sz="2800" dirty="0" smtClean="0">
                <a:latin typeface="Times New Roman"/>
              </a:rPr>
              <a:t>The higher the rate of growth is sales or assets, the greater will be the need for external financing</a:t>
            </a:r>
            <a:r>
              <a:rPr lang="en-US" altLang="en-US" sz="2800" b="1" dirty="0" smtClean="0">
                <a:latin typeface="Times New Roman"/>
              </a:rPr>
              <a:t>. It takes cash to grow.</a:t>
            </a:r>
            <a:endParaRPr lang="en-US" altLang="en-US" sz="2800" b="1" dirty="0" smtClean="0">
              <a:latin typeface="Times New Roman"/>
            </a:endParaRPr>
          </a:p>
        </p:txBody>
      </p:sp>
      <p:sp>
        <p:nvSpPr>
          <p:cNvPr id="54274" name="Rectangle 2"/>
          <p:cNvSpPr>
            <a:spLocks noGrp="1" noChangeArrowheads="1"/>
          </p:cNvSpPr>
          <p:nvPr>
            <p:ph type="title"/>
          </p:nvPr>
        </p:nvSpPr>
        <p:spPr>
          <a:xfrm>
            <a:off x="457200" y="0"/>
            <a:ext cx="8229600" cy="1066800"/>
          </a:xfrm>
        </p:spPr>
        <p:txBody>
          <a:bodyPr>
            <a:normAutofit/>
          </a:bodyPr>
          <a:lstStyle/>
          <a:p>
            <a:pPr algn="ctr" eaLnBrk="1" hangingPunct="1"/>
            <a:r>
              <a:rPr lang="en-US" altLang="en-US" sz="3400" dirty="0" smtClean="0"/>
              <a:t>External </a:t>
            </a:r>
            <a:r>
              <a:rPr lang="en-US" altLang="en-US" sz="3400" dirty="0" smtClean="0"/>
              <a:t>Financing and Growth</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Effect transition="in" filter="fade">
                                      <p:cBhvr>
                                        <p:cTn id="7" dur="1000"/>
                                        <p:tgtEl>
                                          <p:spTgt spid="193539">
                                            <p:txEl>
                                              <p:pRg st="0" end="0"/>
                                            </p:txEl>
                                          </p:spTgt>
                                        </p:tgtEl>
                                      </p:cBhvr>
                                    </p:animEffect>
                                    <p:anim calcmode="lin" valueType="num">
                                      <p:cBhvr>
                                        <p:cTn id="8" dur="1000" fill="hold"/>
                                        <p:tgtEl>
                                          <p:spTgt spid="1935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35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3539">
                                            <p:txEl>
                                              <p:pRg st="1" end="1"/>
                                            </p:txEl>
                                          </p:spTgt>
                                        </p:tgtEl>
                                        <p:attrNameLst>
                                          <p:attrName>style.visibility</p:attrName>
                                        </p:attrNameLst>
                                      </p:cBhvr>
                                      <p:to>
                                        <p:strVal val="visible"/>
                                      </p:to>
                                    </p:set>
                                    <p:animEffect transition="in" filter="fade">
                                      <p:cBhvr>
                                        <p:cTn id="14" dur="1000"/>
                                        <p:tgtEl>
                                          <p:spTgt spid="193539">
                                            <p:txEl>
                                              <p:pRg st="1" end="1"/>
                                            </p:txEl>
                                          </p:spTgt>
                                        </p:tgtEl>
                                      </p:cBhvr>
                                    </p:animEffect>
                                    <p:anim calcmode="lin" valueType="num">
                                      <p:cBhvr>
                                        <p:cTn id="15" dur="1000" fill="hold"/>
                                        <p:tgtEl>
                                          <p:spTgt spid="1935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35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3539">
                                            <p:txEl>
                                              <p:pRg st="2" end="2"/>
                                            </p:txEl>
                                          </p:spTgt>
                                        </p:tgtEl>
                                        <p:attrNameLst>
                                          <p:attrName>style.visibility</p:attrName>
                                        </p:attrNameLst>
                                      </p:cBhvr>
                                      <p:to>
                                        <p:strVal val="visible"/>
                                      </p:to>
                                    </p:set>
                                    <p:animEffect transition="in" filter="fade">
                                      <p:cBhvr>
                                        <p:cTn id="21" dur="1000"/>
                                        <p:tgtEl>
                                          <p:spTgt spid="193539">
                                            <p:txEl>
                                              <p:pRg st="2" end="2"/>
                                            </p:txEl>
                                          </p:spTgt>
                                        </p:tgtEl>
                                      </p:cBhvr>
                                    </p:animEffect>
                                    <p:anim calcmode="lin" valueType="num">
                                      <p:cBhvr>
                                        <p:cTn id="22" dur="1000" fill="hold"/>
                                        <p:tgtEl>
                                          <p:spTgt spid="1935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35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3539">
                                            <p:txEl>
                                              <p:pRg st="3" end="3"/>
                                            </p:txEl>
                                          </p:spTgt>
                                        </p:tgtEl>
                                        <p:attrNameLst>
                                          <p:attrName>style.visibility</p:attrName>
                                        </p:attrNameLst>
                                      </p:cBhvr>
                                      <p:to>
                                        <p:strVal val="visible"/>
                                      </p:to>
                                    </p:set>
                                    <p:animEffect transition="in" filter="fade">
                                      <p:cBhvr>
                                        <p:cTn id="28" dur="1000"/>
                                        <p:tgtEl>
                                          <p:spTgt spid="193539">
                                            <p:txEl>
                                              <p:pRg st="3" end="3"/>
                                            </p:txEl>
                                          </p:spTgt>
                                        </p:tgtEl>
                                      </p:cBhvr>
                                    </p:animEffect>
                                    <p:anim calcmode="lin" valueType="num">
                                      <p:cBhvr>
                                        <p:cTn id="29" dur="1000" fill="hold"/>
                                        <p:tgtEl>
                                          <p:spTgt spid="1935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35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63" name="Rectangle 3"/>
          <p:cNvSpPr>
            <a:spLocks noGrp="1" noChangeArrowheads="1"/>
          </p:cNvSpPr>
          <p:nvPr>
            <p:ph idx="1"/>
          </p:nvPr>
        </p:nvSpPr>
        <p:spPr/>
        <p:txBody>
          <a:bodyPr/>
          <a:lstStyle/>
          <a:p>
            <a:pPr marL="457200" indent="-457200" eaLnBrk="1" hangingPunct="1"/>
            <a:r>
              <a:rPr lang="en-US" altLang="en-US" dirty="0" smtClean="0">
                <a:latin typeface="Times New Roman"/>
              </a:rPr>
              <a:t>The internal growth rate tells us how much the  firm can grow assets using retained earnings as the only source of financing.</a:t>
            </a:r>
          </a:p>
          <a:p>
            <a:pPr marL="457200" indent="-457200" eaLnBrk="1" hangingPunct="1"/>
            <a:r>
              <a:rPr lang="en-US" altLang="en-US" dirty="0" smtClean="0">
                <a:latin typeface="Times New Roman"/>
              </a:rPr>
              <a:t>Using the information from the Hoffman Co.</a:t>
            </a:r>
          </a:p>
          <a:p>
            <a:pPr marL="823913" lvl="1" indent="-252413" eaLnBrk="1" hangingPunct="1"/>
            <a:r>
              <a:rPr lang="en-US" altLang="en-US" dirty="0" smtClean="0">
                <a:latin typeface="Times New Roman"/>
              </a:rPr>
              <a:t>ROA = 66 / 500 = .132</a:t>
            </a:r>
          </a:p>
          <a:p>
            <a:pPr marL="823913" lvl="1" indent="-252413" eaLnBrk="1" hangingPunct="1"/>
            <a:r>
              <a:rPr lang="en-US" altLang="en-US" dirty="0" smtClean="0">
                <a:latin typeface="Times New Roman"/>
              </a:rPr>
              <a:t>b = 44/ 66 = .</a:t>
            </a:r>
            <a:r>
              <a:rPr lang="en-US" altLang="en-US" dirty="0" smtClean="0">
                <a:latin typeface="Times New Roman"/>
              </a:rPr>
              <a:t>667 (b is plowback ratio)</a:t>
            </a:r>
            <a:endParaRPr lang="en-US" altLang="en-US" dirty="0" smtClean="0">
              <a:latin typeface="Times New Roman"/>
            </a:endParaRPr>
          </a:p>
        </p:txBody>
      </p:sp>
      <p:sp>
        <p:nvSpPr>
          <p:cNvPr id="56322" name="Rectangle 2"/>
          <p:cNvSpPr>
            <a:spLocks noGrp="1" noChangeArrowheads="1"/>
          </p:cNvSpPr>
          <p:nvPr>
            <p:ph type="title"/>
          </p:nvPr>
        </p:nvSpPr>
        <p:spPr/>
        <p:txBody>
          <a:bodyPr>
            <a:normAutofit/>
          </a:bodyPr>
          <a:lstStyle/>
          <a:p>
            <a:pPr eaLnBrk="1" hangingPunct="1"/>
            <a:r>
              <a:rPr lang="en-US" altLang="en-US" sz="3400" dirty="0" smtClean="0"/>
              <a:t>The Internal Growth Rate</a:t>
            </a:r>
          </a:p>
        </p:txBody>
      </p:sp>
      <p:graphicFrame>
        <p:nvGraphicFramePr>
          <p:cNvPr id="194564" name="Object 4"/>
          <p:cNvGraphicFramePr>
            <a:graphicFrameLocks/>
          </p:cNvGraphicFramePr>
          <p:nvPr>
            <p:extLst>
              <p:ext uri="{D42A27DB-BD31-4B8C-83A1-F6EECF244321}">
                <p14:modId xmlns:p14="http://schemas.microsoft.com/office/powerpoint/2010/main" val="966166659"/>
              </p:ext>
            </p:extLst>
          </p:nvPr>
        </p:nvGraphicFramePr>
        <p:xfrm>
          <a:off x="990600" y="4191000"/>
          <a:ext cx="3643313" cy="1219200"/>
        </p:xfrm>
        <a:graphic>
          <a:graphicData uri="http://schemas.openxmlformats.org/presentationml/2006/ole">
            <mc:AlternateContent xmlns:mc="http://schemas.openxmlformats.org/markup-compatibility/2006">
              <mc:Choice xmlns:v="urn:schemas-microsoft-com:vml" Requires="v">
                <p:oleObj spid="_x0000_s56332" name="Equation" r:id="rId4" imgW="2908300" imgH="952500" progId="Equation.3">
                  <p:embed/>
                </p:oleObj>
              </mc:Choice>
              <mc:Fallback>
                <p:oleObj name="Equation" r:id="rId4" imgW="2908300" imgH="95250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191000"/>
                        <a:ext cx="3643313" cy="12192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44196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fade">
                                      <p:cBhvr>
                                        <p:cTn id="7" dur="1000"/>
                                        <p:tgtEl>
                                          <p:spTgt spid="194563">
                                            <p:txEl>
                                              <p:pRg st="0" end="0"/>
                                            </p:txEl>
                                          </p:spTgt>
                                        </p:tgtEl>
                                      </p:cBhvr>
                                    </p:animEffect>
                                    <p:anim calcmode="lin" valueType="num">
                                      <p:cBhvr>
                                        <p:cTn id="8" dur="1000" fill="hold"/>
                                        <p:tgtEl>
                                          <p:spTgt spid="194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63">
                                            <p:txEl>
                                              <p:pRg st="1" end="1"/>
                                            </p:txEl>
                                          </p:spTgt>
                                        </p:tgtEl>
                                        <p:attrNameLst>
                                          <p:attrName>style.visibility</p:attrName>
                                        </p:attrNameLst>
                                      </p:cBhvr>
                                      <p:to>
                                        <p:strVal val="visible"/>
                                      </p:to>
                                    </p:set>
                                    <p:animEffect transition="in" filter="fade">
                                      <p:cBhvr>
                                        <p:cTn id="14" dur="1000"/>
                                        <p:tgtEl>
                                          <p:spTgt spid="194563">
                                            <p:txEl>
                                              <p:pRg st="1" end="1"/>
                                            </p:txEl>
                                          </p:spTgt>
                                        </p:tgtEl>
                                      </p:cBhvr>
                                    </p:animEffect>
                                    <p:anim calcmode="lin" valueType="num">
                                      <p:cBhvr>
                                        <p:cTn id="15" dur="1000" fill="hold"/>
                                        <p:tgtEl>
                                          <p:spTgt spid="1945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6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94563">
                                            <p:txEl>
                                              <p:pRg st="2" end="2"/>
                                            </p:txEl>
                                          </p:spTgt>
                                        </p:tgtEl>
                                        <p:attrNameLst>
                                          <p:attrName>style.visibility</p:attrName>
                                        </p:attrNameLst>
                                      </p:cBhvr>
                                      <p:to>
                                        <p:strVal val="visible"/>
                                      </p:to>
                                    </p:set>
                                    <p:animEffect transition="in" filter="fade">
                                      <p:cBhvr>
                                        <p:cTn id="19" dur="1000"/>
                                        <p:tgtEl>
                                          <p:spTgt spid="194563">
                                            <p:txEl>
                                              <p:pRg st="2" end="2"/>
                                            </p:txEl>
                                          </p:spTgt>
                                        </p:tgtEl>
                                      </p:cBhvr>
                                    </p:animEffect>
                                    <p:anim calcmode="lin" valueType="num">
                                      <p:cBhvr>
                                        <p:cTn id="20" dur="1000" fill="hold"/>
                                        <p:tgtEl>
                                          <p:spTgt spid="19456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9456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94563">
                                            <p:txEl>
                                              <p:pRg st="3" end="3"/>
                                            </p:txEl>
                                          </p:spTgt>
                                        </p:tgtEl>
                                        <p:attrNameLst>
                                          <p:attrName>style.visibility</p:attrName>
                                        </p:attrNameLst>
                                      </p:cBhvr>
                                      <p:to>
                                        <p:strVal val="visible"/>
                                      </p:to>
                                    </p:set>
                                    <p:animEffect transition="in" filter="fade">
                                      <p:cBhvr>
                                        <p:cTn id="24" dur="1000"/>
                                        <p:tgtEl>
                                          <p:spTgt spid="194563">
                                            <p:txEl>
                                              <p:pRg st="3" end="3"/>
                                            </p:txEl>
                                          </p:spTgt>
                                        </p:tgtEl>
                                      </p:cBhvr>
                                    </p:animEffect>
                                    <p:anim calcmode="lin" valueType="num">
                                      <p:cBhvr>
                                        <p:cTn id="25" dur="1000" fill="hold"/>
                                        <p:tgtEl>
                                          <p:spTgt spid="19456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945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94564"/>
                                        </p:tgtEl>
                                        <p:attrNameLst>
                                          <p:attrName>style.visibility</p:attrName>
                                        </p:attrNameLst>
                                      </p:cBhvr>
                                      <p:to>
                                        <p:strVal val="visible"/>
                                      </p:to>
                                    </p:set>
                                    <p:animEffect transition="in" filter="fade">
                                      <p:cBhvr>
                                        <p:cTn id="31" dur="1000"/>
                                        <p:tgtEl>
                                          <p:spTgt spid="194564"/>
                                        </p:tgtEl>
                                      </p:cBhvr>
                                    </p:animEffect>
                                    <p:anim calcmode="lin" valueType="num">
                                      <p:cBhvr>
                                        <p:cTn id="32" dur="1000" fill="hold"/>
                                        <p:tgtEl>
                                          <p:spTgt spid="194564"/>
                                        </p:tgtEl>
                                        <p:attrNameLst>
                                          <p:attrName>ppt_x</p:attrName>
                                        </p:attrNameLst>
                                      </p:cBhvr>
                                      <p:tavLst>
                                        <p:tav tm="0">
                                          <p:val>
                                            <p:strVal val="#ppt_x"/>
                                          </p:val>
                                        </p:tav>
                                        <p:tav tm="100000">
                                          <p:val>
                                            <p:strVal val="#ppt_x"/>
                                          </p:val>
                                        </p:tav>
                                      </p:tavLst>
                                    </p:anim>
                                    <p:anim calcmode="lin" valueType="num">
                                      <p:cBhvr>
                                        <p:cTn id="33" dur="1000" fill="hold"/>
                                        <p:tgtEl>
                                          <p:spTgt spid="1945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6611" name="Rectangle 3"/>
          <p:cNvSpPr>
            <a:spLocks noGrp="1" noChangeArrowheads="1"/>
          </p:cNvSpPr>
          <p:nvPr>
            <p:ph idx="1"/>
          </p:nvPr>
        </p:nvSpPr>
        <p:spPr/>
        <p:txBody>
          <a:bodyPr/>
          <a:lstStyle/>
          <a:p>
            <a:pPr marL="400050" indent="-400050" eaLnBrk="1" hangingPunct="1"/>
            <a:r>
              <a:rPr lang="en-US" altLang="en-US" dirty="0" smtClean="0">
                <a:latin typeface="Times New Roman"/>
              </a:rPr>
              <a:t>The sustainable growth rate tells us how much the firm can grow by using internally generated funds and issuing debt to maintain a constant debt ratio.</a:t>
            </a:r>
          </a:p>
          <a:p>
            <a:pPr marL="400050" indent="-400050" eaLnBrk="1" hangingPunct="1"/>
            <a:r>
              <a:rPr lang="en-US" altLang="en-US" dirty="0" smtClean="0">
                <a:latin typeface="Times New Roman"/>
              </a:rPr>
              <a:t>Using the Hoffman Co.</a:t>
            </a:r>
          </a:p>
          <a:p>
            <a:pPr marL="766763" lvl="1" indent="-252413" eaLnBrk="1" hangingPunct="1"/>
            <a:r>
              <a:rPr lang="en-US" altLang="en-US" dirty="0" smtClean="0">
                <a:latin typeface="Times New Roman"/>
              </a:rPr>
              <a:t>ROE = 66 / 250 = .264</a:t>
            </a:r>
          </a:p>
          <a:p>
            <a:pPr marL="766763" lvl="1" indent="-252413" eaLnBrk="1" hangingPunct="1"/>
            <a:r>
              <a:rPr lang="en-US" altLang="en-US" dirty="0" err="1" smtClean="0">
                <a:latin typeface="Times New Roman"/>
              </a:rPr>
              <a:t>b</a:t>
            </a:r>
            <a:r>
              <a:rPr lang="en-US" altLang="en-US" dirty="0" smtClean="0">
                <a:latin typeface="Times New Roman"/>
              </a:rPr>
              <a:t> = .667</a:t>
            </a:r>
          </a:p>
        </p:txBody>
      </p:sp>
      <p:sp>
        <p:nvSpPr>
          <p:cNvPr id="58370" name="Rectangle 2"/>
          <p:cNvSpPr>
            <a:spLocks noGrp="1" noChangeArrowheads="1"/>
          </p:cNvSpPr>
          <p:nvPr>
            <p:ph type="title"/>
          </p:nvPr>
        </p:nvSpPr>
        <p:spPr/>
        <p:txBody>
          <a:bodyPr>
            <a:normAutofit/>
          </a:bodyPr>
          <a:lstStyle/>
          <a:p>
            <a:pPr eaLnBrk="1" hangingPunct="1"/>
            <a:r>
              <a:rPr lang="en-US" altLang="en-US" sz="3400" dirty="0" smtClean="0"/>
              <a:t>The Sustainable Growth Rate</a:t>
            </a:r>
          </a:p>
        </p:txBody>
      </p:sp>
      <p:graphicFrame>
        <p:nvGraphicFramePr>
          <p:cNvPr id="196612" name="Object 4"/>
          <p:cNvGraphicFramePr>
            <a:graphicFrameLocks/>
          </p:cNvGraphicFramePr>
          <p:nvPr>
            <p:extLst>
              <p:ext uri="{D42A27DB-BD31-4B8C-83A1-F6EECF244321}">
                <p14:modId xmlns:p14="http://schemas.microsoft.com/office/powerpoint/2010/main" val="3548982506"/>
              </p:ext>
            </p:extLst>
          </p:nvPr>
        </p:nvGraphicFramePr>
        <p:xfrm>
          <a:off x="762000" y="4191000"/>
          <a:ext cx="4389437" cy="1143000"/>
        </p:xfrm>
        <a:graphic>
          <a:graphicData uri="http://schemas.openxmlformats.org/presentationml/2006/ole">
            <mc:AlternateContent xmlns:mc="http://schemas.openxmlformats.org/markup-compatibility/2006">
              <mc:Choice xmlns:v="urn:schemas-microsoft-com:vml" Requires="v">
                <p:oleObj spid="_x0000_s58380" name="Equation" r:id="rId4" imgW="3111500" imgH="952500" progId="Equation.3">
                  <p:embed/>
                </p:oleObj>
              </mc:Choice>
              <mc:Fallback>
                <p:oleObj name="Equation" r:id="rId4" imgW="3111500" imgH="95250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191000"/>
                        <a:ext cx="4389437" cy="11430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Effect transition="in" filter="fade">
                                      <p:cBhvr>
                                        <p:cTn id="7" dur="1000"/>
                                        <p:tgtEl>
                                          <p:spTgt spid="196611">
                                            <p:txEl>
                                              <p:pRg st="0" end="0"/>
                                            </p:txEl>
                                          </p:spTgt>
                                        </p:tgtEl>
                                      </p:cBhvr>
                                    </p:animEffect>
                                    <p:anim calcmode="lin" valueType="num">
                                      <p:cBhvr>
                                        <p:cTn id="8" dur="1000" fill="hold"/>
                                        <p:tgtEl>
                                          <p:spTgt spid="1966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66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6611">
                                            <p:txEl>
                                              <p:pRg st="1" end="1"/>
                                            </p:txEl>
                                          </p:spTgt>
                                        </p:tgtEl>
                                        <p:attrNameLst>
                                          <p:attrName>style.visibility</p:attrName>
                                        </p:attrNameLst>
                                      </p:cBhvr>
                                      <p:to>
                                        <p:strVal val="visible"/>
                                      </p:to>
                                    </p:set>
                                    <p:animEffect transition="in" filter="fade">
                                      <p:cBhvr>
                                        <p:cTn id="14" dur="1000"/>
                                        <p:tgtEl>
                                          <p:spTgt spid="196611">
                                            <p:txEl>
                                              <p:pRg st="1" end="1"/>
                                            </p:txEl>
                                          </p:spTgt>
                                        </p:tgtEl>
                                      </p:cBhvr>
                                    </p:animEffect>
                                    <p:anim calcmode="lin" valueType="num">
                                      <p:cBhvr>
                                        <p:cTn id="15" dur="1000" fill="hold"/>
                                        <p:tgtEl>
                                          <p:spTgt spid="1966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6611">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96611">
                                            <p:txEl>
                                              <p:pRg st="2" end="2"/>
                                            </p:txEl>
                                          </p:spTgt>
                                        </p:tgtEl>
                                        <p:attrNameLst>
                                          <p:attrName>style.visibility</p:attrName>
                                        </p:attrNameLst>
                                      </p:cBhvr>
                                      <p:to>
                                        <p:strVal val="visible"/>
                                      </p:to>
                                    </p:set>
                                    <p:animEffect transition="in" filter="fade">
                                      <p:cBhvr>
                                        <p:cTn id="19" dur="1000"/>
                                        <p:tgtEl>
                                          <p:spTgt spid="196611">
                                            <p:txEl>
                                              <p:pRg st="2" end="2"/>
                                            </p:txEl>
                                          </p:spTgt>
                                        </p:tgtEl>
                                      </p:cBhvr>
                                    </p:animEffect>
                                    <p:anim calcmode="lin" valueType="num">
                                      <p:cBhvr>
                                        <p:cTn id="20" dur="1000" fill="hold"/>
                                        <p:tgtEl>
                                          <p:spTgt spid="19661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9661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96611">
                                            <p:txEl>
                                              <p:pRg st="3" end="3"/>
                                            </p:txEl>
                                          </p:spTgt>
                                        </p:tgtEl>
                                        <p:attrNameLst>
                                          <p:attrName>style.visibility</p:attrName>
                                        </p:attrNameLst>
                                      </p:cBhvr>
                                      <p:to>
                                        <p:strVal val="visible"/>
                                      </p:to>
                                    </p:set>
                                    <p:animEffect transition="in" filter="fade">
                                      <p:cBhvr>
                                        <p:cTn id="24" dur="1000"/>
                                        <p:tgtEl>
                                          <p:spTgt spid="196611">
                                            <p:txEl>
                                              <p:pRg st="3" end="3"/>
                                            </p:txEl>
                                          </p:spTgt>
                                        </p:tgtEl>
                                      </p:cBhvr>
                                    </p:animEffect>
                                    <p:anim calcmode="lin" valueType="num">
                                      <p:cBhvr>
                                        <p:cTn id="25" dur="1000" fill="hold"/>
                                        <p:tgtEl>
                                          <p:spTgt spid="19661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966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96612"/>
                                        </p:tgtEl>
                                        <p:attrNameLst>
                                          <p:attrName>style.visibility</p:attrName>
                                        </p:attrNameLst>
                                      </p:cBhvr>
                                      <p:to>
                                        <p:strVal val="visible"/>
                                      </p:to>
                                    </p:set>
                                    <p:animEffect transition="in" filter="fade">
                                      <p:cBhvr>
                                        <p:cTn id="31" dur="1000"/>
                                        <p:tgtEl>
                                          <p:spTgt spid="196612"/>
                                        </p:tgtEl>
                                      </p:cBhvr>
                                    </p:animEffect>
                                    <p:anim calcmode="lin" valueType="num">
                                      <p:cBhvr>
                                        <p:cTn id="32" dur="1000" fill="hold"/>
                                        <p:tgtEl>
                                          <p:spTgt spid="196612"/>
                                        </p:tgtEl>
                                        <p:attrNameLst>
                                          <p:attrName>ppt_x</p:attrName>
                                        </p:attrNameLst>
                                      </p:cBhvr>
                                      <p:tavLst>
                                        <p:tav tm="0">
                                          <p:val>
                                            <p:strVal val="#ppt_x"/>
                                          </p:val>
                                        </p:tav>
                                        <p:tav tm="100000">
                                          <p:val>
                                            <p:strVal val="#ppt_x"/>
                                          </p:val>
                                        </p:tav>
                                      </p:tavLst>
                                    </p:anim>
                                    <p:anim calcmode="lin" valueType="num">
                                      <p:cBhvr>
                                        <p:cTn id="33" dur="1000" fill="hold"/>
                                        <p:tgtEl>
                                          <p:spTgt spid="1966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9" name="Rectangle 3"/>
          <p:cNvSpPr>
            <a:spLocks noGrp="1" noChangeArrowheads="1"/>
          </p:cNvSpPr>
          <p:nvPr>
            <p:ph idx="1"/>
          </p:nvPr>
        </p:nvSpPr>
        <p:spPr>
          <a:xfrm>
            <a:off x="457200" y="762000"/>
            <a:ext cx="8229600" cy="5245291"/>
          </a:xfrm>
        </p:spPr>
        <p:txBody>
          <a:bodyPr>
            <a:normAutofit/>
          </a:bodyPr>
          <a:lstStyle/>
          <a:p>
            <a:pPr marL="514350" indent="-514350" eaLnBrk="1" hangingPunct="1"/>
            <a:r>
              <a:rPr lang="en-US" altLang="en-US" sz="2800" dirty="0" smtClean="0">
                <a:latin typeface="Times New Roman"/>
              </a:rPr>
              <a:t>Profit margin – </a:t>
            </a:r>
            <a:r>
              <a:rPr lang="en-US" altLang="en-US" sz="2800" b="1" dirty="0" smtClean="0">
                <a:latin typeface="Times New Roman"/>
              </a:rPr>
              <a:t>operating efficiency</a:t>
            </a:r>
          </a:p>
          <a:p>
            <a:pPr marL="514350" indent="-514350" eaLnBrk="1" hangingPunct="1"/>
            <a:r>
              <a:rPr lang="en-US" altLang="en-US" sz="2800" b="1" dirty="0" smtClean="0">
                <a:latin typeface="Times New Roman"/>
              </a:rPr>
              <a:t>Total asset turnover – asset </a:t>
            </a:r>
            <a:r>
              <a:rPr lang="en-US" altLang="en-US" sz="2800" dirty="0" smtClean="0">
                <a:latin typeface="Times New Roman"/>
              </a:rPr>
              <a:t>use efficiency</a:t>
            </a:r>
          </a:p>
          <a:p>
            <a:pPr marL="514350" indent="-514350" eaLnBrk="1" hangingPunct="1"/>
            <a:r>
              <a:rPr lang="en-US" altLang="en-US" sz="2800" dirty="0" smtClean="0">
                <a:latin typeface="Times New Roman"/>
              </a:rPr>
              <a:t>Financial leverage – choice of optimal debt ratio</a:t>
            </a:r>
          </a:p>
          <a:p>
            <a:pPr marL="514350" indent="-514350" eaLnBrk="1" hangingPunct="1"/>
            <a:r>
              <a:rPr lang="en-US" altLang="en-US" sz="2800" dirty="0" smtClean="0">
                <a:latin typeface="Times New Roman"/>
              </a:rPr>
              <a:t>Dividend policy – choice of how much to pay to shareholders versus reinvesting in the </a:t>
            </a:r>
            <a:r>
              <a:rPr lang="en-US" altLang="en-US" sz="2800" dirty="0" smtClean="0">
                <a:latin typeface="Times New Roman"/>
              </a:rPr>
              <a:t>firm</a:t>
            </a:r>
          </a:p>
          <a:p>
            <a:pPr marL="514350" indent="-514350" eaLnBrk="1" hangingPunct="1"/>
            <a:endParaRPr lang="en-US" altLang="en-US" sz="2800" dirty="0">
              <a:latin typeface="Times New Roman"/>
            </a:endParaRPr>
          </a:p>
          <a:p>
            <a:pPr marL="514350" indent="-514350" eaLnBrk="1" hangingPunct="1"/>
            <a:r>
              <a:rPr lang="en-US" altLang="en-US" sz="2800" b="1" dirty="0" smtClean="0">
                <a:latin typeface="Times New Roman"/>
              </a:rPr>
              <a:t>If a firm does not wish to sell new equity and its profit margin, dividend policy, financial policy and the total asset  turnover are all fixed, then there is only one possible growth rate</a:t>
            </a:r>
            <a:r>
              <a:rPr lang="en-US" altLang="en-US" sz="2800" dirty="0" smtClean="0">
                <a:latin typeface="Times New Roman"/>
              </a:rPr>
              <a:t>. The sustainable growth rate.</a:t>
            </a:r>
            <a:endParaRPr lang="en-US" altLang="en-US" sz="2800" dirty="0" smtClean="0">
              <a:latin typeface="Times New Roman"/>
            </a:endParaRPr>
          </a:p>
        </p:txBody>
      </p:sp>
      <p:sp>
        <p:nvSpPr>
          <p:cNvPr id="60418" name="Rectangle 2"/>
          <p:cNvSpPr>
            <a:spLocks noGrp="1" noChangeArrowheads="1"/>
          </p:cNvSpPr>
          <p:nvPr>
            <p:ph type="title"/>
          </p:nvPr>
        </p:nvSpPr>
        <p:spPr>
          <a:xfrm>
            <a:off x="457200" y="0"/>
            <a:ext cx="8229600" cy="990600"/>
          </a:xfrm>
        </p:spPr>
        <p:txBody>
          <a:bodyPr>
            <a:normAutofit/>
          </a:bodyPr>
          <a:lstStyle/>
          <a:p>
            <a:pPr algn="ctr" eaLnBrk="1" hangingPunct="1"/>
            <a:r>
              <a:rPr lang="en-US" altLang="en-US" sz="3400" dirty="0" smtClean="0"/>
              <a:t>Determinants of Growth</a:t>
            </a:r>
          </a:p>
        </p:txBody>
      </p:sp>
      <p:sp>
        <p:nvSpPr>
          <p:cNvPr id="4" name="TextBox 3"/>
          <p:cNvSpPr txBox="1"/>
          <p:nvPr/>
        </p:nvSpPr>
        <p:spPr>
          <a:xfrm>
            <a:off x="47244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fade">
                                      <p:cBhvr>
                                        <p:cTn id="7" dur="1000"/>
                                        <p:tgtEl>
                                          <p:spTgt spid="198659">
                                            <p:txEl>
                                              <p:pRg st="0" end="0"/>
                                            </p:txEl>
                                          </p:spTgt>
                                        </p:tgtEl>
                                      </p:cBhvr>
                                    </p:animEffect>
                                    <p:anim calcmode="lin" valueType="num">
                                      <p:cBhvr>
                                        <p:cTn id="8" dur="1000" fill="hold"/>
                                        <p:tgtEl>
                                          <p:spTgt spid="1986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86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8659">
                                            <p:txEl>
                                              <p:pRg st="1" end="1"/>
                                            </p:txEl>
                                          </p:spTgt>
                                        </p:tgtEl>
                                        <p:attrNameLst>
                                          <p:attrName>style.visibility</p:attrName>
                                        </p:attrNameLst>
                                      </p:cBhvr>
                                      <p:to>
                                        <p:strVal val="visible"/>
                                      </p:to>
                                    </p:set>
                                    <p:animEffect transition="in" filter="fade">
                                      <p:cBhvr>
                                        <p:cTn id="14" dur="1000"/>
                                        <p:tgtEl>
                                          <p:spTgt spid="198659">
                                            <p:txEl>
                                              <p:pRg st="1" end="1"/>
                                            </p:txEl>
                                          </p:spTgt>
                                        </p:tgtEl>
                                      </p:cBhvr>
                                    </p:animEffect>
                                    <p:anim calcmode="lin" valueType="num">
                                      <p:cBhvr>
                                        <p:cTn id="15" dur="1000" fill="hold"/>
                                        <p:tgtEl>
                                          <p:spTgt spid="1986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86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8659">
                                            <p:txEl>
                                              <p:pRg st="2" end="2"/>
                                            </p:txEl>
                                          </p:spTgt>
                                        </p:tgtEl>
                                        <p:attrNameLst>
                                          <p:attrName>style.visibility</p:attrName>
                                        </p:attrNameLst>
                                      </p:cBhvr>
                                      <p:to>
                                        <p:strVal val="visible"/>
                                      </p:to>
                                    </p:set>
                                    <p:animEffect transition="in" filter="fade">
                                      <p:cBhvr>
                                        <p:cTn id="21" dur="1000"/>
                                        <p:tgtEl>
                                          <p:spTgt spid="198659">
                                            <p:txEl>
                                              <p:pRg st="2" end="2"/>
                                            </p:txEl>
                                          </p:spTgt>
                                        </p:tgtEl>
                                      </p:cBhvr>
                                    </p:animEffect>
                                    <p:anim calcmode="lin" valueType="num">
                                      <p:cBhvr>
                                        <p:cTn id="22" dur="1000" fill="hold"/>
                                        <p:tgtEl>
                                          <p:spTgt spid="1986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86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8659">
                                            <p:txEl>
                                              <p:pRg st="3" end="3"/>
                                            </p:txEl>
                                          </p:spTgt>
                                        </p:tgtEl>
                                        <p:attrNameLst>
                                          <p:attrName>style.visibility</p:attrName>
                                        </p:attrNameLst>
                                      </p:cBhvr>
                                      <p:to>
                                        <p:strVal val="visible"/>
                                      </p:to>
                                    </p:set>
                                    <p:animEffect transition="in" filter="fade">
                                      <p:cBhvr>
                                        <p:cTn id="28" dur="1000"/>
                                        <p:tgtEl>
                                          <p:spTgt spid="198659">
                                            <p:txEl>
                                              <p:pRg st="3" end="3"/>
                                            </p:txEl>
                                          </p:spTgt>
                                        </p:tgtEl>
                                      </p:cBhvr>
                                    </p:animEffect>
                                    <p:anim calcmode="lin" valueType="num">
                                      <p:cBhvr>
                                        <p:cTn id="29" dur="1000" fill="hold"/>
                                        <p:tgtEl>
                                          <p:spTgt spid="1986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86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8659">
                                            <p:txEl>
                                              <p:pRg st="5" end="5"/>
                                            </p:txEl>
                                          </p:spTgt>
                                        </p:tgtEl>
                                        <p:attrNameLst>
                                          <p:attrName>style.visibility</p:attrName>
                                        </p:attrNameLst>
                                      </p:cBhvr>
                                      <p:to>
                                        <p:strVal val="visible"/>
                                      </p:to>
                                    </p:set>
                                    <p:animEffect transition="in" filter="fade">
                                      <p:cBhvr>
                                        <p:cTn id="35" dur="1000"/>
                                        <p:tgtEl>
                                          <p:spTgt spid="198659">
                                            <p:txEl>
                                              <p:pRg st="5" end="5"/>
                                            </p:txEl>
                                          </p:spTgt>
                                        </p:tgtEl>
                                      </p:cBhvr>
                                    </p:animEffect>
                                    <p:anim calcmode="lin" valueType="num">
                                      <p:cBhvr>
                                        <p:cTn id="36" dur="1000" fill="hold"/>
                                        <p:tgtEl>
                                          <p:spTgt spid="19865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986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6373" name="Rectangle 5"/>
          <p:cNvSpPr>
            <a:spLocks noGrp="1" noChangeArrowheads="1"/>
          </p:cNvSpPr>
          <p:nvPr>
            <p:ph idx="1"/>
          </p:nvPr>
        </p:nvSpPr>
        <p:spPr/>
        <p:txBody>
          <a:bodyPr>
            <a:normAutofit fontScale="92500"/>
          </a:bodyPr>
          <a:lstStyle/>
          <a:p>
            <a:pPr marL="342900" indent="-342900" eaLnBrk="1" hangingPunct="1"/>
            <a:r>
              <a:rPr lang="en-US" altLang="en-US" sz="2800" dirty="0" smtClean="0">
                <a:latin typeface="Times New Roman"/>
              </a:rPr>
              <a:t>Financial planning models do not indicate which financial polices are the best.</a:t>
            </a:r>
          </a:p>
          <a:p>
            <a:pPr marL="342900" indent="-342900" eaLnBrk="1" hangingPunct="1"/>
            <a:r>
              <a:rPr lang="en-US" altLang="en-US" sz="2800" dirty="0" smtClean="0">
                <a:latin typeface="Times New Roman"/>
              </a:rPr>
              <a:t>Models are simplifications of reality, and the world can change in unexpected ways.</a:t>
            </a:r>
          </a:p>
          <a:p>
            <a:pPr marL="342900" indent="-342900" eaLnBrk="1" hangingPunct="1"/>
            <a:r>
              <a:rPr lang="en-US" altLang="en-US" sz="2800" dirty="0" smtClean="0">
                <a:latin typeface="Times New Roman"/>
              </a:rPr>
              <a:t>Without some sort of plan, the firm may find itself adrift in a sea of change without a rudder for guidance</a:t>
            </a:r>
            <a:r>
              <a:rPr lang="en-US" altLang="en-US" sz="2800" dirty="0" smtClean="0">
                <a:latin typeface="Times New Roman"/>
              </a:rPr>
              <a:t>.</a:t>
            </a:r>
          </a:p>
          <a:p>
            <a:pPr marL="342900" indent="-342900" eaLnBrk="1" hangingPunct="1"/>
            <a:r>
              <a:rPr lang="en-US" altLang="en-US" sz="2800" dirty="0" smtClean="0">
                <a:latin typeface="Times New Roman"/>
              </a:rPr>
              <a:t>The models rely upon historical accounting relationships</a:t>
            </a:r>
          </a:p>
          <a:p>
            <a:pPr marL="342900" indent="-342900" eaLnBrk="1" hangingPunct="1"/>
            <a:r>
              <a:rPr lang="en-US" altLang="en-US" sz="2800" dirty="0" smtClean="0">
                <a:latin typeface="Times New Roman"/>
              </a:rPr>
              <a:t>Financial planning is an iterative process that are created, examined, modified over and over. </a:t>
            </a:r>
            <a:r>
              <a:rPr lang="en-US" altLang="en-US" sz="2800" b="1" dirty="0" smtClean="0">
                <a:latin typeface="Times New Roman"/>
              </a:rPr>
              <a:t>The process is never over.</a:t>
            </a:r>
            <a:endParaRPr lang="en-US" altLang="en-US" sz="2800" b="1" dirty="0" smtClean="0">
              <a:latin typeface="Times New Roman"/>
            </a:endParaRPr>
          </a:p>
        </p:txBody>
      </p:sp>
      <p:sp>
        <p:nvSpPr>
          <p:cNvPr id="62466" name="Rectangle 4"/>
          <p:cNvSpPr>
            <a:spLocks noGrp="1" noChangeArrowheads="1"/>
          </p:cNvSpPr>
          <p:nvPr>
            <p:ph type="title"/>
          </p:nvPr>
        </p:nvSpPr>
        <p:spPr/>
        <p:txBody>
          <a:bodyPr>
            <a:normAutofit/>
          </a:bodyPr>
          <a:lstStyle/>
          <a:p>
            <a:pPr algn="ctr" eaLnBrk="1" hangingPunct="1">
              <a:lnSpc>
                <a:spcPct val="85000"/>
              </a:lnSpc>
              <a:spcAft>
                <a:spcPts val="600"/>
              </a:spcAft>
            </a:pPr>
            <a:r>
              <a:rPr lang="en-US" altLang="en-US" sz="3400" dirty="0" smtClean="0"/>
              <a:t>Some </a:t>
            </a:r>
            <a:r>
              <a:rPr lang="en-US" altLang="en-US" sz="3400" dirty="0" smtClean="0"/>
              <a:t>Caveats</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6373">
                                            <p:txEl>
                                              <p:pRg st="0" end="0"/>
                                            </p:txEl>
                                          </p:spTgt>
                                        </p:tgtEl>
                                        <p:attrNameLst>
                                          <p:attrName>style.visibility</p:attrName>
                                        </p:attrNameLst>
                                      </p:cBhvr>
                                      <p:to>
                                        <p:strVal val="visible"/>
                                      </p:to>
                                    </p:set>
                                    <p:animEffect transition="in" filter="fade">
                                      <p:cBhvr>
                                        <p:cTn id="7" dur="1000"/>
                                        <p:tgtEl>
                                          <p:spTgt spid="186373">
                                            <p:txEl>
                                              <p:pRg st="0" end="0"/>
                                            </p:txEl>
                                          </p:spTgt>
                                        </p:tgtEl>
                                      </p:cBhvr>
                                    </p:animEffect>
                                    <p:anim calcmode="lin" valueType="num">
                                      <p:cBhvr>
                                        <p:cTn id="8" dur="1000" fill="hold"/>
                                        <p:tgtEl>
                                          <p:spTgt spid="18637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63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6373">
                                            <p:txEl>
                                              <p:pRg st="1" end="1"/>
                                            </p:txEl>
                                          </p:spTgt>
                                        </p:tgtEl>
                                        <p:attrNameLst>
                                          <p:attrName>style.visibility</p:attrName>
                                        </p:attrNameLst>
                                      </p:cBhvr>
                                      <p:to>
                                        <p:strVal val="visible"/>
                                      </p:to>
                                    </p:set>
                                    <p:animEffect transition="in" filter="fade">
                                      <p:cBhvr>
                                        <p:cTn id="14" dur="1000"/>
                                        <p:tgtEl>
                                          <p:spTgt spid="186373">
                                            <p:txEl>
                                              <p:pRg st="1" end="1"/>
                                            </p:txEl>
                                          </p:spTgt>
                                        </p:tgtEl>
                                      </p:cBhvr>
                                    </p:animEffect>
                                    <p:anim calcmode="lin" valueType="num">
                                      <p:cBhvr>
                                        <p:cTn id="15" dur="1000" fill="hold"/>
                                        <p:tgtEl>
                                          <p:spTgt spid="18637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637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6373">
                                            <p:txEl>
                                              <p:pRg st="2" end="2"/>
                                            </p:txEl>
                                          </p:spTgt>
                                        </p:tgtEl>
                                        <p:attrNameLst>
                                          <p:attrName>style.visibility</p:attrName>
                                        </p:attrNameLst>
                                      </p:cBhvr>
                                      <p:to>
                                        <p:strVal val="visible"/>
                                      </p:to>
                                    </p:set>
                                    <p:animEffect transition="in" filter="fade">
                                      <p:cBhvr>
                                        <p:cTn id="21" dur="1000"/>
                                        <p:tgtEl>
                                          <p:spTgt spid="186373">
                                            <p:txEl>
                                              <p:pRg st="2" end="2"/>
                                            </p:txEl>
                                          </p:spTgt>
                                        </p:tgtEl>
                                      </p:cBhvr>
                                    </p:animEffect>
                                    <p:anim calcmode="lin" valueType="num">
                                      <p:cBhvr>
                                        <p:cTn id="22" dur="1000" fill="hold"/>
                                        <p:tgtEl>
                                          <p:spTgt spid="18637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637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86373">
                                            <p:txEl>
                                              <p:pRg st="3" end="3"/>
                                            </p:txEl>
                                          </p:spTgt>
                                        </p:tgtEl>
                                        <p:attrNameLst>
                                          <p:attrName>style.visibility</p:attrName>
                                        </p:attrNameLst>
                                      </p:cBhvr>
                                      <p:to>
                                        <p:strVal val="visible"/>
                                      </p:to>
                                    </p:set>
                                    <p:animEffect transition="in" filter="fade">
                                      <p:cBhvr>
                                        <p:cTn id="28" dur="1000"/>
                                        <p:tgtEl>
                                          <p:spTgt spid="186373">
                                            <p:txEl>
                                              <p:pRg st="3" end="3"/>
                                            </p:txEl>
                                          </p:spTgt>
                                        </p:tgtEl>
                                      </p:cBhvr>
                                    </p:animEffect>
                                    <p:anim calcmode="lin" valueType="num">
                                      <p:cBhvr>
                                        <p:cTn id="29" dur="1000" fill="hold"/>
                                        <p:tgtEl>
                                          <p:spTgt spid="18637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637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86373">
                                            <p:txEl>
                                              <p:pRg st="4" end="4"/>
                                            </p:txEl>
                                          </p:spTgt>
                                        </p:tgtEl>
                                        <p:attrNameLst>
                                          <p:attrName>style.visibility</p:attrName>
                                        </p:attrNameLst>
                                      </p:cBhvr>
                                      <p:to>
                                        <p:strVal val="visible"/>
                                      </p:to>
                                    </p:set>
                                    <p:animEffect transition="in" filter="fade">
                                      <p:cBhvr>
                                        <p:cTn id="35" dur="1000"/>
                                        <p:tgtEl>
                                          <p:spTgt spid="186373">
                                            <p:txEl>
                                              <p:pRg st="4" end="4"/>
                                            </p:txEl>
                                          </p:spTgt>
                                        </p:tgtEl>
                                      </p:cBhvr>
                                    </p:animEffect>
                                    <p:anim calcmode="lin" valueType="num">
                                      <p:cBhvr>
                                        <p:cTn id="36" dur="1000" fill="hold"/>
                                        <p:tgtEl>
                                          <p:spTgt spid="18637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8637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7" name="Rectangle 3"/>
          <p:cNvSpPr>
            <a:spLocks noGrp="1" noChangeArrowheads="1"/>
          </p:cNvSpPr>
          <p:nvPr>
            <p:ph idx="1"/>
          </p:nvPr>
        </p:nvSpPr>
        <p:spPr>
          <a:xfrm>
            <a:off x="457200" y="1600200"/>
            <a:ext cx="8382000" cy="4495800"/>
          </a:xfrm>
        </p:spPr>
        <p:txBody>
          <a:bodyPr>
            <a:normAutofit/>
          </a:bodyPr>
          <a:lstStyle/>
          <a:p>
            <a:pPr marL="342900" indent="-342900" eaLnBrk="1" hangingPunct="1">
              <a:lnSpc>
                <a:spcPct val="90000"/>
              </a:lnSpc>
            </a:pPr>
            <a:r>
              <a:rPr lang="en-US" altLang="en-US" sz="2800" dirty="0" smtClean="0">
                <a:latin typeface="Times New Roman"/>
              </a:rPr>
              <a:t>What </a:t>
            </a:r>
            <a:r>
              <a:rPr lang="en-US" altLang="en-US" sz="2800" dirty="0" smtClean="0">
                <a:latin typeface="Times New Roman"/>
              </a:rPr>
              <a:t>are the major categories of financial ratios?</a:t>
            </a:r>
          </a:p>
          <a:p>
            <a:pPr marL="342900" indent="-342900" eaLnBrk="1" hangingPunct="1">
              <a:lnSpc>
                <a:spcPct val="90000"/>
              </a:lnSpc>
            </a:pPr>
            <a:endParaRPr lang="en-US" altLang="en-US" sz="2800" dirty="0" smtClean="0">
              <a:latin typeface="Times New Roman"/>
            </a:endParaRPr>
          </a:p>
          <a:p>
            <a:pPr marL="342900" indent="-342900" eaLnBrk="1" hangingPunct="1">
              <a:lnSpc>
                <a:spcPct val="90000"/>
              </a:lnSpc>
            </a:pPr>
            <a:r>
              <a:rPr lang="en-US" altLang="en-US" sz="2800" dirty="0" smtClean="0">
                <a:latin typeface="Times New Roman"/>
              </a:rPr>
              <a:t>How </a:t>
            </a:r>
            <a:r>
              <a:rPr lang="en-US" altLang="en-US" sz="2800" dirty="0" smtClean="0">
                <a:latin typeface="Times New Roman"/>
              </a:rPr>
              <a:t>do you compute the ratios within each category?</a:t>
            </a:r>
          </a:p>
          <a:p>
            <a:pPr marL="342900" indent="-342900" eaLnBrk="1" hangingPunct="1">
              <a:lnSpc>
                <a:spcPct val="90000"/>
              </a:lnSpc>
            </a:pPr>
            <a:endParaRPr lang="en-US" altLang="en-US" sz="2800" dirty="0" smtClean="0">
              <a:latin typeface="Times New Roman"/>
            </a:endParaRPr>
          </a:p>
          <a:p>
            <a:pPr marL="342900" indent="-342900" eaLnBrk="1" hangingPunct="1">
              <a:lnSpc>
                <a:spcPct val="90000"/>
              </a:lnSpc>
            </a:pPr>
            <a:r>
              <a:rPr lang="en-US" altLang="en-US" sz="2800" dirty="0" smtClean="0">
                <a:latin typeface="Times New Roman"/>
              </a:rPr>
              <a:t>What </a:t>
            </a:r>
            <a:r>
              <a:rPr lang="en-US" altLang="en-US" sz="2800" dirty="0" smtClean="0">
                <a:latin typeface="Times New Roman"/>
              </a:rPr>
              <a:t>are some of the problems associated with financial statement analysis?</a:t>
            </a:r>
          </a:p>
        </p:txBody>
      </p:sp>
      <p:sp>
        <p:nvSpPr>
          <p:cNvPr id="64514" name="Rectangle 2"/>
          <p:cNvSpPr>
            <a:spLocks noGrp="1" noChangeArrowheads="1"/>
          </p:cNvSpPr>
          <p:nvPr>
            <p:ph type="title"/>
          </p:nvPr>
        </p:nvSpPr>
        <p:spPr>
          <a:xfrm>
            <a:off x="457200" y="609600"/>
            <a:ext cx="8229600" cy="1143000"/>
          </a:xfrm>
        </p:spPr>
        <p:txBody>
          <a:bodyPr>
            <a:normAutofit/>
          </a:bodyPr>
          <a:lstStyle/>
          <a:p>
            <a:pPr algn="ctr" eaLnBrk="1" hangingPunct="1"/>
            <a:r>
              <a:rPr lang="en-US" altLang="en-US" sz="3400" dirty="0" smtClean="0"/>
              <a:t>Quick Quiz</a:t>
            </a:r>
          </a:p>
        </p:txBody>
      </p:sp>
      <p:sp>
        <p:nvSpPr>
          <p:cNvPr id="4" name="TextBox 3"/>
          <p:cNvSpPr txBox="1"/>
          <p:nvPr/>
        </p:nvSpPr>
        <p:spPr>
          <a:xfrm>
            <a:off x="46482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fade">
                                      <p:cBhvr>
                                        <p:cTn id="7" dur="1000"/>
                                        <p:tgtEl>
                                          <p:spTgt spid="200707">
                                            <p:txEl>
                                              <p:pRg st="0" end="0"/>
                                            </p:txEl>
                                          </p:spTgt>
                                        </p:tgtEl>
                                      </p:cBhvr>
                                    </p:animEffect>
                                    <p:anim calcmode="lin" valueType="num">
                                      <p:cBhvr>
                                        <p:cTn id="8" dur="10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07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0707">
                                            <p:txEl>
                                              <p:pRg st="2" end="2"/>
                                            </p:txEl>
                                          </p:spTgt>
                                        </p:tgtEl>
                                        <p:attrNameLst>
                                          <p:attrName>style.visibility</p:attrName>
                                        </p:attrNameLst>
                                      </p:cBhvr>
                                      <p:to>
                                        <p:strVal val="visible"/>
                                      </p:to>
                                    </p:set>
                                    <p:animEffect transition="in" filter="fade">
                                      <p:cBhvr>
                                        <p:cTn id="14" dur="1000"/>
                                        <p:tgtEl>
                                          <p:spTgt spid="200707">
                                            <p:txEl>
                                              <p:pRg st="2" end="2"/>
                                            </p:txEl>
                                          </p:spTgt>
                                        </p:tgtEl>
                                      </p:cBhvr>
                                    </p:animEffect>
                                    <p:anim calcmode="lin" valueType="num">
                                      <p:cBhvr>
                                        <p:cTn id="15" dur="1000" fill="hold"/>
                                        <p:tgtEl>
                                          <p:spTgt spid="20070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07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0707">
                                            <p:txEl>
                                              <p:pRg st="4" end="4"/>
                                            </p:txEl>
                                          </p:spTgt>
                                        </p:tgtEl>
                                        <p:attrNameLst>
                                          <p:attrName>style.visibility</p:attrName>
                                        </p:attrNameLst>
                                      </p:cBhvr>
                                      <p:to>
                                        <p:strVal val="visible"/>
                                      </p:to>
                                    </p:set>
                                    <p:animEffect transition="in" filter="fade">
                                      <p:cBhvr>
                                        <p:cTn id="21" dur="1000"/>
                                        <p:tgtEl>
                                          <p:spTgt spid="200707">
                                            <p:txEl>
                                              <p:pRg st="4" end="4"/>
                                            </p:txEl>
                                          </p:spTgt>
                                        </p:tgtEl>
                                      </p:cBhvr>
                                    </p:animEffect>
                                    <p:anim calcmode="lin" valueType="num">
                                      <p:cBhvr>
                                        <p:cTn id="22" dur="1000" fill="hold"/>
                                        <p:tgtEl>
                                          <p:spTgt spid="20070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0070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1" name="Rectangle 3"/>
          <p:cNvSpPr>
            <a:spLocks noGrp="1" noChangeArrowheads="1"/>
          </p:cNvSpPr>
          <p:nvPr>
            <p:ph idx="1"/>
          </p:nvPr>
        </p:nvSpPr>
        <p:spPr>
          <a:xfrm>
            <a:off x="457200" y="1905000"/>
            <a:ext cx="8382000" cy="4953000"/>
          </a:xfrm>
        </p:spPr>
        <p:txBody>
          <a:bodyPr>
            <a:normAutofit/>
          </a:bodyPr>
          <a:lstStyle/>
          <a:p>
            <a:pPr marL="342900" indent="-342900" eaLnBrk="1" hangingPunct="1">
              <a:lnSpc>
                <a:spcPct val="90000"/>
              </a:lnSpc>
            </a:pPr>
            <a:r>
              <a:rPr lang="en-US" altLang="en-US" sz="2800" dirty="0" smtClean="0">
                <a:latin typeface="Times New Roman"/>
              </a:rPr>
              <a:t>What is the purpose of financial planning?</a:t>
            </a:r>
          </a:p>
          <a:p>
            <a:pPr marL="342900" indent="-342900" eaLnBrk="1" hangingPunct="1">
              <a:lnSpc>
                <a:spcPct val="90000"/>
              </a:lnSpc>
            </a:pPr>
            <a:r>
              <a:rPr lang="en-US" altLang="en-US" sz="2800" dirty="0" smtClean="0">
                <a:latin typeface="Times New Roman"/>
              </a:rPr>
              <a:t>What are the major decision areas involved in developing a plan?</a:t>
            </a:r>
          </a:p>
          <a:p>
            <a:pPr marL="342900" indent="-342900" eaLnBrk="1" hangingPunct="1">
              <a:lnSpc>
                <a:spcPct val="90000"/>
              </a:lnSpc>
            </a:pPr>
            <a:r>
              <a:rPr lang="en-US" altLang="en-US" sz="2800" dirty="0" smtClean="0">
                <a:latin typeface="Times New Roman"/>
              </a:rPr>
              <a:t>What is the percentage of sales approach?</a:t>
            </a:r>
          </a:p>
          <a:p>
            <a:pPr marL="342900" indent="-342900" eaLnBrk="1" hangingPunct="1">
              <a:lnSpc>
                <a:spcPct val="90000"/>
              </a:lnSpc>
            </a:pPr>
            <a:r>
              <a:rPr lang="en-US" altLang="en-US" sz="2800" dirty="0" smtClean="0">
                <a:latin typeface="Times New Roman"/>
              </a:rPr>
              <a:t>What is the internal growth rate?</a:t>
            </a:r>
          </a:p>
          <a:p>
            <a:pPr marL="342900" indent="-342900" eaLnBrk="1" hangingPunct="1">
              <a:lnSpc>
                <a:spcPct val="90000"/>
              </a:lnSpc>
            </a:pPr>
            <a:r>
              <a:rPr lang="en-US" altLang="en-US" sz="2800" dirty="0" smtClean="0">
                <a:latin typeface="Times New Roman"/>
              </a:rPr>
              <a:t>What is the sustainable growth rate?</a:t>
            </a:r>
          </a:p>
          <a:p>
            <a:pPr marL="342900" indent="-342900" eaLnBrk="1" hangingPunct="1">
              <a:lnSpc>
                <a:spcPct val="90000"/>
              </a:lnSpc>
            </a:pPr>
            <a:r>
              <a:rPr lang="en-US" altLang="en-US" sz="2800" dirty="0" smtClean="0">
                <a:latin typeface="Times New Roman"/>
              </a:rPr>
              <a:t>What are the major determinants of growth?</a:t>
            </a:r>
          </a:p>
        </p:txBody>
      </p:sp>
      <p:sp>
        <p:nvSpPr>
          <p:cNvPr id="66562" name="Rectangle 2"/>
          <p:cNvSpPr>
            <a:spLocks noGrp="1" noChangeArrowheads="1"/>
          </p:cNvSpPr>
          <p:nvPr>
            <p:ph type="title"/>
          </p:nvPr>
        </p:nvSpPr>
        <p:spPr>
          <a:xfrm>
            <a:off x="457200" y="609600"/>
            <a:ext cx="8229600" cy="1143000"/>
          </a:xfrm>
        </p:spPr>
        <p:txBody>
          <a:bodyPr>
            <a:normAutofit/>
          </a:bodyPr>
          <a:lstStyle/>
          <a:p>
            <a:pPr eaLnBrk="1" hangingPunct="1"/>
            <a:r>
              <a:rPr lang="en-US" altLang="en-US" sz="3400" dirty="0" smtClean="0"/>
              <a:t>Quick Quiz</a:t>
            </a:r>
          </a:p>
        </p:txBody>
      </p:sp>
      <p:sp>
        <p:nvSpPr>
          <p:cNvPr id="4" name="TextBox 3"/>
          <p:cNvSpPr txBox="1"/>
          <p:nvPr/>
        </p:nvSpPr>
        <p:spPr>
          <a:xfrm>
            <a:off x="46482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Effect transition="in" filter="fade">
                                      <p:cBhvr>
                                        <p:cTn id="7" dur="1000"/>
                                        <p:tgtEl>
                                          <p:spTgt spid="201731">
                                            <p:txEl>
                                              <p:pRg st="0" end="0"/>
                                            </p:txEl>
                                          </p:spTgt>
                                        </p:tgtEl>
                                      </p:cBhvr>
                                    </p:animEffect>
                                    <p:anim calcmode="lin" valueType="num">
                                      <p:cBhvr>
                                        <p:cTn id="8" dur="1000" fill="hold"/>
                                        <p:tgtEl>
                                          <p:spTgt spid="2017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17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1731">
                                            <p:txEl>
                                              <p:pRg st="1" end="1"/>
                                            </p:txEl>
                                          </p:spTgt>
                                        </p:tgtEl>
                                        <p:attrNameLst>
                                          <p:attrName>style.visibility</p:attrName>
                                        </p:attrNameLst>
                                      </p:cBhvr>
                                      <p:to>
                                        <p:strVal val="visible"/>
                                      </p:to>
                                    </p:set>
                                    <p:animEffect transition="in" filter="fade">
                                      <p:cBhvr>
                                        <p:cTn id="14" dur="1000"/>
                                        <p:tgtEl>
                                          <p:spTgt spid="201731">
                                            <p:txEl>
                                              <p:pRg st="1" end="1"/>
                                            </p:txEl>
                                          </p:spTgt>
                                        </p:tgtEl>
                                      </p:cBhvr>
                                    </p:animEffect>
                                    <p:anim calcmode="lin" valueType="num">
                                      <p:cBhvr>
                                        <p:cTn id="15" dur="1000" fill="hold"/>
                                        <p:tgtEl>
                                          <p:spTgt spid="2017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17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1731">
                                            <p:txEl>
                                              <p:pRg st="2" end="2"/>
                                            </p:txEl>
                                          </p:spTgt>
                                        </p:tgtEl>
                                        <p:attrNameLst>
                                          <p:attrName>style.visibility</p:attrName>
                                        </p:attrNameLst>
                                      </p:cBhvr>
                                      <p:to>
                                        <p:strVal val="visible"/>
                                      </p:to>
                                    </p:set>
                                    <p:animEffect transition="in" filter="fade">
                                      <p:cBhvr>
                                        <p:cTn id="21" dur="1000"/>
                                        <p:tgtEl>
                                          <p:spTgt spid="201731">
                                            <p:txEl>
                                              <p:pRg st="2" end="2"/>
                                            </p:txEl>
                                          </p:spTgt>
                                        </p:tgtEl>
                                      </p:cBhvr>
                                    </p:animEffect>
                                    <p:anim calcmode="lin" valueType="num">
                                      <p:cBhvr>
                                        <p:cTn id="22" dur="1000" fill="hold"/>
                                        <p:tgtEl>
                                          <p:spTgt spid="2017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17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1731">
                                            <p:txEl>
                                              <p:pRg st="3" end="3"/>
                                            </p:txEl>
                                          </p:spTgt>
                                        </p:tgtEl>
                                        <p:attrNameLst>
                                          <p:attrName>style.visibility</p:attrName>
                                        </p:attrNameLst>
                                      </p:cBhvr>
                                      <p:to>
                                        <p:strVal val="visible"/>
                                      </p:to>
                                    </p:set>
                                    <p:animEffect transition="in" filter="fade">
                                      <p:cBhvr>
                                        <p:cTn id="28" dur="1000"/>
                                        <p:tgtEl>
                                          <p:spTgt spid="201731">
                                            <p:txEl>
                                              <p:pRg st="3" end="3"/>
                                            </p:txEl>
                                          </p:spTgt>
                                        </p:tgtEl>
                                      </p:cBhvr>
                                    </p:animEffect>
                                    <p:anim calcmode="lin" valueType="num">
                                      <p:cBhvr>
                                        <p:cTn id="29" dur="1000" fill="hold"/>
                                        <p:tgtEl>
                                          <p:spTgt spid="2017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17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1731">
                                            <p:txEl>
                                              <p:pRg st="4" end="4"/>
                                            </p:txEl>
                                          </p:spTgt>
                                        </p:tgtEl>
                                        <p:attrNameLst>
                                          <p:attrName>style.visibility</p:attrName>
                                        </p:attrNameLst>
                                      </p:cBhvr>
                                      <p:to>
                                        <p:strVal val="visible"/>
                                      </p:to>
                                    </p:set>
                                    <p:animEffect transition="in" filter="fade">
                                      <p:cBhvr>
                                        <p:cTn id="35" dur="1000"/>
                                        <p:tgtEl>
                                          <p:spTgt spid="201731">
                                            <p:txEl>
                                              <p:pRg st="4" end="4"/>
                                            </p:txEl>
                                          </p:spTgt>
                                        </p:tgtEl>
                                      </p:cBhvr>
                                    </p:animEffect>
                                    <p:anim calcmode="lin" valueType="num">
                                      <p:cBhvr>
                                        <p:cTn id="36" dur="1000" fill="hold"/>
                                        <p:tgtEl>
                                          <p:spTgt spid="2017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17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1731">
                                            <p:txEl>
                                              <p:pRg st="5" end="5"/>
                                            </p:txEl>
                                          </p:spTgt>
                                        </p:tgtEl>
                                        <p:attrNameLst>
                                          <p:attrName>style.visibility</p:attrName>
                                        </p:attrNameLst>
                                      </p:cBhvr>
                                      <p:to>
                                        <p:strVal val="visible"/>
                                      </p:to>
                                    </p:set>
                                    <p:animEffect transition="in" filter="fade">
                                      <p:cBhvr>
                                        <p:cTn id="42" dur="1000"/>
                                        <p:tgtEl>
                                          <p:spTgt spid="201731">
                                            <p:txEl>
                                              <p:pRg st="5" end="5"/>
                                            </p:txEl>
                                          </p:spTgt>
                                        </p:tgtEl>
                                      </p:cBhvr>
                                    </p:animEffect>
                                    <p:anim calcmode="lin" valueType="num">
                                      <p:cBhvr>
                                        <p:cTn id="43" dur="1000" fill="hold"/>
                                        <p:tgtEl>
                                          <p:spTgt spid="2017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173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9" name="Rectangle 3"/>
          <p:cNvSpPr>
            <a:spLocks noGrp="1" noChangeArrowheads="1"/>
          </p:cNvSpPr>
          <p:nvPr>
            <p:ph idx="1"/>
          </p:nvPr>
        </p:nvSpPr>
        <p:spPr/>
        <p:txBody>
          <a:bodyPr/>
          <a:lstStyle/>
          <a:p>
            <a:pPr marL="342900" indent="-342900" eaLnBrk="1" hangingPunct="1">
              <a:lnSpc>
                <a:spcPct val="90000"/>
              </a:lnSpc>
              <a:spcAft>
                <a:spcPts val="600"/>
              </a:spcAft>
              <a:buFont typeface="Wingdings" pitchFamily="2" charset="2"/>
              <a:buNone/>
              <a:defRPr/>
            </a:pPr>
            <a:r>
              <a:rPr lang="en-US" sz="2800" dirty="0" smtClean="0">
                <a:latin typeface="Times New Roman"/>
              </a:rPr>
              <a:t> </a:t>
            </a:r>
            <a:r>
              <a:rPr lang="en-US" sz="2800" dirty="0" smtClean="0">
                <a:latin typeface="Times New Roman"/>
              </a:rPr>
              <a:t>Financial Statements Analysis</a:t>
            </a:r>
          </a:p>
          <a:p>
            <a:pPr marL="342900" indent="-342900" eaLnBrk="1" hangingPunct="1">
              <a:lnSpc>
                <a:spcPct val="90000"/>
              </a:lnSpc>
              <a:spcAft>
                <a:spcPts val="600"/>
              </a:spcAft>
              <a:buFont typeface="Wingdings" pitchFamily="2" charset="2"/>
              <a:buNone/>
              <a:defRPr/>
            </a:pPr>
            <a:r>
              <a:rPr lang="en-US" sz="2800" dirty="0" smtClean="0">
                <a:latin typeface="Times New Roman"/>
              </a:rPr>
              <a:t>Ratio </a:t>
            </a:r>
            <a:r>
              <a:rPr lang="en-US" sz="2800" dirty="0" smtClean="0">
                <a:latin typeface="Times New Roman"/>
              </a:rPr>
              <a:t>Analysis</a:t>
            </a:r>
          </a:p>
          <a:p>
            <a:pPr marL="342900" indent="-342900" eaLnBrk="1" hangingPunct="1">
              <a:lnSpc>
                <a:spcPct val="90000"/>
              </a:lnSpc>
              <a:spcAft>
                <a:spcPts val="600"/>
              </a:spcAft>
              <a:buFont typeface="Wingdings" pitchFamily="2" charset="2"/>
              <a:buNone/>
              <a:defRPr/>
            </a:pPr>
            <a:r>
              <a:rPr lang="en-US" sz="2800" dirty="0" smtClean="0">
                <a:latin typeface="Times New Roman"/>
              </a:rPr>
              <a:t>Financial </a:t>
            </a:r>
            <a:r>
              <a:rPr lang="en-US" sz="2800" dirty="0" smtClean="0">
                <a:latin typeface="Times New Roman"/>
              </a:rPr>
              <a:t>Models</a:t>
            </a:r>
          </a:p>
          <a:p>
            <a:pPr marL="342900" indent="-342900" eaLnBrk="1" hangingPunct="1">
              <a:lnSpc>
                <a:spcPct val="90000"/>
              </a:lnSpc>
              <a:spcAft>
                <a:spcPts val="600"/>
              </a:spcAft>
              <a:buFont typeface="Wingdings" pitchFamily="2" charset="2"/>
              <a:buNone/>
              <a:defRPr/>
            </a:pPr>
            <a:r>
              <a:rPr lang="en-US" sz="2800" dirty="0" smtClean="0">
                <a:latin typeface="Times New Roman"/>
              </a:rPr>
              <a:t>External </a:t>
            </a:r>
            <a:r>
              <a:rPr lang="en-US" sz="2800" dirty="0" smtClean="0">
                <a:latin typeface="Times New Roman"/>
              </a:rPr>
              <a:t>Financing and Growth</a:t>
            </a:r>
          </a:p>
          <a:p>
            <a:pPr marL="630238" indent="-630238" eaLnBrk="1" hangingPunct="1">
              <a:lnSpc>
                <a:spcPct val="90000"/>
              </a:lnSpc>
              <a:spcAft>
                <a:spcPts val="600"/>
              </a:spcAft>
              <a:buFont typeface="Wingdings" pitchFamily="2" charset="2"/>
              <a:buNone/>
              <a:defRPr/>
            </a:pPr>
            <a:r>
              <a:rPr lang="en-US" sz="2800" dirty="0" smtClean="0">
                <a:latin typeface="Times New Roman"/>
              </a:rPr>
              <a:t>Some </a:t>
            </a:r>
            <a:r>
              <a:rPr lang="en-US" sz="2800" dirty="0" smtClean="0">
                <a:latin typeface="Times New Roman"/>
              </a:rPr>
              <a:t>Caveats Regarding Financial Planning      Models</a:t>
            </a:r>
          </a:p>
          <a:p>
            <a:pPr marL="342900" indent="-342900" eaLnBrk="1" hangingPunct="1">
              <a:lnSpc>
                <a:spcPct val="90000"/>
              </a:lnSpc>
              <a:defRPr/>
            </a:pPr>
            <a:endParaRPr lang="en-US" dirty="0" smtClean="0"/>
          </a:p>
        </p:txBody>
      </p:sp>
      <p:sp>
        <p:nvSpPr>
          <p:cNvPr id="9218" name="Rectangle 2"/>
          <p:cNvSpPr>
            <a:spLocks noGrp="1" noChangeArrowheads="1"/>
          </p:cNvSpPr>
          <p:nvPr>
            <p:ph type="title"/>
          </p:nvPr>
        </p:nvSpPr>
        <p:spPr/>
        <p:txBody>
          <a:bodyPr>
            <a:normAutofit/>
          </a:bodyPr>
          <a:lstStyle/>
          <a:p>
            <a:pPr algn="ctr" eaLnBrk="1" hangingPunct="1"/>
            <a:r>
              <a:rPr lang="en-US" altLang="en-US" sz="3400" dirty="0" smtClean="0"/>
              <a:t>Chapter Outline</a:t>
            </a:r>
          </a:p>
        </p:txBody>
      </p:sp>
      <p:sp>
        <p:nvSpPr>
          <p:cNvPr id="4" name="TextBox 3"/>
          <p:cNvSpPr txBox="1"/>
          <p:nvPr/>
        </p:nvSpPr>
        <p:spPr>
          <a:xfrm>
            <a:off x="4724400" y="64008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fade">
                                      <p:cBhvr>
                                        <p:cTn id="7" dur="1000"/>
                                        <p:tgtEl>
                                          <p:spTgt spid="152579">
                                            <p:txEl>
                                              <p:pRg st="0" end="0"/>
                                            </p:txEl>
                                          </p:spTgt>
                                        </p:tgtEl>
                                      </p:cBhvr>
                                    </p:animEffect>
                                    <p:anim calcmode="lin" valueType="num">
                                      <p:cBhvr>
                                        <p:cTn id="8" dur="10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2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2579">
                                            <p:txEl>
                                              <p:pRg st="1" end="1"/>
                                            </p:txEl>
                                          </p:spTgt>
                                        </p:tgtEl>
                                        <p:attrNameLst>
                                          <p:attrName>style.visibility</p:attrName>
                                        </p:attrNameLst>
                                      </p:cBhvr>
                                      <p:to>
                                        <p:strVal val="visible"/>
                                      </p:to>
                                    </p:set>
                                    <p:animEffect transition="in" filter="fade">
                                      <p:cBhvr>
                                        <p:cTn id="14" dur="1000"/>
                                        <p:tgtEl>
                                          <p:spTgt spid="152579">
                                            <p:txEl>
                                              <p:pRg st="1" end="1"/>
                                            </p:txEl>
                                          </p:spTgt>
                                        </p:tgtEl>
                                      </p:cBhvr>
                                    </p:animEffect>
                                    <p:anim calcmode="lin" valueType="num">
                                      <p:cBhvr>
                                        <p:cTn id="15" dur="10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2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2579">
                                            <p:txEl>
                                              <p:pRg st="2" end="2"/>
                                            </p:txEl>
                                          </p:spTgt>
                                        </p:tgtEl>
                                        <p:attrNameLst>
                                          <p:attrName>style.visibility</p:attrName>
                                        </p:attrNameLst>
                                      </p:cBhvr>
                                      <p:to>
                                        <p:strVal val="visible"/>
                                      </p:to>
                                    </p:set>
                                    <p:animEffect transition="in" filter="fade">
                                      <p:cBhvr>
                                        <p:cTn id="21" dur="1000"/>
                                        <p:tgtEl>
                                          <p:spTgt spid="152579">
                                            <p:txEl>
                                              <p:pRg st="2" end="2"/>
                                            </p:txEl>
                                          </p:spTgt>
                                        </p:tgtEl>
                                      </p:cBhvr>
                                    </p:animEffect>
                                    <p:anim calcmode="lin" valueType="num">
                                      <p:cBhvr>
                                        <p:cTn id="22" dur="10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2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2579">
                                            <p:txEl>
                                              <p:pRg st="3" end="3"/>
                                            </p:txEl>
                                          </p:spTgt>
                                        </p:tgtEl>
                                        <p:attrNameLst>
                                          <p:attrName>style.visibility</p:attrName>
                                        </p:attrNameLst>
                                      </p:cBhvr>
                                      <p:to>
                                        <p:strVal val="visible"/>
                                      </p:to>
                                    </p:set>
                                    <p:animEffect transition="in" filter="fade">
                                      <p:cBhvr>
                                        <p:cTn id="28" dur="1000"/>
                                        <p:tgtEl>
                                          <p:spTgt spid="152579">
                                            <p:txEl>
                                              <p:pRg st="3" end="3"/>
                                            </p:txEl>
                                          </p:spTgt>
                                        </p:tgtEl>
                                      </p:cBhvr>
                                    </p:animEffect>
                                    <p:anim calcmode="lin" valueType="num">
                                      <p:cBhvr>
                                        <p:cTn id="29" dur="10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25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2579">
                                            <p:txEl>
                                              <p:pRg st="4" end="4"/>
                                            </p:txEl>
                                          </p:spTgt>
                                        </p:tgtEl>
                                        <p:attrNameLst>
                                          <p:attrName>style.visibility</p:attrName>
                                        </p:attrNameLst>
                                      </p:cBhvr>
                                      <p:to>
                                        <p:strVal val="visible"/>
                                      </p:to>
                                    </p:set>
                                    <p:animEffect transition="in" filter="fade">
                                      <p:cBhvr>
                                        <p:cTn id="35" dur="1000"/>
                                        <p:tgtEl>
                                          <p:spTgt spid="152579">
                                            <p:txEl>
                                              <p:pRg st="4" end="4"/>
                                            </p:txEl>
                                          </p:spTgt>
                                        </p:tgtEl>
                                      </p:cBhvr>
                                    </p:animEffect>
                                    <p:anim calcmode="lin" valueType="num">
                                      <p:cBhvr>
                                        <p:cTn id="36" dur="10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257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3" name="Rectangle 3"/>
          <p:cNvSpPr>
            <a:spLocks noGrp="1" noChangeArrowheads="1"/>
          </p:cNvSpPr>
          <p:nvPr>
            <p:ph idx="1"/>
          </p:nvPr>
        </p:nvSpPr>
        <p:spPr/>
        <p:txBody>
          <a:bodyPr>
            <a:normAutofit/>
          </a:bodyPr>
          <a:lstStyle/>
          <a:p>
            <a:pPr marL="342900" indent="-342900" eaLnBrk="1" hangingPunct="1"/>
            <a:r>
              <a:rPr lang="en-US" altLang="en-US" sz="2800" dirty="0" smtClean="0">
                <a:latin typeface="Times New Roman"/>
              </a:rPr>
              <a:t>Common-Size Balance Sheets</a:t>
            </a:r>
          </a:p>
          <a:p>
            <a:pPr marL="742950" lvl="1" indent="-285750" eaLnBrk="1" hangingPunct="1"/>
            <a:r>
              <a:rPr lang="en-US" altLang="en-US" sz="2800" dirty="0" smtClean="0">
                <a:latin typeface="Times New Roman"/>
              </a:rPr>
              <a:t>Compute all accounts as a percent of total assets</a:t>
            </a:r>
          </a:p>
          <a:p>
            <a:pPr marL="342900" indent="-342900" eaLnBrk="1" hangingPunct="1"/>
            <a:r>
              <a:rPr lang="en-US" altLang="en-US" sz="2800" dirty="0" smtClean="0">
                <a:latin typeface="Times New Roman"/>
              </a:rPr>
              <a:t>Common-Size Income Statements</a:t>
            </a:r>
          </a:p>
          <a:p>
            <a:pPr marL="742950" lvl="1" indent="-285750" eaLnBrk="1" hangingPunct="1"/>
            <a:r>
              <a:rPr lang="en-US" altLang="en-US" sz="2800" dirty="0" smtClean="0">
                <a:latin typeface="Times New Roman"/>
              </a:rPr>
              <a:t>Compute all line items as a percent of sales</a:t>
            </a:r>
          </a:p>
          <a:p>
            <a:pPr marL="342900" indent="-342900" eaLnBrk="1" hangingPunct="1"/>
            <a:r>
              <a:rPr lang="en-US" altLang="en-US" sz="2800" dirty="0" smtClean="0">
                <a:latin typeface="Times New Roman"/>
              </a:rPr>
              <a:t>Standardized statements make it easier to compare financial information, particularly as the company grows.</a:t>
            </a:r>
          </a:p>
          <a:p>
            <a:pPr marL="342900" indent="-342900" eaLnBrk="1" hangingPunct="1"/>
            <a:r>
              <a:rPr lang="en-US" altLang="en-US" sz="2800" dirty="0" smtClean="0">
                <a:latin typeface="Times New Roman"/>
              </a:rPr>
              <a:t>They are also useful for comparing companies of different sizes, particularly within the same industry.</a:t>
            </a:r>
          </a:p>
          <a:p>
            <a:pPr marL="342900" indent="-342900" eaLnBrk="1" hangingPunct="1"/>
            <a:endParaRPr lang="en-US" altLang="en-US" sz="2800" dirty="0" smtClean="0"/>
          </a:p>
        </p:txBody>
      </p:sp>
      <p:sp>
        <p:nvSpPr>
          <p:cNvPr id="11266" name="Rectangle 2"/>
          <p:cNvSpPr>
            <a:spLocks noGrp="1" noChangeArrowheads="1"/>
          </p:cNvSpPr>
          <p:nvPr>
            <p:ph type="title"/>
          </p:nvPr>
        </p:nvSpPr>
        <p:spPr/>
        <p:txBody>
          <a:bodyPr>
            <a:normAutofit/>
          </a:bodyPr>
          <a:lstStyle/>
          <a:p>
            <a:pPr eaLnBrk="1" hangingPunct="1"/>
            <a:r>
              <a:rPr lang="en-US" altLang="en-US" sz="3400" dirty="0" smtClean="0"/>
              <a:t>3.1 Financial Statements Analysis</a:t>
            </a:r>
          </a:p>
        </p:txBody>
      </p:sp>
      <p:sp>
        <p:nvSpPr>
          <p:cNvPr id="4" name="TextBox 3"/>
          <p:cNvSpPr txBox="1"/>
          <p:nvPr/>
        </p:nvSpPr>
        <p:spPr>
          <a:xfrm>
            <a:off x="46482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fade">
                                      <p:cBhvr>
                                        <p:cTn id="7" dur="1000"/>
                                        <p:tgtEl>
                                          <p:spTgt spid="153603">
                                            <p:txEl>
                                              <p:pRg st="0" end="0"/>
                                            </p:txEl>
                                          </p:spTgt>
                                        </p:tgtEl>
                                      </p:cBhvr>
                                    </p:animEffect>
                                    <p:anim calcmode="lin" valueType="num">
                                      <p:cBhvr>
                                        <p:cTn id="8" dur="1000" fill="hold"/>
                                        <p:tgtEl>
                                          <p:spTgt spid="1536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0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3603">
                                            <p:txEl>
                                              <p:pRg st="1" end="1"/>
                                            </p:txEl>
                                          </p:spTgt>
                                        </p:tgtEl>
                                        <p:attrNameLst>
                                          <p:attrName>style.visibility</p:attrName>
                                        </p:attrNameLst>
                                      </p:cBhvr>
                                      <p:to>
                                        <p:strVal val="visible"/>
                                      </p:to>
                                    </p:set>
                                    <p:animEffect transition="in" filter="fade">
                                      <p:cBhvr>
                                        <p:cTn id="12" dur="1000"/>
                                        <p:tgtEl>
                                          <p:spTgt spid="153603">
                                            <p:txEl>
                                              <p:pRg st="1" end="1"/>
                                            </p:txEl>
                                          </p:spTgt>
                                        </p:tgtEl>
                                      </p:cBhvr>
                                    </p:animEffect>
                                    <p:anim calcmode="lin" valueType="num">
                                      <p:cBhvr>
                                        <p:cTn id="13" dur="1000" fill="hold"/>
                                        <p:tgtEl>
                                          <p:spTgt spid="1536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53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3603">
                                            <p:txEl>
                                              <p:pRg st="2" end="2"/>
                                            </p:txEl>
                                          </p:spTgt>
                                        </p:tgtEl>
                                        <p:attrNameLst>
                                          <p:attrName>style.visibility</p:attrName>
                                        </p:attrNameLst>
                                      </p:cBhvr>
                                      <p:to>
                                        <p:strVal val="visible"/>
                                      </p:to>
                                    </p:set>
                                    <p:animEffect transition="in" filter="fade">
                                      <p:cBhvr>
                                        <p:cTn id="19" dur="1000"/>
                                        <p:tgtEl>
                                          <p:spTgt spid="153603">
                                            <p:txEl>
                                              <p:pRg st="2" end="2"/>
                                            </p:txEl>
                                          </p:spTgt>
                                        </p:tgtEl>
                                      </p:cBhvr>
                                    </p:animEffect>
                                    <p:anim calcmode="lin" valueType="num">
                                      <p:cBhvr>
                                        <p:cTn id="20" dur="1000" fill="hold"/>
                                        <p:tgtEl>
                                          <p:spTgt spid="15360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5360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3603">
                                            <p:txEl>
                                              <p:pRg st="3" end="3"/>
                                            </p:txEl>
                                          </p:spTgt>
                                        </p:tgtEl>
                                        <p:attrNameLst>
                                          <p:attrName>style.visibility</p:attrName>
                                        </p:attrNameLst>
                                      </p:cBhvr>
                                      <p:to>
                                        <p:strVal val="visible"/>
                                      </p:to>
                                    </p:set>
                                    <p:animEffect transition="in" filter="fade">
                                      <p:cBhvr>
                                        <p:cTn id="24" dur="1000"/>
                                        <p:tgtEl>
                                          <p:spTgt spid="153603">
                                            <p:txEl>
                                              <p:pRg st="3" end="3"/>
                                            </p:txEl>
                                          </p:spTgt>
                                        </p:tgtEl>
                                      </p:cBhvr>
                                    </p:animEffect>
                                    <p:anim calcmode="lin" valueType="num">
                                      <p:cBhvr>
                                        <p:cTn id="25" dur="1000" fill="hold"/>
                                        <p:tgtEl>
                                          <p:spTgt spid="15360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536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53603">
                                            <p:txEl>
                                              <p:pRg st="4" end="4"/>
                                            </p:txEl>
                                          </p:spTgt>
                                        </p:tgtEl>
                                        <p:attrNameLst>
                                          <p:attrName>style.visibility</p:attrName>
                                        </p:attrNameLst>
                                      </p:cBhvr>
                                      <p:to>
                                        <p:strVal val="visible"/>
                                      </p:to>
                                    </p:set>
                                    <p:animEffect transition="in" filter="fade">
                                      <p:cBhvr>
                                        <p:cTn id="31" dur="1000"/>
                                        <p:tgtEl>
                                          <p:spTgt spid="153603">
                                            <p:txEl>
                                              <p:pRg st="4" end="4"/>
                                            </p:txEl>
                                          </p:spTgt>
                                        </p:tgtEl>
                                      </p:cBhvr>
                                    </p:animEffect>
                                    <p:anim calcmode="lin" valueType="num">
                                      <p:cBhvr>
                                        <p:cTn id="32" dur="1000" fill="hold"/>
                                        <p:tgtEl>
                                          <p:spTgt spid="15360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536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53603">
                                            <p:txEl>
                                              <p:pRg st="5" end="5"/>
                                            </p:txEl>
                                          </p:spTgt>
                                        </p:tgtEl>
                                        <p:attrNameLst>
                                          <p:attrName>style.visibility</p:attrName>
                                        </p:attrNameLst>
                                      </p:cBhvr>
                                      <p:to>
                                        <p:strVal val="visible"/>
                                      </p:to>
                                    </p:set>
                                    <p:animEffect transition="in" filter="fade">
                                      <p:cBhvr>
                                        <p:cTn id="38" dur="1000"/>
                                        <p:tgtEl>
                                          <p:spTgt spid="153603">
                                            <p:txEl>
                                              <p:pRg st="5" end="5"/>
                                            </p:txEl>
                                          </p:spTgt>
                                        </p:tgtEl>
                                      </p:cBhvr>
                                    </p:animEffect>
                                    <p:anim calcmode="lin" valueType="num">
                                      <p:cBhvr>
                                        <p:cTn id="39" dur="1000" fill="hold"/>
                                        <p:tgtEl>
                                          <p:spTgt spid="15360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5360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lnSpcReduction="10000"/>
          </a:bodyPr>
          <a:lstStyle/>
          <a:p>
            <a:r>
              <a:rPr lang="en-US" dirty="0" smtClean="0"/>
              <a:t>Net Income (the bottom line) Revenues minus expenses.</a:t>
            </a:r>
          </a:p>
          <a:p>
            <a:r>
              <a:rPr lang="en-US" dirty="0" smtClean="0"/>
              <a:t>EPS – Earnings per share (net income/number of common stock shares outstanding)</a:t>
            </a:r>
          </a:p>
          <a:p>
            <a:r>
              <a:rPr lang="en-US" dirty="0" smtClean="0"/>
              <a:t>EBIT – Earnings before interest and taxes (income from operations). It is income before unusual items, discontinued operations, or extraordinary items.</a:t>
            </a:r>
          </a:p>
          <a:p>
            <a:r>
              <a:rPr lang="en-US" dirty="0" smtClean="0"/>
              <a:t>EBITDA – Earnings before interest, taxes, depreciation and amortization. It is a better measure of before tax cash flow.</a:t>
            </a:r>
            <a:endParaRPr lang="en-US" dirty="0"/>
          </a:p>
        </p:txBody>
      </p:sp>
      <p:sp>
        <p:nvSpPr>
          <p:cNvPr id="3" name="Title 2"/>
          <p:cNvSpPr>
            <a:spLocks noGrp="1"/>
          </p:cNvSpPr>
          <p:nvPr>
            <p:ph type="title"/>
          </p:nvPr>
        </p:nvSpPr>
        <p:spPr>
          <a:xfrm>
            <a:off x="381000" y="-25400"/>
            <a:ext cx="8229600" cy="1417638"/>
          </a:xfrm>
        </p:spPr>
        <p:txBody>
          <a:bodyPr>
            <a:normAutofit/>
          </a:bodyPr>
          <a:lstStyle/>
          <a:p>
            <a:pPr algn="ctr"/>
            <a:r>
              <a:rPr lang="en-US" sz="2800" dirty="0" smtClean="0"/>
              <a:t>Common size Income statement measurements commonly used  by analyst and investors</a:t>
            </a:r>
            <a:endParaRPr lang="en-US" sz="2800" dirty="0"/>
          </a:p>
        </p:txBody>
      </p:sp>
    </p:spTree>
    <p:extLst>
      <p:ext uri="{BB962C8B-B14F-4D97-AF65-F5344CB8AC3E}">
        <p14:creationId xmlns:p14="http://schemas.microsoft.com/office/powerpoint/2010/main" val="58082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7" name="Rectangle 3"/>
          <p:cNvSpPr>
            <a:spLocks noGrp="1" noChangeArrowheads="1"/>
          </p:cNvSpPr>
          <p:nvPr>
            <p:ph idx="1"/>
          </p:nvPr>
        </p:nvSpPr>
        <p:spPr>
          <a:xfrm>
            <a:off x="457200" y="838200"/>
            <a:ext cx="8229600" cy="5169091"/>
          </a:xfrm>
        </p:spPr>
        <p:txBody>
          <a:bodyPr/>
          <a:lstStyle/>
          <a:p>
            <a:pPr marL="342900" indent="-342900" eaLnBrk="1" hangingPunct="1"/>
            <a:r>
              <a:rPr lang="en-US" altLang="en-US" dirty="0" smtClean="0">
                <a:latin typeface="Times New Roman"/>
              </a:rPr>
              <a:t>Financial Ratios </a:t>
            </a:r>
            <a:r>
              <a:rPr lang="en-US" altLang="en-US" dirty="0" smtClean="0">
                <a:latin typeface="Times New Roman"/>
              </a:rPr>
              <a:t>also allow for better comparison through time or between companies</a:t>
            </a:r>
            <a:r>
              <a:rPr lang="en-US" altLang="en-US" dirty="0" smtClean="0">
                <a:latin typeface="Times New Roman"/>
              </a:rPr>
              <a:t>.</a:t>
            </a:r>
          </a:p>
          <a:p>
            <a:pPr marL="342900" indent="-342900" eaLnBrk="1" hangingPunct="1"/>
            <a:r>
              <a:rPr lang="en-US" altLang="en-US" dirty="0" smtClean="0">
                <a:latin typeface="Times New Roman"/>
              </a:rPr>
              <a:t>These ratios are ways of comparing and investigation the relationships between different pieces of information</a:t>
            </a:r>
            <a:endParaRPr lang="en-US" altLang="en-US" dirty="0" smtClean="0">
              <a:latin typeface="Times New Roman"/>
            </a:endParaRPr>
          </a:p>
          <a:p>
            <a:pPr marL="342900" indent="-342900" eaLnBrk="1" hangingPunct="1"/>
            <a:r>
              <a:rPr lang="en-US" altLang="en-US" dirty="0" smtClean="0">
                <a:latin typeface="Times New Roman"/>
              </a:rPr>
              <a:t>As we look at each ratio, ask yourself:</a:t>
            </a:r>
          </a:p>
          <a:p>
            <a:pPr marL="742950" lvl="1" indent="-285750" eaLnBrk="1" hangingPunct="1"/>
            <a:r>
              <a:rPr lang="en-US" altLang="en-US" dirty="0" smtClean="0">
                <a:latin typeface="Times New Roman"/>
              </a:rPr>
              <a:t>How is the ratio computed?</a:t>
            </a:r>
          </a:p>
          <a:p>
            <a:pPr marL="742950" lvl="1" indent="-285750" eaLnBrk="1" hangingPunct="1"/>
            <a:r>
              <a:rPr lang="en-US" altLang="en-US" dirty="0" smtClean="0">
                <a:latin typeface="Times New Roman"/>
              </a:rPr>
              <a:t>What is the ratio trying to measure and why?</a:t>
            </a:r>
          </a:p>
          <a:p>
            <a:pPr marL="742950" lvl="1" indent="-285750" eaLnBrk="1" hangingPunct="1"/>
            <a:r>
              <a:rPr lang="en-US" altLang="en-US" dirty="0" smtClean="0">
                <a:latin typeface="Times New Roman"/>
              </a:rPr>
              <a:t>What is the unit of measurement?</a:t>
            </a:r>
          </a:p>
          <a:p>
            <a:pPr marL="742950" lvl="1" indent="-285750" eaLnBrk="1" hangingPunct="1"/>
            <a:r>
              <a:rPr lang="en-US" altLang="en-US" dirty="0" smtClean="0">
                <a:latin typeface="Times New Roman"/>
              </a:rPr>
              <a:t>What does the value indicate?</a:t>
            </a:r>
          </a:p>
          <a:p>
            <a:pPr marL="742950" lvl="1" indent="-285750" eaLnBrk="1" hangingPunct="1"/>
            <a:r>
              <a:rPr lang="en-US" altLang="en-US" dirty="0" smtClean="0">
                <a:latin typeface="Times New Roman"/>
              </a:rPr>
              <a:t>How can we improve the company’s ratio?</a:t>
            </a:r>
          </a:p>
        </p:txBody>
      </p:sp>
      <p:sp>
        <p:nvSpPr>
          <p:cNvPr id="13314" name="Rectangle 2"/>
          <p:cNvSpPr>
            <a:spLocks noGrp="1" noChangeArrowheads="1"/>
          </p:cNvSpPr>
          <p:nvPr>
            <p:ph type="title"/>
          </p:nvPr>
        </p:nvSpPr>
        <p:spPr>
          <a:xfrm>
            <a:off x="457200" y="0"/>
            <a:ext cx="8229600" cy="1066800"/>
          </a:xfrm>
        </p:spPr>
        <p:txBody>
          <a:bodyPr>
            <a:normAutofit/>
          </a:bodyPr>
          <a:lstStyle/>
          <a:p>
            <a:pPr algn="ctr" eaLnBrk="1" hangingPunct="1"/>
            <a:r>
              <a:rPr lang="en-US" altLang="en-US" sz="3400" dirty="0" smtClean="0"/>
              <a:t>Ratio </a:t>
            </a:r>
            <a:r>
              <a:rPr lang="en-US" altLang="en-US" sz="3400" dirty="0" smtClean="0"/>
              <a:t>Analysis</a:t>
            </a:r>
          </a:p>
        </p:txBody>
      </p:sp>
      <p:sp>
        <p:nvSpPr>
          <p:cNvPr id="4" name="TextBox 3"/>
          <p:cNvSpPr txBox="1"/>
          <p:nvPr/>
        </p:nvSpPr>
        <p:spPr>
          <a:xfrm>
            <a:off x="4724400" y="64008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fade">
                                      <p:cBhvr>
                                        <p:cTn id="7" dur="1000"/>
                                        <p:tgtEl>
                                          <p:spTgt spid="154627">
                                            <p:txEl>
                                              <p:pRg st="0" end="0"/>
                                            </p:txEl>
                                          </p:spTgt>
                                        </p:tgtEl>
                                      </p:cBhvr>
                                    </p:animEffect>
                                    <p:anim calcmode="lin" valueType="num">
                                      <p:cBhvr>
                                        <p:cTn id="8" dur="1000" fill="hold"/>
                                        <p:tgtEl>
                                          <p:spTgt spid="154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4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4627">
                                            <p:txEl>
                                              <p:pRg st="1" end="1"/>
                                            </p:txEl>
                                          </p:spTgt>
                                        </p:tgtEl>
                                        <p:attrNameLst>
                                          <p:attrName>style.visibility</p:attrName>
                                        </p:attrNameLst>
                                      </p:cBhvr>
                                      <p:to>
                                        <p:strVal val="visible"/>
                                      </p:to>
                                    </p:set>
                                    <p:animEffect transition="in" filter="fade">
                                      <p:cBhvr>
                                        <p:cTn id="14" dur="1000"/>
                                        <p:tgtEl>
                                          <p:spTgt spid="154627">
                                            <p:txEl>
                                              <p:pRg st="1" end="1"/>
                                            </p:txEl>
                                          </p:spTgt>
                                        </p:tgtEl>
                                      </p:cBhvr>
                                    </p:animEffect>
                                    <p:anim calcmode="lin" valueType="num">
                                      <p:cBhvr>
                                        <p:cTn id="15" dur="10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46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4627">
                                            <p:txEl>
                                              <p:pRg st="2" end="2"/>
                                            </p:txEl>
                                          </p:spTgt>
                                        </p:tgtEl>
                                        <p:attrNameLst>
                                          <p:attrName>style.visibility</p:attrName>
                                        </p:attrNameLst>
                                      </p:cBhvr>
                                      <p:to>
                                        <p:strVal val="visible"/>
                                      </p:to>
                                    </p:set>
                                    <p:animEffect transition="in" filter="fade">
                                      <p:cBhvr>
                                        <p:cTn id="21" dur="1000"/>
                                        <p:tgtEl>
                                          <p:spTgt spid="154627">
                                            <p:txEl>
                                              <p:pRg st="2" end="2"/>
                                            </p:txEl>
                                          </p:spTgt>
                                        </p:tgtEl>
                                      </p:cBhvr>
                                    </p:animEffect>
                                    <p:anim calcmode="lin" valueType="num">
                                      <p:cBhvr>
                                        <p:cTn id="22" dur="10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4627">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54627">
                                            <p:txEl>
                                              <p:pRg st="3" end="3"/>
                                            </p:txEl>
                                          </p:spTgt>
                                        </p:tgtEl>
                                        <p:attrNameLst>
                                          <p:attrName>style.visibility</p:attrName>
                                        </p:attrNameLst>
                                      </p:cBhvr>
                                      <p:to>
                                        <p:strVal val="visible"/>
                                      </p:to>
                                    </p:set>
                                    <p:animEffect transition="in" filter="fade">
                                      <p:cBhvr>
                                        <p:cTn id="26" dur="1000"/>
                                        <p:tgtEl>
                                          <p:spTgt spid="154627">
                                            <p:txEl>
                                              <p:pRg st="3" end="3"/>
                                            </p:txEl>
                                          </p:spTgt>
                                        </p:tgtEl>
                                      </p:cBhvr>
                                    </p:animEffect>
                                    <p:anim calcmode="lin" valueType="num">
                                      <p:cBhvr>
                                        <p:cTn id="27" dur="10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15462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54627">
                                            <p:txEl>
                                              <p:pRg st="4" end="4"/>
                                            </p:txEl>
                                          </p:spTgt>
                                        </p:tgtEl>
                                        <p:attrNameLst>
                                          <p:attrName>style.visibility</p:attrName>
                                        </p:attrNameLst>
                                      </p:cBhvr>
                                      <p:to>
                                        <p:strVal val="visible"/>
                                      </p:to>
                                    </p:set>
                                    <p:animEffect transition="in" filter="fade">
                                      <p:cBhvr>
                                        <p:cTn id="31" dur="1000"/>
                                        <p:tgtEl>
                                          <p:spTgt spid="154627">
                                            <p:txEl>
                                              <p:pRg st="4" end="4"/>
                                            </p:txEl>
                                          </p:spTgt>
                                        </p:tgtEl>
                                      </p:cBhvr>
                                    </p:animEffect>
                                    <p:anim calcmode="lin" valueType="num">
                                      <p:cBhvr>
                                        <p:cTn id="32" dur="10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54627">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54627">
                                            <p:txEl>
                                              <p:pRg st="5" end="5"/>
                                            </p:txEl>
                                          </p:spTgt>
                                        </p:tgtEl>
                                        <p:attrNameLst>
                                          <p:attrName>style.visibility</p:attrName>
                                        </p:attrNameLst>
                                      </p:cBhvr>
                                      <p:to>
                                        <p:strVal val="visible"/>
                                      </p:to>
                                    </p:set>
                                    <p:animEffect transition="in" filter="fade">
                                      <p:cBhvr>
                                        <p:cTn id="36" dur="1000"/>
                                        <p:tgtEl>
                                          <p:spTgt spid="154627">
                                            <p:txEl>
                                              <p:pRg st="5" end="5"/>
                                            </p:txEl>
                                          </p:spTgt>
                                        </p:tgtEl>
                                      </p:cBhvr>
                                    </p:animEffect>
                                    <p:anim calcmode="lin" valueType="num">
                                      <p:cBhvr>
                                        <p:cTn id="37" dur="1000" fill="hold"/>
                                        <p:tgtEl>
                                          <p:spTgt spid="154627">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54627">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54627">
                                            <p:txEl>
                                              <p:pRg st="6" end="6"/>
                                            </p:txEl>
                                          </p:spTgt>
                                        </p:tgtEl>
                                        <p:attrNameLst>
                                          <p:attrName>style.visibility</p:attrName>
                                        </p:attrNameLst>
                                      </p:cBhvr>
                                      <p:to>
                                        <p:strVal val="visible"/>
                                      </p:to>
                                    </p:set>
                                    <p:animEffect transition="in" filter="fade">
                                      <p:cBhvr>
                                        <p:cTn id="41" dur="1000"/>
                                        <p:tgtEl>
                                          <p:spTgt spid="154627">
                                            <p:txEl>
                                              <p:pRg st="6" end="6"/>
                                            </p:txEl>
                                          </p:spTgt>
                                        </p:tgtEl>
                                      </p:cBhvr>
                                    </p:animEffect>
                                    <p:anim calcmode="lin" valueType="num">
                                      <p:cBhvr>
                                        <p:cTn id="42" dur="1000" fill="hold"/>
                                        <p:tgtEl>
                                          <p:spTgt spid="154627">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154627">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54627">
                                            <p:txEl>
                                              <p:pRg st="7" end="7"/>
                                            </p:txEl>
                                          </p:spTgt>
                                        </p:tgtEl>
                                        <p:attrNameLst>
                                          <p:attrName>style.visibility</p:attrName>
                                        </p:attrNameLst>
                                      </p:cBhvr>
                                      <p:to>
                                        <p:strVal val="visible"/>
                                      </p:to>
                                    </p:set>
                                    <p:animEffect transition="in" filter="fade">
                                      <p:cBhvr>
                                        <p:cTn id="46" dur="1000"/>
                                        <p:tgtEl>
                                          <p:spTgt spid="154627">
                                            <p:txEl>
                                              <p:pRg st="7" end="7"/>
                                            </p:txEl>
                                          </p:spTgt>
                                        </p:tgtEl>
                                      </p:cBhvr>
                                    </p:animEffect>
                                    <p:anim calcmode="lin" valueType="num">
                                      <p:cBhvr>
                                        <p:cTn id="47" dur="1000" fill="hold"/>
                                        <p:tgtEl>
                                          <p:spTgt spid="154627">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15462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5" name="Rectangle 3"/>
          <p:cNvSpPr>
            <a:spLocks noGrp="1" noChangeArrowheads="1"/>
          </p:cNvSpPr>
          <p:nvPr>
            <p:ph idx="1"/>
          </p:nvPr>
        </p:nvSpPr>
        <p:spPr/>
        <p:txBody>
          <a:bodyPr>
            <a:normAutofit/>
          </a:bodyPr>
          <a:lstStyle/>
          <a:p>
            <a:pPr marL="342900" indent="-342900" eaLnBrk="1" hangingPunct="1"/>
            <a:r>
              <a:rPr lang="en-US" altLang="en-US" sz="2800" dirty="0" smtClean="0">
                <a:latin typeface="Times New Roman"/>
              </a:rPr>
              <a:t>Short-term solvency or liquidity ratios</a:t>
            </a:r>
          </a:p>
          <a:p>
            <a:pPr marL="342900" indent="-342900" eaLnBrk="1" hangingPunct="1"/>
            <a:r>
              <a:rPr lang="en-US" altLang="en-US" sz="2800" dirty="0" smtClean="0">
                <a:latin typeface="Times New Roman"/>
              </a:rPr>
              <a:t>Long-term solvency or financial leverage ratios</a:t>
            </a:r>
          </a:p>
          <a:p>
            <a:pPr marL="342900" indent="-342900" eaLnBrk="1" hangingPunct="1"/>
            <a:r>
              <a:rPr lang="en-US" altLang="en-US" sz="2800" dirty="0" smtClean="0">
                <a:latin typeface="Times New Roman"/>
              </a:rPr>
              <a:t>Asset management or turnover ratios</a:t>
            </a:r>
          </a:p>
          <a:p>
            <a:pPr marL="342900" indent="-342900" eaLnBrk="1" hangingPunct="1"/>
            <a:r>
              <a:rPr lang="en-US" altLang="en-US" sz="2800" dirty="0" smtClean="0">
                <a:latin typeface="Times New Roman"/>
              </a:rPr>
              <a:t>Profitability ratios</a:t>
            </a:r>
          </a:p>
          <a:p>
            <a:pPr marL="342900" indent="-342900" eaLnBrk="1" hangingPunct="1"/>
            <a:r>
              <a:rPr lang="en-US" altLang="en-US" sz="2800" dirty="0" smtClean="0">
                <a:latin typeface="Times New Roman"/>
              </a:rPr>
              <a:t>Market value ratios</a:t>
            </a:r>
          </a:p>
        </p:txBody>
      </p:sp>
      <p:sp>
        <p:nvSpPr>
          <p:cNvPr id="15362" name="Rectangle 2"/>
          <p:cNvSpPr>
            <a:spLocks noGrp="1" noChangeArrowheads="1"/>
          </p:cNvSpPr>
          <p:nvPr>
            <p:ph type="title"/>
          </p:nvPr>
        </p:nvSpPr>
        <p:spPr/>
        <p:txBody>
          <a:bodyPr>
            <a:normAutofit/>
          </a:bodyPr>
          <a:lstStyle/>
          <a:p>
            <a:pPr algn="ctr" eaLnBrk="1" hangingPunct="1"/>
            <a:r>
              <a:rPr lang="en-US" altLang="en-US" sz="3400" dirty="0" smtClean="0"/>
              <a:t>Categories of Financial Ratios</a:t>
            </a:r>
          </a:p>
        </p:txBody>
      </p:sp>
      <p:sp>
        <p:nvSpPr>
          <p:cNvPr id="4" name="TextBox 3"/>
          <p:cNvSpPr txBox="1"/>
          <p:nvPr/>
        </p:nvSpPr>
        <p:spPr>
          <a:xfrm>
            <a:off x="47244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fade">
                                      <p:cBhvr>
                                        <p:cTn id="7" dur="1000"/>
                                        <p:tgtEl>
                                          <p:spTgt spid="156675">
                                            <p:txEl>
                                              <p:pRg st="0" end="0"/>
                                            </p:txEl>
                                          </p:spTgt>
                                        </p:tgtEl>
                                      </p:cBhvr>
                                    </p:animEffect>
                                    <p:anim calcmode="lin" valueType="num">
                                      <p:cBhvr>
                                        <p:cTn id="8" dur="1000" fill="hold"/>
                                        <p:tgtEl>
                                          <p:spTgt spid="156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66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6675">
                                            <p:txEl>
                                              <p:pRg st="1" end="1"/>
                                            </p:txEl>
                                          </p:spTgt>
                                        </p:tgtEl>
                                        <p:attrNameLst>
                                          <p:attrName>style.visibility</p:attrName>
                                        </p:attrNameLst>
                                      </p:cBhvr>
                                      <p:to>
                                        <p:strVal val="visible"/>
                                      </p:to>
                                    </p:set>
                                    <p:animEffect transition="in" filter="fade">
                                      <p:cBhvr>
                                        <p:cTn id="14" dur="1000"/>
                                        <p:tgtEl>
                                          <p:spTgt spid="156675">
                                            <p:txEl>
                                              <p:pRg st="1" end="1"/>
                                            </p:txEl>
                                          </p:spTgt>
                                        </p:tgtEl>
                                      </p:cBhvr>
                                    </p:animEffect>
                                    <p:anim calcmode="lin" valueType="num">
                                      <p:cBhvr>
                                        <p:cTn id="15" dur="1000" fill="hold"/>
                                        <p:tgtEl>
                                          <p:spTgt spid="1566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66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6675">
                                            <p:txEl>
                                              <p:pRg st="2" end="2"/>
                                            </p:txEl>
                                          </p:spTgt>
                                        </p:tgtEl>
                                        <p:attrNameLst>
                                          <p:attrName>style.visibility</p:attrName>
                                        </p:attrNameLst>
                                      </p:cBhvr>
                                      <p:to>
                                        <p:strVal val="visible"/>
                                      </p:to>
                                    </p:set>
                                    <p:animEffect transition="in" filter="fade">
                                      <p:cBhvr>
                                        <p:cTn id="21" dur="1000"/>
                                        <p:tgtEl>
                                          <p:spTgt spid="156675">
                                            <p:txEl>
                                              <p:pRg st="2" end="2"/>
                                            </p:txEl>
                                          </p:spTgt>
                                        </p:tgtEl>
                                      </p:cBhvr>
                                    </p:animEffect>
                                    <p:anim calcmode="lin" valueType="num">
                                      <p:cBhvr>
                                        <p:cTn id="22" dur="1000" fill="hold"/>
                                        <p:tgtEl>
                                          <p:spTgt spid="1566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66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6675">
                                            <p:txEl>
                                              <p:pRg st="3" end="3"/>
                                            </p:txEl>
                                          </p:spTgt>
                                        </p:tgtEl>
                                        <p:attrNameLst>
                                          <p:attrName>style.visibility</p:attrName>
                                        </p:attrNameLst>
                                      </p:cBhvr>
                                      <p:to>
                                        <p:strVal val="visible"/>
                                      </p:to>
                                    </p:set>
                                    <p:animEffect transition="in" filter="fade">
                                      <p:cBhvr>
                                        <p:cTn id="28" dur="1000"/>
                                        <p:tgtEl>
                                          <p:spTgt spid="156675">
                                            <p:txEl>
                                              <p:pRg st="3" end="3"/>
                                            </p:txEl>
                                          </p:spTgt>
                                        </p:tgtEl>
                                      </p:cBhvr>
                                    </p:animEffect>
                                    <p:anim calcmode="lin" valueType="num">
                                      <p:cBhvr>
                                        <p:cTn id="29" dur="1000" fill="hold"/>
                                        <p:tgtEl>
                                          <p:spTgt spid="1566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66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6675">
                                            <p:txEl>
                                              <p:pRg st="4" end="4"/>
                                            </p:txEl>
                                          </p:spTgt>
                                        </p:tgtEl>
                                        <p:attrNameLst>
                                          <p:attrName>style.visibility</p:attrName>
                                        </p:attrNameLst>
                                      </p:cBhvr>
                                      <p:to>
                                        <p:strVal val="visible"/>
                                      </p:to>
                                    </p:set>
                                    <p:animEffect transition="in" filter="fade">
                                      <p:cBhvr>
                                        <p:cTn id="35" dur="1000"/>
                                        <p:tgtEl>
                                          <p:spTgt spid="156675">
                                            <p:txEl>
                                              <p:pRg st="4" end="4"/>
                                            </p:txEl>
                                          </p:spTgt>
                                        </p:tgtEl>
                                      </p:cBhvr>
                                    </p:animEffect>
                                    <p:anim calcmode="lin" valueType="num">
                                      <p:cBhvr>
                                        <p:cTn id="36" dur="1000" fill="hold"/>
                                        <p:tgtEl>
                                          <p:spTgt spid="1566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66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3" name="Rectangle 3"/>
          <p:cNvSpPr>
            <a:spLocks noGrp="1" noChangeArrowheads="1"/>
          </p:cNvSpPr>
          <p:nvPr>
            <p:ph idx="1"/>
          </p:nvPr>
        </p:nvSpPr>
        <p:spPr/>
        <p:txBody>
          <a:bodyPr/>
          <a:lstStyle/>
          <a:p>
            <a:pPr marL="342900" indent="-342900" eaLnBrk="1" hangingPunct="1"/>
            <a:r>
              <a:rPr lang="en-US" altLang="en-US" dirty="0" smtClean="0">
                <a:latin typeface="Times New Roman"/>
              </a:rPr>
              <a:t>Current Ratio = CA / </a:t>
            </a:r>
            <a:r>
              <a:rPr lang="en-US" altLang="en-US" dirty="0" smtClean="0">
                <a:latin typeface="Times New Roman"/>
              </a:rPr>
              <a:t>CL (best known and widely used for short term liquidity) (what if it is less than 1) (How strong is the ratio)</a:t>
            </a:r>
            <a:endParaRPr lang="en-US" altLang="en-US" dirty="0" smtClean="0">
              <a:latin typeface="Times New Roman"/>
            </a:endParaRPr>
          </a:p>
          <a:p>
            <a:pPr marL="742950" lvl="1" indent="-285750" eaLnBrk="1" hangingPunct="1"/>
            <a:r>
              <a:rPr lang="en-US" altLang="en-US" dirty="0" smtClean="0">
                <a:latin typeface="Times New Roman"/>
              </a:rPr>
              <a:t>708 / 540 = 1.31 times</a:t>
            </a:r>
          </a:p>
          <a:p>
            <a:pPr marL="342900" indent="-342900" eaLnBrk="1" hangingPunct="1"/>
            <a:r>
              <a:rPr lang="en-US" altLang="en-US" dirty="0" smtClean="0">
                <a:latin typeface="Times New Roman"/>
              </a:rPr>
              <a:t>Quick Ratio = (CA – Inventory) / </a:t>
            </a:r>
            <a:r>
              <a:rPr lang="en-US" altLang="en-US" dirty="0" smtClean="0">
                <a:latin typeface="Times New Roman"/>
              </a:rPr>
              <a:t>CL (also called acid – test) uses the most liquid of assets</a:t>
            </a:r>
            <a:endParaRPr lang="en-US" altLang="en-US" dirty="0" smtClean="0">
              <a:latin typeface="Times New Roman"/>
            </a:endParaRPr>
          </a:p>
          <a:p>
            <a:pPr marL="742950" lvl="1" indent="-285750" eaLnBrk="1" hangingPunct="1"/>
            <a:r>
              <a:rPr lang="en-US" altLang="en-US" dirty="0" smtClean="0">
                <a:latin typeface="Times New Roman"/>
              </a:rPr>
              <a:t>(708 - 422) / 540 = .53 times</a:t>
            </a:r>
          </a:p>
          <a:p>
            <a:pPr marL="342900" indent="-342900" eaLnBrk="1" hangingPunct="1"/>
            <a:r>
              <a:rPr lang="en-US" altLang="en-US" dirty="0" smtClean="0">
                <a:latin typeface="Times New Roman"/>
              </a:rPr>
              <a:t>Cash Ratio = Cash / CL</a:t>
            </a:r>
          </a:p>
          <a:p>
            <a:pPr marL="742950" lvl="1" indent="-285750" eaLnBrk="1" hangingPunct="1"/>
            <a:r>
              <a:rPr lang="en-US" altLang="en-US" dirty="0" smtClean="0">
                <a:latin typeface="Times New Roman"/>
              </a:rPr>
              <a:t>98 / 540 = .18 times</a:t>
            </a:r>
          </a:p>
        </p:txBody>
      </p:sp>
      <p:sp>
        <p:nvSpPr>
          <p:cNvPr id="17410" name="Rectangle 2"/>
          <p:cNvSpPr>
            <a:spLocks noGrp="1" noChangeArrowheads="1"/>
          </p:cNvSpPr>
          <p:nvPr>
            <p:ph type="title"/>
          </p:nvPr>
        </p:nvSpPr>
        <p:spPr>
          <a:xfrm>
            <a:off x="457200" y="152400"/>
            <a:ext cx="8229600" cy="1143000"/>
          </a:xfrm>
        </p:spPr>
        <p:txBody>
          <a:bodyPr>
            <a:noAutofit/>
          </a:bodyPr>
          <a:lstStyle/>
          <a:p>
            <a:pPr algn="ctr" eaLnBrk="1" hangingPunct="1"/>
            <a:r>
              <a:rPr lang="en-US" altLang="en-US" sz="3400" dirty="0" smtClean="0"/>
              <a:t>Computing Liquidity Ratios</a:t>
            </a:r>
          </a:p>
        </p:txBody>
      </p:sp>
      <p:sp>
        <p:nvSpPr>
          <p:cNvPr id="4" name="TextBox 3"/>
          <p:cNvSpPr txBox="1"/>
          <p:nvPr/>
        </p:nvSpPr>
        <p:spPr>
          <a:xfrm>
            <a:off x="45720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fade">
                                      <p:cBhvr>
                                        <p:cTn id="7" dur="1000"/>
                                        <p:tgtEl>
                                          <p:spTgt spid="158723">
                                            <p:txEl>
                                              <p:pRg st="0" end="0"/>
                                            </p:txEl>
                                          </p:spTgt>
                                        </p:tgtEl>
                                      </p:cBhvr>
                                    </p:animEffect>
                                    <p:anim calcmode="lin" valueType="num">
                                      <p:cBhvr>
                                        <p:cTn id="8" dur="1000" fill="hold"/>
                                        <p:tgtEl>
                                          <p:spTgt spid="158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8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8723">
                                            <p:txEl>
                                              <p:pRg st="1" end="1"/>
                                            </p:txEl>
                                          </p:spTgt>
                                        </p:tgtEl>
                                        <p:attrNameLst>
                                          <p:attrName>style.visibility</p:attrName>
                                        </p:attrNameLst>
                                      </p:cBhvr>
                                      <p:to>
                                        <p:strVal val="visible"/>
                                      </p:to>
                                    </p:set>
                                    <p:animEffect transition="in" filter="fade">
                                      <p:cBhvr>
                                        <p:cTn id="14" dur="1000"/>
                                        <p:tgtEl>
                                          <p:spTgt spid="158723">
                                            <p:txEl>
                                              <p:pRg st="1" end="1"/>
                                            </p:txEl>
                                          </p:spTgt>
                                        </p:tgtEl>
                                      </p:cBhvr>
                                    </p:animEffect>
                                    <p:anim calcmode="lin" valueType="num">
                                      <p:cBhvr>
                                        <p:cTn id="15" dur="1000" fill="hold"/>
                                        <p:tgtEl>
                                          <p:spTgt spid="15872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87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58723">
                                            <p:txEl>
                                              <p:pRg st="2" end="2"/>
                                            </p:txEl>
                                          </p:spTgt>
                                        </p:tgtEl>
                                        <p:attrNameLst>
                                          <p:attrName>style.visibility</p:attrName>
                                        </p:attrNameLst>
                                      </p:cBhvr>
                                      <p:to>
                                        <p:strVal val="visible"/>
                                      </p:to>
                                    </p:set>
                                    <p:animEffect transition="in" filter="fade">
                                      <p:cBhvr>
                                        <p:cTn id="21" dur="1000"/>
                                        <p:tgtEl>
                                          <p:spTgt spid="158723">
                                            <p:txEl>
                                              <p:pRg st="2" end="2"/>
                                            </p:txEl>
                                          </p:spTgt>
                                        </p:tgtEl>
                                      </p:cBhvr>
                                    </p:animEffect>
                                    <p:anim calcmode="lin" valueType="num">
                                      <p:cBhvr>
                                        <p:cTn id="22" dur="1000" fill="hold"/>
                                        <p:tgtEl>
                                          <p:spTgt spid="15872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58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8723">
                                            <p:txEl>
                                              <p:pRg st="3" end="3"/>
                                            </p:txEl>
                                          </p:spTgt>
                                        </p:tgtEl>
                                        <p:attrNameLst>
                                          <p:attrName>style.visibility</p:attrName>
                                        </p:attrNameLst>
                                      </p:cBhvr>
                                      <p:to>
                                        <p:strVal val="visible"/>
                                      </p:to>
                                    </p:set>
                                    <p:animEffect transition="in" filter="fade">
                                      <p:cBhvr>
                                        <p:cTn id="28" dur="1000"/>
                                        <p:tgtEl>
                                          <p:spTgt spid="158723">
                                            <p:txEl>
                                              <p:pRg st="3" end="3"/>
                                            </p:txEl>
                                          </p:spTgt>
                                        </p:tgtEl>
                                      </p:cBhvr>
                                    </p:animEffect>
                                    <p:anim calcmode="lin" valueType="num">
                                      <p:cBhvr>
                                        <p:cTn id="29" dur="1000" fill="hold"/>
                                        <p:tgtEl>
                                          <p:spTgt spid="1587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587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8723">
                                            <p:txEl>
                                              <p:pRg st="4" end="4"/>
                                            </p:txEl>
                                          </p:spTgt>
                                        </p:tgtEl>
                                        <p:attrNameLst>
                                          <p:attrName>style.visibility</p:attrName>
                                        </p:attrNameLst>
                                      </p:cBhvr>
                                      <p:to>
                                        <p:strVal val="visible"/>
                                      </p:to>
                                    </p:set>
                                    <p:animEffect transition="in" filter="fade">
                                      <p:cBhvr>
                                        <p:cTn id="35" dur="1000"/>
                                        <p:tgtEl>
                                          <p:spTgt spid="158723">
                                            <p:txEl>
                                              <p:pRg st="4" end="4"/>
                                            </p:txEl>
                                          </p:spTgt>
                                        </p:tgtEl>
                                      </p:cBhvr>
                                    </p:animEffect>
                                    <p:anim calcmode="lin" valueType="num">
                                      <p:cBhvr>
                                        <p:cTn id="36" dur="1000" fill="hold"/>
                                        <p:tgtEl>
                                          <p:spTgt spid="1587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587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58723">
                                            <p:txEl>
                                              <p:pRg st="5" end="5"/>
                                            </p:txEl>
                                          </p:spTgt>
                                        </p:tgtEl>
                                        <p:attrNameLst>
                                          <p:attrName>style.visibility</p:attrName>
                                        </p:attrNameLst>
                                      </p:cBhvr>
                                      <p:to>
                                        <p:strVal val="visible"/>
                                      </p:to>
                                    </p:set>
                                    <p:animEffect transition="in" filter="fade">
                                      <p:cBhvr>
                                        <p:cTn id="42" dur="1000"/>
                                        <p:tgtEl>
                                          <p:spTgt spid="158723">
                                            <p:txEl>
                                              <p:pRg st="5" end="5"/>
                                            </p:txEl>
                                          </p:spTgt>
                                        </p:tgtEl>
                                      </p:cBhvr>
                                    </p:animEffect>
                                    <p:anim calcmode="lin" valueType="num">
                                      <p:cBhvr>
                                        <p:cTn id="43" dur="1000" fill="hold"/>
                                        <p:tgtEl>
                                          <p:spTgt spid="15872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5872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1" name="Rectangle 3"/>
          <p:cNvSpPr>
            <a:spLocks noGrp="1" noChangeArrowheads="1"/>
          </p:cNvSpPr>
          <p:nvPr>
            <p:ph idx="1"/>
          </p:nvPr>
        </p:nvSpPr>
        <p:spPr/>
        <p:txBody>
          <a:bodyPr>
            <a:normAutofit lnSpcReduction="10000"/>
          </a:bodyPr>
          <a:lstStyle/>
          <a:p>
            <a:pPr marL="342900" indent="-342900" eaLnBrk="1" hangingPunct="1"/>
            <a:r>
              <a:rPr lang="en-US" altLang="en-US" dirty="0" smtClean="0">
                <a:latin typeface="Times New Roman"/>
              </a:rPr>
              <a:t>Can the company meets its long run ability to meet its obligation</a:t>
            </a:r>
          </a:p>
          <a:p>
            <a:pPr marL="342900" indent="-342900" eaLnBrk="1" hangingPunct="1"/>
            <a:r>
              <a:rPr lang="en-US" altLang="en-US" dirty="0" smtClean="0">
                <a:latin typeface="Times New Roman"/>
              </a:rPr>
              <a:t>Total </a:t>
            </a:r>
            <a:r>
              <a:rPr lang="en-US" altLang="en-US" dirty="0" smtClean="0">
                <a:latin typeface="Times New Roman"/>
              </a:rPr>
              <a:t>Debt Ratio = (TA – TE) / </a:t>
            </a:r>
            <a:r>
              <a:rPr lang="en-US" altLang="en-US" dirty="0" smtClean="0">
                <a:latin typeface="Times New Roman"/>
              </a:rPr>
              <a:t>TA  (TA =Total Assets, TE = Total Equity)</a:t>
            </a:r>
            <a:endParaRPr lang="en-US" altLang="en-US" dirty="0" smtClean="0">
              <a:latin typeface="Times New Roman"/>
            </a:endParaRPr>
          </a:p>
          <a:p>
            <a:pPr marL="742950" lvl="1" indent="-285750" eaLnBrk="1" hangingPunct="1"/>
            <a:r>
              <a:rPr lang="en-US" altLang="en-US" dirty="0" smtClean="0">
                <a:latin typeface="Times New Roman"/>
              </a:rPr>
              <a:t>(3588 - 2591) / 3588 = 28%</a:t>
            </a:r>
          </a:p>
          <a:p>
            <a:pPr marL="342900" indent="-342900" eaLnBrk="1" hangingPunct="1"/>
            <a:endParaRPr lang="en-US" altLang="en-US" dirty="0" smtClean="0">
              <a:latin typeface="Times New Roman"/>
            </a:endParaRPr>
          </a:p>
          <a:p>
            <a:pPr marL="342900" indent="-342900" eaLnBrk="1" hangingPunct="1"/>
            <a:r>
              <a:rPr lang="en-US" altLang="en-US" dirty="0" smtClean="0">
                <a:latin typeface="Times New Roman"/>
              </a:rPr>
              <a:t>Debt/Equity </a:t>
            </a:r>
            <a:r>
              <a:rPr lang="en-US" altLang="en-US" dirty="0" smtClean="0">
                <a:latin typeface="Times New Roman"/>
              </a:rPr>
              <a:t>= TD / </a:t>
            </a:r>
            <a:r>
              <a:rPr lang="en-US" altLang="en-US" dirty="0" smtClean="0">
                <a:latin typeface="Times New Roman"/>
              </a:rPr>
              <a:t>TE (TD = Total Debt)</a:t>
            </a:r>
            <a:endParaRPr lang="en-US" altLang="en-US" dirty="0" smtClean="0">
              <a:latin typeface="Times New Roman"/>
            </a:endParaRPr>
          </a:p>
          <a:p>
            <a:pPr marL="742950" lvl="1" indent="-285750" eaLnBrk="1" hangingPunct="1"/>
            <a:r>
              <a:rPr lang="en-US" altLang="en-US" dirty="0" smtClean="0">
                <a:latin typeface="Times New Roman"/>
              </a:rPr>
              <a:t>(3588 – 2591) / 2591 = 38.5%</a:t>
            </a:r>
          </a:p>
          <a:p>
            <a:pPr marL="342900" indent="-342900" eaLnBrk="1" hangingPunct="1"/>
            <a:endParaRPr lang="en-US" altLang="en-US" dirty="0" smtClean="0">
              <a:latin typeface="Times New Roman"/>
            </a:endParaRPr>
          </a:p>
          <a:p>
            <a:pPr marL="342900" indent="-342900" eaLnBrk="1" hangingPunct="1"/>
            <a:r>
              <a:rPr lang="en-US" altLang="en-US" dirty="0" smtClean="0">
                <a:latin typeface="Times New Roman"/>
              </a:rPr>
              <a:t>Equity </a:t>
            </a:r>
            <a:r>
              <a:rPr lang="en-US" altLang="en-US" dirty="0" smtClean="0">
                <a:latin typeface="Times New Roman"/>
              </a:rPr>
              <a:t>Multiplier = TA / TE = 1 + D/E</a:t>
            </a:r>
          </a:p>
          <a:p>
            <a:pPr marL="742950" lvl="1" indent="-285750" eaLnBrk="1" hangingPunct="1"/>
            <a:r>
              <a:rPr lang="en-US" altLang="en-US" dirty="0" smtClean="0">
                <a:latin typeface="Times New Roman"/>
              </a:rPr>
              <a:t>1 + .385 = 1.385</a:t>
            </a:r>
          </a:p>
        </p:txBody>
      </p:sp>
      <p:sp>
        <p:nvSpPr>
          <p:cNvPr id="19458" name="Rectangle 2"/>
          <p:cNvSpPr>
            <a:spLocks noGrp="1" noChangeArrowheads="1"/>
          </p:cNvSpPr>
          <p:nvPr>
            <p:ph type="title"/>
          </p:nvPr>
        </p:nvSpPr>
        <p:spPr/>
        <p:txBody>
          <a:bodyPr>
            <a:normAutofit/>
          </a:bodyPr>
          <a:lstStyle/>
          <a:p>
            <a:pPr algn="ctr" eaLnBrk="1" hangingPunct="1"/>
            <a:r>
              <a:rPr lang="en-US" altLang="en-US" sz="3400" dirty="0" smtClean="0"/>
              <a:t>Computing </a:t>
            </a:r>
            <a:r>
              <a:rPr lang="en-US" altLang="en-US" sz="3400" dirty="0" smtClean="0"/>
              <a:t>Financial Leverage Ratios – Long term solvency measurements</a:t>
            </a:r>
            <a:endParaRPr lang="en-US" altLang="en-US" sz="3400" dirty="0" smtClean="0"/>
          </a:p>
        </p:txBody>
      </p:sp>
      <p:sp>
        <p:nvSpPr>
          <p:cNvPr id="4" name="TextBox 3"/>
          <p:cNvSpPr txBox="1"/>
          <p:nvPr/>
        </p:nvSpPr>
        <p:spPr>
          <a:xfrm>
            <a:off x="4648200" y="6324600"/>
            <a:ext cx="4031873" cy="338554"/>
          </a:xfrm>
          <a:prstGeom prst="rect">
            <a:avLst/>
          </a:prstGeom>
          <a:noFill/>
        </p:spPr>
        <p:txBody>
          <a:bodyPr wrap="none" rtlCol="0">
            <a:spAutoFit/>
          </a:bodyPr>
          <a:lstStyle/>
          <a:p>
            <a:pPr algn="r"/>
            <a:r>
              <a:rPr lang="en-US" sz="800" dirty="0" smtClean="0"/>
              <a:t>Copyright © 2016 McGraw-Hill Education. All rights reserved.</a:t>
            </a:r>
          </a:p>
          <a:p>
            <a:pPr algn="r"/>
            <a:r>
              <a:rPr lang="en-US" sz="800" dirty="0" smtClean="0"/>
              <a:t>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fade">
                                      <p:cBhvr>
                                        <p:cTn id="7" dur="1000"/>
                                        <p:tgtEl>
                                          <p:spTgt spid="160771">
                                            <p:txEl>
                                              <p:pRg st="0" end="0"/>
                                            </p:txEl>
                                          </p:spTgt>
                                        </p:tgtEl>
                                      </p:cBhvr>
                                    </p:animEffect>
                                    <p:anim calcmode="lin" valueType="num">
                                      <p:cBhvr>
                                        <p:cTn id="8" dur="1000" fill="hold"/>
                                        <p:tgtEl>
                                          <p:spTgt spid="160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0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0771">
                                            <p:txEl>
                                              <p:pRg st="1" end="1"/>
                                            </p:txEl>
                                          </p:spTgt>
                                        </p:tgtEl>
                                        <p:attrNameLst>
                                          <p:attrName>style.visibility</p:attrName>
                                        </p:attrNameLst>
                                      </p:cBhvr>
                                      <p:to>
                                        <p:strVal val="visible"/>
                                      </p:to>
                                    </p:set>
                                    <p:animEffect transition="in" filter="fade">
                                      <p:cBhvr>
                                        <p:cTn id="14" dur="1000"/>
                                        <p:tgtEl>
                                          <p:spTgt spid="160771">
                                            <p:txEl>
                                              <p:pRg st="1" end="1"/>
                                            </p:txEl>
                                          </p:spTgt>
                                        </p:tgtEl>
                                      </p:cBhvr>
                                    </p:animEffect>
                                    <p:anim calcmode="lin" valueType="num">
                                      <p:cBhvr>
                                        <p:cTn id="15" dur="1000" fill="hold"/>
                                        <p:tgtEl>
                                          <p:spTgt spid="160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07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0771">
                                            <p:txEl>
                                              <p:pRg st="2" end="2"/>
                                            </p:txEl>
                                          </p:spTgt>
                                        </p:tgtEl>
                                        <p:attrNameLst>
                                          <p:attrName>style.visibility</p:attrName>
                                        </p:attrNameLst>
                                      </p:cBhvr>
                                      <p:to>
                                        <p:strVal val="visible"/>
                                      </p:to>
                                    </p:set>
                                    <p:animEffect transition="in" filter="fade">
                                      <p:cBhvr>
                                        <p:cTn id="21" dur="1000"/>
                                        <p:tgtEl>
                                          <p:spTgt spid="160771">
                                            <p:txEl>
                                              <p:pRg st="2" end="2"/>
                                            </p:txEl>
                                          </p:spTgt>
                                        </p:tgtEl>
                                      </p:cBhvr>
                                    </p:animEffect>
                                    <p:anim calcmode="lin" valueType="num">
                                      <p:cBhvr>
                                        <p:cTn id="22" dur="1000" fill="hold"/>
                                        <p:tgtEl>
                                          <p:spTgt spid="1607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07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0771">
                                            <p:txEl>
                                              <p:pRg st="4" end="4"/>
                                            </p:txEl>
                                          </p:spTgt>
                                        </p:tgtEl>
                                        <p:attrNameLst>
                                          <p:attrName>style.visibility</p:attrName>
                                        </p:attrNameLst>
                                      </p:cBhvr>
                                      <p:to>
                                        <p:strVal val="visible"/>
                                      </p:to>
                                    </p:set>
                                    <p:animEffect transition="in" filter="fade">
                                      <p:cBhvr>
                                        <p:cTn id="28" dur="1000"/>
                                        <p:tgtEl>
                                          <p:spTgt spid="160771">
                                            <p:txEl>
                                              <p:pRg st="4" end="4"/>
                                            </p:txEl>
                                          </p:spTgt>
                                        </p:tgtEl>
                                      </p:cBhvr>
                                    </p:animEffect>
                                    <p:anim calcmode="lin" valueType="num">
                                      <p:cBhvr>
                                        <p:cTn id="29" dur="1000" fill="hold"/>
                                        <p:tgtEl>
                                          <p:spTgt spid="16077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07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60771">
                                            <p:txEl>
                                              <p:pRg st="5" end="5"/>
                                            </p:txEl>
                                          </p:spTgt>
                                        </p:tgtEl>
                                        <p:attrNameLst>
                                          <p:attrName>style.visibility</p:attrName>
                                        </p:attrNameLst>
                                      </p:cBhvr>
                                      <p:to>
                                        <p:strVal val="visible"/>
                                      </p:to>
                                    </p:set>
                                    <p:animEffect transition="in" filter="fade">
                                      <p:cBhvr>
                                        <p:cTn id="35" dur="1000"/>
                                        <p:tgtEl>
                                          <p:spTgt spid="160771">
                                            <p:txEl>
                                              <p:pRg st="5" end="5"/>
                                            </p:txEl>
                                          </p:spTgt>
                                        </p:tgtEl>
                                      </p:cBhvr>
                                    </p:animEffect>
                                    <p:anim calcmode="lin" valueType="num">
                                      <p:cBhvr>
                                        <p:cTn id="36" dur="1000" fill="hold"/>
                                        <p:tgtEl>
                                          <p:spTgt spid="16077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07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0771">
                                            <p:txEl>
                                              <p:pRg st="7" end="7"/>
                                            </p:txEl>
                                          </p:spTgt>
                                        </p:tgtEl>
                                        <p:attrNameLst>
                                          <p:attrName>style.visibility</p:attrName>
                                        </p:attrNameLst>
                                      </p:cBhvr>
                                      <p:to>
                                        <p:strVal val="visible"/>
                                      </p:to>
                                    </p:set>
                                    <p:animEffect transition="in" filter="fade">
                                      <p:cBhvr>
                                        <p:cTn id="42" dur="1000"/>
                                        <p:tgtEl>
                                          <p:spTgt spid="160771">
                                            <p:txEl>
                                              <p:pRg st="7" end="7"/>
                                            </p:txEl>
                                          </p:spTgt>
                                        </p:tgtEl>
                                      </p:cBhvr>
                                    </p:animEffect>
                                    <p:anim calcmode="lin" valueType="num">
                                      <p:cBhvr>
                                        <p:cTn id="43" dur="1000" fill="hold"/>
                                        <p:tgtEl>
                                          <p:spTgt spid="160771">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6077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60771">
                                            <p:txEl>
                                              <p:pRg st="8" end="8"/>
                                            </p:txEl>
                                          </p:spTgt>
                                        </p:tgtEl>
                                        <p:attrNameLst>
                                          <p:attrName>style.visibility</p:attrName>
                                        </p:attrNameLst>
                                      </p:cBhvr>
                                      <p:to>
                                        <p:strVal val="visible"/>
                                      </p:to>
                                    </p:set>
                                    <p:animEffect transition="in" filter="fade">
                                      <p:cBhvr>
                                        <p:cTn id="49" dur="1000"/>
                                        <p:tgtEl>
                                          <p:spTgt spid="160771">
                                            <p:txEl>
                                              <p:pRg st="8" end="8"/>
                                            </p:txEl>
                                          </p:spTgt>
                                        </p:tgtEl>
                                      </p:cBhvr>
                                    </p:animEffect>
                                    <p:anim calcmode="lin" valueType="num">
                                      <p:cBhvr>
                                        <p:cTn id="50" dur="1000" fill="hold"/>
                                        <p:tgtEl>
                                          <p:spTgt spid="160771">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16077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3012</TotalTime>
  <Words>3856</Words>
  <Application>Microsoft Office PowerPoint</Application>
  <PresentationFormat>On-screen Show (4:3)</PresentationFormat>
  <Paragraphs>328</Paragraphs>
  <Slides>28</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Concourse</vt:lpstr>
      <vt:lpstr>Equation</vt:lpstr>
      <vt:lpstr>PowerPoint Presentation</vt:lpstr>
      <vt:lpstr>Key Concepts and Skills</vt:lpstr>
      <vt:lpstr>Chapter Outline</vt:lpstr>
      <vt:lpstr>3.1 Financial Statements Analysis</vt:lpstr>
      <vt:lpstr>Common size Income statement measurements commonly used  by analyst and investors</vt:lpstr>
      <vt:lpstr>Ratio Analysis</vt:lpstr>
      <vt:lpstr>Categories of Financial Ratios</vt:lpstr>
      <vt:lpstr>Computing Liquidity Ratios</vt:lpstr>
      <vt:lpstr>Computing Financial Leverage Ratios – Long term solvency measurements</vt:lpstr>
      <vt:lpstr>Computing Coverage Ratios for a measurement of long term solvency</vt:lpstr>
      <vt:lpstr>Computing Inventory Ratios</vt:lpstr>
      <vt:lpstr>Computing Receivables Ratios</vt:lpstr>
      <vt:lpstr>Computing Total Asset Turnover</vt:lpstr>
      <vt:lpstr>Computing Profitability Measures</vt:lpstr>
      <vt:lpstr>Computing Market Value Measures based on information not contained in financial statements</vt:lpstr>
      <vt:lpstr>Using Financial Statements</vt:lpstr>
      <vt:lpstr>Potential Problems</vt:lpstr>
      <vt:lpstr>Financial Models</vt:lpstr>
      <vt:lpstr>Financial Planning Ingredients</vt:lpstr>
      <vt:lpstr>Percent of Sales Approach</vt:lpstr>
      <vt:lpstr>Percent of Sales Approach</vt:lpstr>
      <vt:lpstr>External Financing and Growth</vt:lpstr>
      <vt:lpstr>The Internal Growth Rate</vt:lpstr>
      <vt:lpstr>The Sustainable Growth Rate</vt:lpstr>
      <vt:lpstr>Determinants of Growth</vt:lpstr>
      <vt:lpstr>Some Caveats</vt:lpstr>
      <vt:lpstr>Quick Quiz</vt:lpstr>
      <vt:lpstr>Quick Quiz</vt:lpstr>
    </vt:vector>
  </TitlesOfParts>
  <Company>Irwin/ McGraw-Hill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subject>Accounting Statements and Cash Flow</dc:subject>
  <dc:creator>John Stansfield</dc:creator>
  <cp:lastModifiedBy>Owner</cp:lastModifiedBy>
  <cp:revision>89</cp:revision>
  <dcterms:created xsi:type="dcterms:W3CDTF">2015-08-28T07:38:08Z</dcterms:created>
  <dcterms:modified xsi:type="dcterms:W3CDTF">2018-09-06T22:51:44Z</dcterms:modified>
</cp:coreProperties>
</file>