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101" d="100"/>
          <a:sy n="101" d="100"/>
        </p:scale>
        <p:origin x="12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9/3/2015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9/3/2015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FEDERALISM AND STATES’ RIGHTS</a:t>
            </a:r>
            <a:endParaRPr lang="en-US" dirty="0"/>
          </a:p>
        </p:txBody>
      </p:sp>
    </p:spTree>
    <p:extLst>
      <p:ext uri="{BB962C8B-B14F-4D97-AF65-F5344CB8AC3E}">
        <p14:creationId xmlns:p14="http://schemas.microsoft.com/office/powerpoint/2010/main" val="3680745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dirty="0" smtClean="0"/>
              <a:t>9</a:t>
            </a:r>
          </a:p>
          <a:p>
            <a:pPr marL="0" indent="0">
              <a:buNone/>
            </a:pPr>
            <a:r>
              <a:rPr lang="en-US" b="1" dirty="0" smtClean="0"/>
              <a:t>-When certain cultural or social issues come about, advocates of state’s rights attempt to reject or nullify the decisions of the federal government.</a:t>
            </a:r>
          </a:p>
          <a:p>
            <a:pPr marL="0" indent="0">
              <a:buNone/>
            </a:pPr>
            <a:r>
              <a:rPr lang="en-US" b="1" dirty="0"/>
              <a:t>	</a:t>
            </a:r>
            <a:r>
              <a:rPr lang="en-US" b="1" dirty="0" smtClean="0"/>
              <a:t>-By using the issue of state’s rights, certain social groups attempt to deny federal law.</a:t>
            </a:r>
          </a:p>
          <a:p>
            <a:pPr marL="0" indent="0">
              <a:buNone/>
            </a:pPr>
            <a:r>
              <a:rPr lang="en-US" b="1" dirty="0" smtClean="0"/>
              <a:t>-Example: Child Labor Laws. Previous attempts to protect children from labor by the federal government were rejected by state’s as infringement upon their own labor laws.</a:t>
            </a:r>
          </a:p>
          <a:p>
            <a:pPr marL="0" indent="0">
              <a:buNone/>
            </a:pPr>
            <a:r>
              <a:rPr lang="en-US" b="1" dirty="0"/>
              <a:t>	</a:t>
            </a:r>
            <a:r>
              <a:rPr lang="en-US" b="1" dirty="0" smtClean="0"/>
              <a:t>-Thus, powerful business interests had “sweat shops” of young children working.</a:t>
            </a:r>
          </a:p>
          <a:p>
            <a:pPr marL="0" indent="0">
              <a:buNone/>
            </a:pPr>
            <a:r>
              <a:rPr lang="en-US" b="1" dirty="0"/>
              <a:t>	</a:t>
            </a:r>
            <a:r>
              <a:rPr lang="en-US" b="1" dirty="0" smtClean="0"/>
              <a:t>-It wasn’t until the 1930’s that a stronger federal government put a stop to this.</a:t>
            </a:r>
          </a:p>
          <a:p>
            <a:pPr marL="0" indent="0">
              <a:buNone/>
            </a:pPr>
            <a:r>
              <a:rPr lang="en-US" b="1" dirty="0" smtClean="0"/>
              <a:t>-Example: Civil Rights Movement. Southern opponents and supporters of racial segregation tried to use state’s rights to stop the development of a racially equal society.</a:t>
            </a:r>
          </a:p>
          <a:p>
            <a:pPr marL="0" indent="0">
              <a:buNone/>
            </a:pPr>
            <a:r>
              <a:rPr lang="en-US" b="1" dirty="0"/>
              <a:t>	</a:t>
            </a:r>
            <a:r>
              <a:rPr lang="en-US" b="1" dirty="0" smtClean="0"/>
              <a:t>-Since some state’s had laws supporting racial segregation, these states tried to resist the 	federal government’s attempt to outlaw segregation. But the Supremacy Clause prevailed.</a:t>
            </a:r>
          </a:p>
          <a:p>
            <a:pPr marL="0" indent="0">
              <a:buNone/>
            </a:pPr>
            <a:r>
              <a:rPr lang="en-US" b="1" dirty="0" smtClean="0"/>
              <a:t>-Example: Gay Marriage. Supreme Court ruling provide foundations for gay marriage. Yet some states, or state officials, are trying to use their state laws to push back against federal law.</a:t>
            </a:r>
          </a:p>
          <a:p>
            <a:pPr marL="0" indent="0">
              <a:buNone/>
            </a:pPr>
            <a:r>
              <a:rPr lang="en-US" b="1" dirty="0"/>
              <a:t>	</a:t>
            </a:r>
            <a:r>
              <a:rPr lang="en-US" b="1" dirty="0" smtClean="0"/>
              <a:t>-As always, this is going to fail. But it shows how state’s rights are no longer about state’s rights, 	but rather using this concept in the culture wars; or for the interests of certain social groups.</a:t>
            </a:r>
            <a:endParaRPr lang="en-US" b="1" dirty="0"/>
          </a:p>
        </p:txBody>
      </p:sp>
    </p:spTree>
    <p:extLst>
      <p:ext uri="{BB962C8B-B14F-4D97-AF65-F5344CB8AC3E}">
        <p14:creationId xmlns:p14="http://schemas.microsoft.com/office/powerpoint/2010/main" val="2040686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dirty="0" smtClean="0"/>
              <a:t>10</a:t>
            </a:r>
          </a:p>
          <a:p>
            <a:pPr marL="0" indent="0" algn="ctr">
              <a:buNone/>
            </a:pPr>
            <a:r>
              <a:rPr lang="en-US" sz="3200" b="1" dirty="0" smtClean="0"/>
              <a:t>THE GREAT DEPRESSION AND THE NEW DEAL</a:t>
            </a:r>
          </a:p>
          <a:p>
            <a:pPr marL="0" indent="0">
              <a:buNone/>
            </a:pPr>
            <a:r>
              <a:rPr lang="en-US" sz="3200" b="1" dirty="0" smtClean="0"/>
              <a:t>-</a:t>
            </a:r>
            <a:r>
              <a:rPr lang="en-US" b="1" dirty="0" smtClean="0"/>
              <a:t>Prior to the Great Depression, State and local governments dealt with poverty and economics.</a:t>
            </a:r>
          </a:p>
          <a:p>
            <a:pPr marL="0" indent="0">
              <a:buNone/>
            </a:pPr>
            <a:r>
              <a:rPr lang="en-US" b="1" dirty="0"/>
              <a:t>	</a:t>
            </a:r>
            <a:r>
              <a:rPr lang="en-US" b="1" dirty="0" smtClean="0"/>
              <a:t>-During the Depression, however, States lacked the capacity to deal with such problems.</a:t>
            </a:r>
          </a:p>
          <a:p>
            <a:pPr marL="0" indent="0">
              <a:buNone/>
            </a:pPr>
            <a:r>
              <a:rPr lang="en-US" b="1" dirty="0" smtClean="0"/>
              <a:t>-Initially, the federal government did not get involved, since this was considered a state issue.</a:t>
            </a:r>
          </a:p>
          <a:p>
            <a:pPr marL="0" indent="0">
              <a:buNone/>
            </a:pPr>
            <a:r>
              <a:rPr lang="en-US" b="1" dirty="0" smtClean="0"/>
              <a:t>-But public reaction changed that, and in 1933 the federal government took action.</a:t>
            </a:r>
          </a:p>
          <a:p>
            <a:pPr marL="0" indent="0">
              <a:buNone/>
            </a:pPr>
            <a:r>
              <a:rPr lang="en-US" b="1" dirty="0" smtClean="0"/>
              <a:t>-Known as the New Deal, it offered multitude of social programs paid by the federal government.</a:t>
            </a:r>
          </a:p>
          <a:p>
            <a:pPr marL="0" indent="0">
              <a:buNone/>
            </a:pPr>
            <a:r>
              <a:rPr lang="en-US" b="1" dirty="0"/>
              <a:t>	</a:t>
            </a:r>
            <a:r>
              <a:rPr lang="en-US" b="1" dirty="0" smtClean="0"/>
              <a:t>-Government provided the funding, and the states administered the programs.</a:t>
            </a:r>
          </a:p>
          <a:p>
            <a:pPr marL="0" indent="0">
              <a:buNone/>
            </a:pPr>
            <a:r>
              <a:rPr lang="en-US" b="1" dirty="0"/>
              <a:t>	</a:t>
            </a:r>
            <a:r>
              <a:rPr lang="en-US" b="1" dirty="0" smtClean="0"/>
              <a:t>	-Social Security; Works Progress Administration; Food Stamps; Civil Works; Banking Reform; 		SEC; Federal Housing Administration; Fair Labor Standards; etc…</a:t>
            </a:r>
          </a:p>
          <a:p>
            <a:pPr marL="0" indent="0">
              <a:buNone/>
            </a:pPr>
            <a:r>
              <a:rPr lang="en-US" b="1" dirty="0" smtClean="0"/>
              <a:t>-The federal government greatly expanded, increasing both in size and activity.</a:t>
            </a:r>
          </a:p>
          <a:p>
            <a:pPr marL="0" indent="0">
              <a:buNone/>
            </a:pPr>
            <a:r>
              <a:rPr lang="en-US" b="1" dirty="0"/>
              <a:t>	</a:t>
            </a:r>
            <a:r>
              <a:rPr lang="en-US" b="1" dirty="0" smtClean="0"/>
              <a:t>-States had to abide by the set standards and policies of these new bureaucracies. </a:t>
            </a:r>
          </a:p>
          <a:p>
            <a:pPr marL="0" indent="0">
              <a:buNone/>
            </a:pPr>
            <a:r>
              <a:rPr lang="en-US" b="1" dirty="0" smtClean="0"/>
              <a:t>-Thus, issues that were traditionally considered state issues/responsibilities were no longer such.</a:t>
            </a:r>
          </a:p>
          <a:p>
            <a:pPr marL="0" indent="0">
              <a:buNone/>
            </a:pPr>
            <a:r>
              <a:rPr lang="en-US" b="1" dirty="0"/>
              <a:t>	</a:t>
            </a:r>
            <a:r>
              <a:rPr lang="en-US" b="1" dirty="0" smtClean="0"/>
              <a:t>-And ever since, the US federal government has been growing in power against state gov’t.</a:t>
            </a:r>
            <a:endParaRPr lang="en-US" b="1" dirty="0"/>
          </a:p>
        </p:txBody>
      </p:sp>
    </p:spTree>
    <p:extLst>
      <p:ext uri="{BB962C8B-B14F-4D97-AF65-F5344CB8AC3E}">
        <p14:creationId xmlns:p14="http://schemas.microsoft.com/office/powerpoint/2010/main" val="3408464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dirty="0" smtClean="0"/>
              <a:t>11</a:t>
            </a:r>
          </a:p>
          <a:p>
            <a:pPr marL="0" indent="0" algn="ctr">
              <a:buNone/>
            </a:pPr>
            <a:r>
              <a:rPr lang="en-US" sz="3200" b="1" dirty="0" smtClean="0"/>
              <a:t>TYPES OF FEDERAL GRANTS</a:t>
            </a:r>
          </a:p>
          <a:p>
            <a:pPr marL="0" indent="0">
              <a:buNone/>
            </a:pPr>
            <a:r>
              <a:rPr lang="en-US" sz="3200" b="1" dirty="0" smtClean="0"/>
              <a:t>-</a:t>
            </a:r>
            <a:r>
              <a:rPr lang="en-US" b="1" dirty="0" smtClean="0"/>
              <a:t>GRANTS-IN-AID: PROGRAMS THROUGH WHICH CONGRESS PROVIDES MONEY TO STATE AND LOCAL GOVERNMENTS ON THE CONDITION THAT THE FUNDS BE USED FOR PURPOSES AS DEFINED BY THE FEDERAL GOVERNMENT.</a:t>
            </a:r>
          </a:p>
          <a:p>
            <a:pPr marL="0" indent="0">
              <a:buNone/>
            </a:pPr>
            <a:r>
              <a:rPr lang="en-US" sz="2800" b="1" dirty="0" smtClean="0"/>
              <a:t>	</a:t>
            </a:r>
            <a:r>
              <a:rPr lang="en-US" b="1" dirty="0" smtClean="0"/>
              <a:t>-Simply put, the feds give states money, but tell them what it can be used for.</a:t>
            </a:r>
          </a:p>
          <a:p>
            <a:pPr marL="0" indent="0">
              <a:buNone/>
            </a:pPr>
            <a:r>
              <a:rPr lang="en-US" sz="2800" b="1" dirty="0" smtClean="0"/>
              <a:t>-</a:t>
            </a:r>
            <a:r>
              <a:rPr lang="en-US" b="1" dirty="0" smtClean="0"/>
              <a:t>CATEGORICAL GRANTS: GRANTS GIVEN TO STATES AND LOCALITIES ON THE CONDITION THAT EXPENDITURES BE LIMITED TO A PROBLEM OR GROUP SPECIFIED BY LAW.</a:t>
            </a:r>
          </a:p>
          <a:p>
            <a:pPr marL="0" indent="0">
              <a:buNone/>
            </a:pPr>
            <a:r>
              <a:rPr lang="en-US" sz="2800" b="1" dirty="0"/>
              <a:t>	</a:t>
            </a:r>
            <a:r>
              <a:rPr lang="en-US" sz="2800" b="1" dirty="0" smtClean="0"/>
              <a:t>-</a:t>
            </a:r>
            <a:r>
              <a:rPr lang="en-US" b="1" dirty="0" err="1" smtClean="0"/>
              <a:t>Medicair</a:t>
            </a:r>
            <a:r>
              <a:rPr lang="en-US" b="1" dirty="0" smtClean="0"/>
              <a:t> is an example.</a:t>
            </a:r>
          </a:p>
          <a:p>
            <a:pPr marL="0" indent="0">
              <a:buNone/>
            </a:pPr>
            <a:r>
              <a:rPr lang="en-US" sz="2800" b="1" dirty="0" smtClean="0"/>
              <a:t>-</a:t>
            </a:r>
            <a:r>
              <a:rPr lang="en-US" b="1" dirty="0" smtClean="0"/>
              <a:t>PROJECT GRANTS: GRANT PROGRAMS IN WHICH STATE AND LOCAL GOVERNMENTS SUBMIT PROPOSALS TO FEDERAL AGENCIES FOR FUNDING; AND THIS PROCESS IS COPMETITIVE. </a:t>
            </a:r>
          </a:p>
          <a:p>
            <a:pPr marL="0" indent="0">
              <a:buNone/>
            </a:pPr>
            <a:r>
              <a:rPr lang="en-US" sz="2800" b="1" dirty="0"/>
              <a:t>	</a:t>
            </a:r>
            <a:r>
              <a:rPr lang="en-US" sz="2800" b="1" dirty="0" smtClean="0"/>
              <a:t>-</a:t>
            </a:r>
            <a:r>
              <a:rPr lang="en-US" b="1" dirty="0" smtClean="0"/>
              <a:t>States would make proposals, such as a new highway, or electric grid, etc… </a:t>
            </a:r>
            <a:endParaRPr lang="en-US" sz="2800" b="1" dirty="0" smtClean="0"/>
          </a:p>
        </p:txBody>
      </p:sp>
    </p:spTree>
    <p:extLst>
      <p:ext uri="{BB962C8B-B14F-4D97-AF65-F5344CB8AC3E}">
        <p14:creationId xmlns:p14="http://schemas.microsoft.com/office/powerpoint/2010/main" val="3414680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b="1" dirty="0" smtClean="0"/>
              <a:t>12</a:t>
            </a:r>
          </a:p>
          <a:p>
            <a:pPr marL="0" indent="0">
              <a:buNone/>
            </a:pPr>
            <a:endParaRPr lang="en-US" b="1" dirty="0" smtClean="0"/>
          </a:p>
          <a:p>
            <a:pPr marL="0" indent="0">
              <a:buNone/>
            </a:pPr>
            <a:r>
              <a:rPr lang="en-US" b="1" dirty="0" smtClean="0"/>
              <a:t>-COOPERATIVE FEDERALISM: TYPE OF FEDERALISM EXISITING SINCE THE NEW DEAL ERA IN WHICH GRANTS-IN-AIDS HAVE BEEN USED STRATEGICALLY TO ENCOURAGE STATES AND LOCALITIES TO PURUSE NATIONALLY DEFINED GOALS; ALSO KNOWN AS INTERGOVERNMENTAL FEDERALISM.</a:t>
            </a:r>
          </a:p>
          <a:p>
            <a:pPr marL="0" indent="0">
              <a:buNone/>
            </a:pPr>
            <a:endParaRPr lang="en-US" b="1" dirty="0" smtClean="0"/>
          </a:p>
          <a:p>
            <a:pPr marL="0" indent="0">
              <a:buNone/>
            </a:pPr>
            <a:r>
              <a:rPr lang="en-US" b="1" dirty="0" smtClean="0"/>
              <a:t>	-Categorical grants created a structure where the state and federal gov’ts had to cooperate</a:t>
            </a:r>
          </a:p>
          <a:p>
            <a:pPr marL="0" indent="0">
              <a:buNone/>
            </a:pPr>
            <a:r>
              <a:rPr lang="en-US" b="1" dirty="0"/>
              <a:t>	</a:t>
            </a:r>
            <a:r>
              <a:rPr lang="en-US" b="1" dirty="0" smtClean="0"/>
              <a:t>-While the federal government held the money; it didn’t command, it simply offered.</a:t>
            </a:r>
          </a:p>
          <a:p>
            <a:pPr marL="0" indent="0">
              <a:buNone/>
            </a:pPr>
            <a:r>
              <a:rPr lang="en-US" b="1" dirty="0"/>
              <a:t>	</a:t>
            </a:r>
            <a:r>
              <a:rPr lang="en-US" b="1" dirty="0" smtClean="0"/>
              <a:t>-Since state governments needed federal grants, they started cooperating.</a:t>
            </a:r>
          </a:p>
          <a:p>
            <a:pPr marL="0" indent="0">
              <a:buNone/>
            </a:pPr>
            <a:r>
              <a:rPr lang="en-US" b="1" dirty="0"/>
              <a:t>	</a:t>
            </a:r>
            <a:r>
              <a:rPr lang="en-US" b="1" dirty="0" smtClean="0"/>
              <a:t>-This has blurred the line between traditional roles of each government: sometimes it’s unclear </a:t>
            </a:r>
            <a:r>
              <a:rPr lang="en-US" b="1" dirty="0"/>
              <a:t>	</a:t>
            </a:r>
            <a:r>
              <a:rPr lang="en-US" b="1" dirty="0" smtClean="0"/>
              <a:t>where national government ends and state/local governments begin.</a:t>
            </a:r>
          </a:p>
          <a:p>
            <a:pPr marL="0" indent="0">
              <a:buNone/>
            </a:pPr>
            <a:r>
              <a:rPr lang="en-US" b="1" dirty="0"/>
              <a:t>	</a:t>
            </a:r>
            <a:r>
              <a:rPr lang="en-US" b="1" dirty="0" smtClean="0"/>
              <a:t>-Overall, then, federal grants have served as </a:t>
            </a:r>
            <a:r>
              <a:rPr lang="en-US" b="1" u="sng" dirty="0" smtClean="0"/>
              <a:t>incentives</a:t>
            </a:r>
            <a:r>
              <a:rPr lang="en-US" b="1" dirty="0" smtClean="0"/>
              <a:t> in getting state gov’ts to cooperate.</a:t>
            </a:r>
          </a:p>
          <a:p>
            <a:pPr marL="0" indent="0">
              <a:buNone/>
            </a:pPr>
            <a:endParaRPr lang="en-US" b="1" dirty="0" smtClean="0"/>
          </a:p>
        </p:txBody>
      </p:sp>
    </p:spTree>
    <p:extLst>
      <p:ext uri="{BB962C8B-B14F-4D97-AF65-F5344CB8AC3E}">
        <p14:creationId xmlns:p14="http://schemas.microsoft.com/office/powerpoint/2010/main" val="399453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dirty="0" smtClean="0"/>
              <a:t>13</a:t>
            </a:r>
          </a:p>
          <a:p>
            <a:pPr marL="0" indent="0">
              <a:buNone/>
            </a:pPr>
            <a:r>
              <a:rPr lang="en-US" b="1" dirty="0" smtClean="0"/>
              <a:t>-REGULATED FEDERALISM: FORM OF FEDERALISM IN WHICH CONGRESS IMPOSES LEGISLATION ON STATES AND LOCALITIES, REQUIRING THEM TO MEET NATIONAL STANDARDS.</a:t>
            </a:r>
          </a:p>
          <a:p>
            <a:pPr marL="0" indent="0">
              <a:buNone/>
            </a:pPr>
            <a:r>
              <a:rPr lang="en-US" b="1" dirty="0"/>
              <a:t>	</a:t>
            </a:r>
            <a:r>
              <a:rPr lang="en-US" b="1" dirty="0" smtClean="0"/>
              <a:t>-As we saw with cooperative federalism, it was based more on incentives and cooperation.</a:t>
            </a:r>
          </a:p>
          <a:p>
            <a:pPr marL="0" indent="0">
              <a:buNone/>
            </a:pPr>
            <a:r>
              <a:rPr lang="en-US" b="1" dirty="0"/>
              <a:t>	</a:t>
            </a:r>
            <a:r>
              <a:rPr lang="en-US" b="1" dirty="0" smtClean="0"/>
              <a:t>-Regulated federalism, however, is more direct: Congress demands, and states must follow.</a:t>
            </a:r>
          </a:p>
          <a:p>
            <a:pPr marL="0" indent="0">
              <a:buNone/>
            </a:pPr>
            <a:r>
              <a:rPr lang="en-US" b="1" dirty="0"/>
              <a:t>	</a:t>
            </a:r>
            <a:r>
              <a:rPr lang="en-US" b="1" dirty="0" smtClean="0"/>
              <a:t>	-If states do not follow, they will not receive funding.</a:t>
            </a:r>
          </a:p>
          <a:p>
            <a:pPr marL="0" indent="0">
              <a:buNone/>
            </a:pPr>
            <a:r>
              <a:rPr lang="en-US" b="1" dirty="0"/>
              <a:t>	</a:t>
            </a:r>
            <a:r>
              <a:rPr lang="en-US" b="1" dirty="0" smtClean="0"/>
              <a:t>	-Thus, on policies such as the environment, social services, and education, the federal 		        gov’t requires states to implement specified standards, or they will not receive money.</a:t>
            </a:r>
          </a:p>
          <a:p>
            <a:pPr marL="0" indent="0">
              <a:buNone/>
            </a:pPr>
            <a:endParaRPr lang="en-US" b="1" dirty="0"/>
          </a:p>
          <a:p>
            <a:pPr marL="0" indent="0">
              <a:buNone/>
            </a:pPr>
            <a:r>
              <a:rPr lang="en-US" b="1" dirty="0" smtClean="0"/>
              <a:t>-UNFUNDED MANDATES: REGULATIONS OR CONDITIONS FOR RECEIVING GRANTS THAT IMPOSE COSTS ON STATE AND LOCAL GOVERNMENTS FOR WHICH THEY ARE NOT REIMBURSED BY THE FEDERAL GOVERNMENT.</a:t>
            </a:r>
          </a:p>
          <a:p>
            <a:pPr marL="0" indent="0">
              <a:buNone/>
            </a:pPr>
            <a:r>
              <a:rPr lang="en-US" b="1" dirty="0" smtClean="0"/>
              <a:t>	-This happens when the government imposes new regulations, but doesn’t offer money to the 	states to comply or implement such regulations.</a:t>
            </a:r>
          </a:p>
          <a:p>
            <a:pPr marL="0" indent="0">
              <a:buNone/>
            </a:pPr>
            <a:r>
              <a:rPr lang="en-US" b="1" dirty="0"/>
              <a:t>	</a:t>
            </a:r>
            <a:r>
              <a:rPr lang="en-US" b="1" dirty="0" smtClean="0"/>
              <a:t>	-Example: disability compliance. State’s must accommodate disabled individuals; but the 		feds are not covering this policy. Thus, it is an unfunded mandate.</a:t>
            </a:r>
          </a:p>
        </p:txBody>
      </p:sp>
    </p:spTree>
    <p:extLst>
      <p:ext uri="{BB962C8B-B14F-4D97-AF65-F5344CB8AC3E}">
        <p14:creationId xmlns:p14="http://schemas.microsoft.com/office/powerpoint/2010/main" val="4193008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dirty="0" smtClean="0"/>
              <a:t>14</a:t>
            </a:r>
          </a:p>
          <a:p>
            <a:pPr marL="0" indent="0">
              <a:buNone/>
            </a:pPr>
            <a:endParaRPr lang="en-US" dirty="0"/>
          </a:p>
          <a:p>
            <a:pPr marL="0" indent="0">
              <a:buNone/>
            </a:pPr>
            <a:r>
              <a:rPr lang="en-US" b="1" dirty="0" smtClean="0"/>
              <a:t>-DEVOLUTION: POLICY TO REMOVE A PROGRAM FROM ONE LEVEL OF GOVERNMENT BY DELEGATING IT OR PASSING IT DOWN TO A LOWER LEVEL OF GOVERNMENT, SUCH AS FROM THE NATIONAL GOVERNMENT TO THE STATE AND LOCAL GOVERNMENT.</a:t>
            </a:r>
          </a:p>
          <a:p>
            <a:pPr marL="0" indent="0">
              <a:buNone/>
            </a:pPr>
            <a:r>
              <a:rPr lang="en-US" b="1" dirty="0"/>
              <a:t>	</a:t>
            </a:r>
            <a:r>
              <a:rPr lang="en-US" b="1" dirty="0" smtClean="0"/>
              <a:t>-Devolution began over the argument that the “once-size-fits-all” logic doesn’t always work.</a:t>
            </a:r>
          </a:p>
          <a:p>
            <a:pPr marL="0" indent="0">
              <a:buNone/>
            </a:pPr>
            <a:r>
              <a:rPr lang="en-US" b="1" dirty="0"/>
              <a:t>	</a:t>
            </a:r>
            <a:r>
              <a:rPr lang="en-US" b="1" dirty="0" smtClean="0"/>
              <a:t>-State and local governments must be given more flexibility in implementing federal grants.</a:t>
            </a:r>
          </a:p>
          <a:p>
            <a:pPr marL="0" indent="0">
              <a:buNone/>
            </a:pPr>
            <a:r>
              <a:rPr lang="en-US" b="1" dirty="0"/>
              <a:t>	</a:t>
            </a:r>
            <a:r>
              <a:rPr lang="en-US" b="1" dirty="0" smtClean="0"/>
              <a:t>-So the way Medicaid is implemented in Nevada, for example is different than in California.</a:t>
            </a:r>
          </a:p>
          <a:p>
            <a:pPr marL="0" indent="0">
              <a:buNone/>
            </a:pPr>
            <a:r>
              <a:rPr lang="en-US" b="1" dirty="0"/>
              <a:t>	</a:t>
            </a:r>
            <a:r>
              <a:rPr lang="en-US" b="1" dirty="0" smtClean="0"/>
              <a:t>	-While both states have Medicaid, and is federally funded, they get to chose the method 			of implementation to better serve its citizens, since different state’s have different needs.</a:t>
            </a:r>
          </a:p>
          <a:p>
            <a:pPr marL="0" indent="0">
              <a:buNone/>
            </a:pPr>
            <a:endParaRPr lang="en-US" b="1" dirty="0"/>
          </a:p>
          <a:p>
            <a:pPr marL="0" indent="0">
              <a:buNone/>
            </a:pPr>
            <a:r>
              <a:rPr lang="en-US" b="1" dirty="0" smtClean="0"/>
              <a:t>-BLOCK GRANTS: FEDERAL GRANTS THAT ALLOW STATES CONSIDERABLE DISCRETION IN HOW TO SPEND THE MONEY GIVEN BY THE FEDERAL GOVERNMENT.</a:t>
            </a:r>
          </a:p>
          <a:p>
            <a:pPr marL="0" indent="0">
              <a:buNone/>
            </a:pPr>
            <a:r>
              <a:rPr lang="en-US" b="1" dirty="0" smtClean="0"/>
              <a:t>	-Money for job training, community development, and social services are examples.</a:t>
            </a:r>
          </a:p>
          <a:p>
            <a:pPr marL="0" indent="0">
              <a:buNone/>
            </a:pPr>
            <a:endParaRPr lang="en-US" b="1" dirty="0"/>
          </a:p>
          <a:p>
            <a:pPr marL="0" indent="0">
              <a:buNone/>
            </a:pPr>
            <a:r>
              <a:rPr lang="en-US" b="1" dirty="0" smtClean="0"/>
              <a:t>-REVENUE SHARING: WHERE COSTS ARE SHARED BY BOTH GOVERNMENTS; BUT USUALLY, IT’S THE FEDS GIVING MORE MONEY TO THE STATES, WITH NO STRINGS ATTACHED.</a:t>
            </a:r>
            <a:endParaRPr lang="en-US" b="1" dirty="0"/>
          </a:p>
        </p:txBody>
      </p:sp>
    </p:spTree>
    <p:extLst>
      <p:ext uri="{BB962C8B-B14F-4D97-AF65-F5344CB8AC3E}">
        <p14:creationId xmlns:p14="http://schemas.microsoft.com/office/powerpoint/2010/main" val="2251147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dirty="0" smtClean="0"/>
              <a:t>15</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5400" b="1" dirty="0" smtClean="0"/>
              <a:t>GOOD LUCK ON MONDAY</a:t>
            </a:r>
            <a:endParaRPr lang="en-US" sz="5400" b="1" dirty="0"/>
          </a:p>
        </p:txBody>
      </p:sp>
    </p:spTree>
    <p:extLst>
      <p:ext uri="{BB962C8B-B14F-4D97-AF65-F5344CB8AC3E}">
        <p14:creationId xmlns:p14="http://schemas.microsoft.com/office/powerpoint/2010/main" val="2835105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133350"/>
            <a:ext cx="11734800" cy="6619875"/>
          </a:xfrm>
        </p:spPr>
        <p:txBody>
          <a:bodyPr>
            <a:normAutofit/>
          </a:bodyPr>
          <a:lstStyle/>
          <a:p>
            <a:r>
              <a:rPr lang="en-US" sz="2400" dirty="0" smtClean="0"/>
              <a:t>The United States has a federal system.											</a:t>
            </a:r>
            <a:r>
              <a:rPr lang="en-US" dirty="0"/>
              <a:t>1</a:t>
            </a:r>
            <a:endParaRPr lang="en-US" dirty="0" smtClean="0"/>
          </a:p>
          <a:p>
            <a:pPr marL="0" indent="0">
              <a:buNone/>
            </a:pPr>
            <a:r>
              <a:rPr lang="en-US" dirty="0"/>
              <a:t>	</a:t>
            </a:r>
            <a:r>
              <a:rPr lang="en-US" dirty="0" smtClean="0"/>
              <a:t>	-The national government shares power with lower levels of government.</a:t>
            </a:r>
          </a:p>
          <a:p>
            <a:pPr marL="0" indent="0">
              <a:buNone/>
            </a:pPr>
            <a:endParaRPr lang="en-US" dirty="0" smtClean="0"/>
          </a:p>
          <a:p>
            <a:pPr marL="0" indent="0">
              <a:buNone/>
            </a:pPr>
            <a:r>
              <a:rPr lang="en-US" dirty="0" smtClean="0"/>
              <a:t>-There has been an overall legal and political conflict over state rights and government power.</a:t>
            </a:r>
          </a:p>
          <a:p>
            <a:pPr marL="0" indent="0">
              <a:buNone/>
            </a:pPr>
            <a:r>
              <a:rPr lang="en-US" dirty="0"/>
              <a:t>	</a:t>
            </a:r>
            <a:r>
              <a:rPr lang="en-US" dirty="0" smtClean="0"/>
              <a:t>-In general, some of the issue are obvious: international relations vs. divorce. Etc…</a:t>
            </a:r>
          </a:p>
          <a:p>
            <a:pPr marL="0" indent="0">
              <a:buNone/>
            </a:pPr>
            <a:endParaRPr lang="en-US" dirty="0"/>
          </a:p>
          <a:p>
            <a:pPr marL="0" indent="0">
              <a:buNone/>
            </a:pPr>
            <a:r>
              <a:rPr lang="en-US" dirty="0" smtClean="0"/>
              <a:t>-Thus, the more general question is : Who should do what???</a:t>
            </a:r>
          </a:p>
          <a:p>
            <a:pPr marL="0" indent="0">
              <a:buNone/>
            </a:pPr>
            <a:endParaRPr lang="en-US" dirty="0"/>
          </a:p>
          <a:p>
            <a:pPr marL="0" indent="0">
              <a:buNone/>
            </a:pPr>
            <a:r>
              <a:rPr lang="en-US" dirty="0" smtClean="0"/>
              <a:t>-Most of your lives are have far more local government influence than national gov’t influence.</a:t>
            </a:r>
          </a:p>
          <a:p>
            <a:pPr marL="0" indent="0">
              <a:buNone/>
            </a:pPr>
            <a:r>
              <a:rPr lang="en-US" dirty="0"/>
              <a:t>	</a:t>
            </a:r>
            <a:r>
              <a:rPr lang="en-US" dirty="0" smtClean="0"/>
              <a:t>-And this should be obvious: your daily routine are shaped by local law.</a:t>
            </a:r>
          </a:p>
          <a:p>
            <a:pPr marL="0" indent="0">
              <a:buNone/>
            </a:pPr>
            <a:endParaRPr lang="en-US" dirty="0"/>
          </a:p>
          <a:p>
            <a:pPr marL="0" indent="0">
              <a:buNone/>
            </a:pPr>
            <a:r>
              <a:rPr lang="en-US" dirty="0" smtClean="0"/>
              <a:t>-But the overall issue is not so much about the citizen’s relationship with the government, but rather, the conflict between the states wanting more rights, and the national government jealously holding on to its own rights.</a:t>
            </a:r>
            <a:endParaRPr lang="en-US" dirty="0"/>
          </a:p>
        </p:txBody>
      </p:sp>
    </p:spTree>
    <p:extLst>
      <p:ext uri="{BB962C8B-B14F-4D97-AF65-F5344CB8AC3E}">
        <p14:creationId xmlns:p14="http://schemas.microsoft.com/office/powerpoint/2010/main" val="112053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5250"/>
            <a:ext cx="12192000" cy="6696075"/>
          </a:xfrm>
        </p:spPr>
        <p:txBody>
          <a:bodyPr>
            <a:normAutofit/>
          </a:bodyPr>
          <a:lstStyle/>
          <a:p>
            <a:pPr marL="0" indent="0" algn="ctr">
              <a:buNone/>
            </a:pPr>
            <a:r>
              <a:rPr lang="en-US" sz="3600" b="1" dirty="0" smtClean="0"/>
              <a:t>TERMS TO KNOW:</a:t>
            </a:r>
          </a:p>
          <a:p>
            <a:pPr marL="0" indent="0" algn="ctr">
              <a:buNone/>
            </a:pPr>
            <a:r>
              <a:rPr lang="en-US" sz="3600" b="1" dirty="0" smtClean="0"/>
              <a:t>																								</a:t>
            </a:r>
            <a:r>
              <a:rPr lang="en-US" dirty="0" smtClean="0"/>
              <a:t>2</a:t>
            </a:r>
            <a:endParaRPr lang="en-US" sz="3600" dirty="0" smtClean="0"/>
          </a:p>
          <a:p>
            <a:pPr marL="0" indent="0">
              <a:buNone/>
            </a:pPr>
            <a:r>
              <a:rPr lang="en-US" sz="3600" b="1" dirty="0" smtClean="0"/>
              <a:t>-</a:t>
            </a:r>
            <a:r>
              <a:rPr lang="en-US" b="1" dirty="0" smtClean="0"/>
              <a:t>FEDERALISM: A SYSTEM OF GOVERNMENT IN WHICH POWER IS DIVIDED, BY A CONSTITUTION, BETWEEN A CENTRAL GOVERNMENT AND REGIONAL GOVERNMENTS.</a:t>
            </a:r>
          </a:p>
          <a:p>
            <a:pPr marL="0" indent="0">
              <a:buNone/>
            </a:pPr>
            <a:r>
              <a:rPr lang="en-US" sz="3200" b="1" dirty="0" smtClean="0"/>
              <a:t>-</a:t>
            </a:r>
            <a:r>
              <a:rPr lang="en-US" b="1" dirty="0" smtClean="0"/>
              <a:t>UNITARY SYSTEM: A CENTRALIZED GOVERNMENT SYSTEM IN WHICH LOWER LEVELS OF GOVERNMENT HAVE LITTLE POWER INDEPENDENT OF THE NATIONAL GOVERNMENT.</a:t>
            </a:r>
          </a:p>
          <a:p>
            <a:pPr marL="0" indent="0">
              <a:buNone/>
            </a:pPr>
            <a:r>
              <a:rPr lang="en-US" sz="1800" b="1" dirty="0"/>
              <a:t>	</a:t>
            </a:r>
            <a:r>
              <a:rPr lang="en-US" sz="1800" b="1" dirty="0" smtClean="0"/>
              <a:t>-The US is not a unitary system. France, for example, is.</a:t>
            </a:r>
          </a:p>
          <a:p>
            <a:pPr marL="0" indent="0">
              <a:buNone/>
            </a:pPr>
            <a:r>
              <a:rPr lang="en-US" sz="1800" b="1" dirty="0"/>
              <a:t>	</a:t>
            </a:r>
            <a:r>
              <a:rPr lang="en-US" sz="1800" b="1" dirty="0" smtClean="0"/>
              <a:t>-Central government dictates, and local government implements. Power is heavily centralized.</a:t>
            </a:r>
          </a:p>
          <a:p>
            <a:pPr marL="0" indent="0">
              <a:buNone/>
            </a:pPr>
            <a:r>
              <a:rPr lang="en-US" b="1" dirty="0"/>
              <a:t>	</a:t>
            </a:r>
            <a:r>
              <a:rPr lang="en-US" b="1" dirty="0" smtClean="0"/>
              <a:t>-US was the first country to adopt a system of federalism.</a:t>
            </a:r>
          </a:p>
          <a:p>
            <a:pPr marL="0" indent="0">
              <a:buNone/>
            </a:pPr>
            <a:r>
              <a:rPr lang="en-US" sz="2400" b="1" dirty="0"/>
              <a:t>	</a:t>
            </a:r>
            <a:r>
              <a:rPr lang="en-US" b="1" dirty="0" smtClean="0"/>
              <a:t>-The framers sought to limit the national government by creating a second layer of state 	governments.</a:t>
            </a:r>
          </a:p>
          <a:p>
            <a:pPr marL="0" indent="0">
              <a:buNone/>
            </a:pPr>
            <a:r>
              <a:rPr lang="en-US" b="1" dirty="0"/>
              <a:t>	</a:t>
            </a:r>
            <a:r>
              <a:rPr lang="en-US" b="1" dirty="0" smtClean="0"/>
              <a:t>-Thus, the US Constitution recognizes two sovereigns: state governments and the federal 	government.</a:t>
            </a:r>
          </a:p>
          <a:p>
            <a:pPr marL="0" indent="0">
              <a:buNone/>
            </a:pPr>
            <a:r>
              <a:rPr lang="en-US" b="1" dirty="0" smtClean="0"/>
              <a:t> </a:t>
            </a:r>
            <a:endParaRPr lang="en-US" b="1" dirty="0"/>
          </a:p>
        </p:txBody>
      </p:sp>
    </p:spTree>
    <p:extLst>
      <p:ext uri="{BB962C8B-B14F-4D97-AF65-F5344CB8AC3E}">
        <p14:creationId xmlns:p14="http://schemas.microsoft.com/office/powerpoint/2010/main" val="349118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r>
              <a:rPr lang="en-US" dirty="0" smtClean="0"/>
              <a:t>																									3</a:t>
            </a:r>
          </a:p>
          <a:p>
            <a:pPr marL="0" indent="0">
              <a:buNone/>
            </a:pPr>
            <a:r>
              <a:rPr lang="en-US" b="1" dirty="0" smtClean="0"/>
              <a:t>-EXPRESSED POWERS: SPECIFIC POWERS GRANTED BY THE CONSTITTUION TO CONGRESS (ARTICLE I, SECTION 8) AND SPECIFIC POWERS GRANTED TO THE PRESIDENT (ARTICLE II).</a:t>
            </a:r>
          </a:p>
          <a:p>
            <a:pPr marL="0" indent="0">
              <a:buNone/>
            </a:pPr>
            <a:r>
              <a:rPr lang="en-US" b="1" dirty="0"/>
              <a:t>	</a:t>
            </a:r>
            <a:r>
              <a:rPr lang="en-US" b="1" dirty="0" smtClean="0"/>
              <a:t>-Expressed Powers primarily means that the specified powers cannot be questioned.</a:t>
            </a:r>
          </a:p>
          <a:p>
            <a:pPr marL="0" indent="0">
              <a:buNone/>
            </a:pPr>
            <a:endParaRPr lang="en-US" b="1" dirty="0" smtClean="0"/>
          </a:p>
          <a:p>
            <a:pPr marL="0" indent="0">
              <a:buNone/>
            </a:pPr>
            <a:endParaRPr lang="en-US" b="1" dirty="0"/>
          </a:p>
          <a:p>
            <a:pPr marL="0" indent="0">
              <a:buNone/>
            </a:pPr>
            <a:r>
              <a:rPr lang="en-US" b="1" dirty="0" smtClean="0"/>
              <a:t>-IMPLIED POWERS: POWERS DERIVED FROM THE </a:t>
            </a:r>
            <a:r>
              <a:rPr lang="en-US" b="1" u="sng" dirty="0" smtClean="0"/>
              <a:t>NECESSARY AND PROPER CLAUSE </a:t>
            </a:r>
            <a:r>
              <a:rPr lang="en-US" b="1" dirty="0" smtClean="0"/>
              <a:t>OF ARTICLE I, SECTION 8; SUCH POWERS ARE </a:t>
            </a:r>
            <a:r>
              <a:rPr lang="en-US" b="1" u="sng" dirty="0" smtClean="0"/>
              <a:t>NOT SPECIFICALLY EXPRESSED</a:t>
            </a:r>
            <a:r>
              <a:rPr lang="en-US" b="1" dirty="0" smtClean="0"/>
              <a:t>, BUT ARE </a:t>
            </a:r>
            <a:r>
              <a:rPr lang="en-US" b="1" u="sng" dirty="0" smtClean="0"/>
              <a:t>IMPLIED</a:t>
            </a:r>
            <a:r>
              <a:rPr lang="en-US" b="1" dirty="0" smtClean="0"/>
              <a:t> THROUGH THE EXPANSIVE INTERPRETATION OF DELEGATED POWERS.</a:t>
            </a:r>
          </a:p>
          <a:p>
            <a:pPr marL="0" indent="0">
              <a:buNone/>
            </a:pPr>
            <a:r>
              <a:rPr lang="en-US" b="1" dirty="0"/>
              <a:t>	</a:t>
            </a:r>
            <a:r>
              <a:rPr lang="en-US" b="1" dirty="0" smtClean="0"/>
              <a:t>-”Necessary and Proper Clause”: provides Congress with the authority to make all laws 	 		 “necessary and proper” to carry out its expressed powers.</a:t>
            </a:r>
          </a:p>
          <a:p>
            <a:pPr marL="0" indent="0">
              <a:buNone/>
            </a:pPr>
            <a:r>
              <a:rPr lang="en-US" b="1" dirty="0"/>
              <a:t>	</a:t>
            </a:r>
            <a:r>
              <a:rPr lang="en-US" b="1" dirty="0" smtClean="0"/>
              <a:t>-This Clause greatly expanded the power of the national government through time.</a:t>
            </a:r>
          </a:p>
          <a:p>
            <a:pPr marL="0" indent="0">
              <a:buNone/>
            </a:pPr>
            <a:r>
              <a:rPr lang="en-US" b="1" dirty="0"/>
              <a:t>	</a:t>
            </a:r>
            <a:r>
              <a:rPr lang="en-US" b="1" dirty="0" smtClean="0"/>
              <a:t>-Between this clause, and the Supremacy Clause, the national government became very 	powerful, further superseding the powers of state government.</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27687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5725"/>
            <a:ext cx="12192000" cy="6705599"/>
          </a:xfrm>
        </p:spPr>
        <p:txBody>
          <a:bodyPr/>
          <a:lstStyle/>
          <a:p>
            <a:pPr marL="0" indent="0" algn="r">
              <a:buNone/>
            </a:pPr>
            <a:r>
              <a:rPr lang="en-US" dirty="0" smtClean="0"/>
              <a:t>4</a:t>
            </a:r>
          </a:p>
          <a:p>
            <a:pPr marL="0" indent="0">
              <a:buNone/>
            </a:pPr>
            <a:r>
              <a:rPr lang="en-US" b="1" dirty="0" smtClean="0"/>
              <a:t>-</a:t>
            </a:r>
            <a:r>
              <a:rPr lang="en-US" b="1" dirty="0"/>
              <a:t>RESERVED POWERS: POWERS, DERIVED FROM THE 10</a:t>
            </a:r>
            <a:r>
              <a:rPr lang="en-US" b="1" baseline="30000" dirty="0"/>
              <a:t>TH</a:t>
            </a:r>
            <a:r>
              <a:rPr lang="en-US" b="1" dirty="0"/>
              <a:t> AMENDMENT, THAT ARE NOT SPECIFICALLY DELEGATED TO THE NATIONAL GOVERNMENT OR DENIED TO THE STATES.</a:t>
            </a:r>
          </a:p>
          <a:p>
            <a:pPr marL="0" indent="0">
              <a:buNone/>
            </a:pPr>
            <a:r>
              <a:rPr lang="en-US" b="1" dirty="0"/>
              <a:t>	-States are allowed to develop and enforce criminal codes; health and safety standards; 	family and divorce law; public traffic and safety; property </a:t>
            </a:r>
            <a:r>
              <a:rPr lang="en-US" b="1" dirty="0" smtClean="0"/>
              <a:t>law, etc…</a:t>
            </a:r>
          </a:p>
          <a:p>
            <a:pPr marL="0" indent="0">
              <a:buNone/>
            </a:pPr>
            <a:r>
              <a:rPr lang="en-US" b="1" dirty="0" smtClean="0"/>
              <a:t>-POLICE POWER: POWER RESERVED TO THE STATE GOVERNMENT TO REGULATE THE HEALTH, SAFETY, AND MORALS OF ITS CITIZENS.</a:t>
            </a:r>
          </a:p>
          <a:p>
            <a:pPr marL="0" indent="0">
              <a:buNone/>
            </a:pPr>
            <a:endParaRPr lang="en-US" b="1" dirty="0"/>
          </a:p>
          <a:p>
            <a:pPr marL="0" indent="0">
              <a:buNone/>
            </a:pPr>
            <a:r>
              <a:rPr lang="en-US" b="1" dirty="0" smtClean="0"/>
              <a:t>-CONCURRENT POWERS: THE AUTHORITY POSSESSED BY BOTH STATE AND NATIONAL GOVERMENTS, SUCH AS THE POWER TO LEVY TAXES.</a:t>
            </a:r>
          </a:p>
          <a:p>
            <a:pPr marL="0" indent="0">
              <a:buNone/>
            </a:pPr>
            <a:r>
              <a:rPr lang="en-US" b="1" dirty="0" smtClean="0"/>
              <a:t>	-There powers basically overlap: meaning, both state and national government have these 	powers in some form.</a:t>
            </a:r>
          </a:p>
          <a:p>
            <a:pPr marL="0" indent="0">
              <a:buNone/>
            </a:pPr>
            <a:r>
              <a:rPr lang="en-US" b="1" dirty="0"/>
              <a:t>	</a:t>
            </a:r>
            <a:r>
              <a:rPr lang="en-US" b="1" dirty="0" smtClean="0"/>
              <a:t>	-Example: federal government has FBI, Las Vegas has LVMP.</a:t>
            </a:r>
          </a:p>
          <a:p>
            <a:pPr marL="0" indent="0">
              <a:buNone/>
            </a:pPr>
            <a:r>
              <a:rPr lang="en-US" b="1" dirty="0"/>
              <a:t>	</a:t>
            </a:r>
            <a:r>
              <a:rPr lang="en-US" b="1" dirty="0" smtClean="0"/>
              <a:t>	-Example: federal income tax and state income tax.</a:t>
            </a:r>
          </a:p>
          <a:p>
            <a:pPr marL="0" indent="0">
              <a:buNone/>
            </a:pPr>
            <a:r>
              <a:rPr lang="en-US" b="1" dirty="0" smtClean="0"/>
              <a:t>-If, however, there’s a conflict between a state wanting to exercise a power and the national government wanting to exercise that same power: the national government has supremacy. </a:t>
            </a:r>
          </a:p>
          <a:p>
            <a:pPr marL="0" indent="0">
              <a:buNone/>
            </a:pPr>
            <a:r>
              <a:rPr lang="en-US" b="1" dirty="0"/>
              <a:t>	</a:t>
            </a:r>
            <a:r>
              <a:rPr lang="en-US" b="1" dirty="0" smtClean="0"/>
              <a:t>	-Example: FBI can tell LVMP to get lost…</a:t>
            </a:r>
            <a:endParaRPr lang="en-US" b="1" dirty="0"/>
          </a:p>
          <a:p>
            <a:pPr marL="0" indent="0">
              <a:buNone/>
            </a:pPr>
            <a:endParaRPr lang="en-US" dirty="0"/>
          </a:p>
        </p:txBody>
      </p:sp>
    </p:spTree>
    <p:extLst>
      <p:ext uri="{BB962C8B-B14F-4D97-AF65-F5344CB8AC3E}">
        <p14:creationId xmlns:p14="http://schemas.microsoft.com/office/powerpoint/2010/main" val="2100542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95250"/>
            <a:ext cx="12058649" cy="6696075"/>
          </a:xfrm>
        </p:spPr>
        <p:txBody>
          <a:bodyPr/>
          <a:lstStyle/>
          <a:p>
            <a:pPr marL="0" indent="0" algn="r">
              <a:buNone/>
            </a:pPr>
            <a:r>
              <a:rPr lang="en-US" dirty="0" smtClean="0"/>
              <a:t>5</a:t>
            </a:r>
          </a:p>
          <a:p>
            <a:pPr marL="0" indent="0">
              <a:buNone/>
            </a:pPr>
            <a:r>
              <a:rPr lang="en-US" dirty="0" smtClean="0"/>
              <a:t>-</a:t>
            </a:r>
            <a:r>
              <a:rPr lang="en-US" sz="2400" b="1" dirty="0" smtClean="0"/>
              <a:t>FAITH AND CREDITE CLAUSE: (ARTICLE IV, SECTION 1) STATES HONOR THE PUBLIC ACTS AND JUDICIAL DECISION THAT TAKE PLACE IN OTHER STATES.</a:t>
            </a:r>
          </a:p>
          <a:p>
            <a:pPr marL="0" indent="0">
              <a:buNone/>
            </a:pPr>
            <a:r>
              <a:rPr lang="en-US" sz="2400" b="1" dirty="0"/>
              <a:t>	</a:t>
            </a:r>
            <a:r>
              <a:rPr lang="en-US" sz="2400" b="1" dirty="0" smtClean="0"/>
              <a:t>-Example: If there’s a warrant in another state, the current state will make 	arrest.</a:t>
            </a:r>
          </a:p>
          <a:p>
            <a:pPr marL="0" indent="0">
              <a:buNone/>
            </a:pPr>
            <a:r>
              <a:rPr lang="en-US" sz="2400" b="1" dirty="0"/>
              <a:t>	</a:t>
            </a:r>
            <a:r>
              <a:rPr lang="en-US" sz="2400" b="1" dirty="0" smtClean="0"/>
              <a:t>-Example: Driver’s License issued by one state accepted in another.</a:t>
            </a:r>
          </a:p>
          <a:p>
            <a:pPr marL="0" indent="0">
              <a:buNone/>
            </a:pPr>
            <a:r>
              <a:rPr lang="en-US" sz="2400" b="1" dirty="0" smtClean="0"/>
              <a:t>-There are, of course, serious exceptions, especially in cases where there is serious disagreements on “strong public policy.”</a:t>
            </a:r>
          </a:p>
          <a:p>
            <a:pPr marL="0" indent="0">
              <a:buNone/>
            </a:pPr>
            <a:r>
              <a:rPr lang="en-US" sz="2400" b="1" dirty="0"/>
              <a:t>	</a:t>
            </a:r>
            <a:r>
              <a:rPr lang="en-US" sz="2400" b="1" dirty="0" smtClean="0"/>
              <a:t>-Example: Same-sex marriage; recognized in some states, but not in others.</a:t>
            </a:r>
          </a:p>
          <a:p>
            <a:pPr marL="0" indent="0">
              <a:buNone/>
            </a:pPr>
            <a:r>
              <a:rPr lang="en-US" sz="2400" b="1" dirty="0"/>
              <a:t>	</a:t>
            </a:r>
            <a:r>
              <a:rPr lang="en-US" sz="2400" b="1" dirty="0" smtClean="0"/>
              <a:t>-Example: Marijuana usage; legal in some, illegal in others.</a:t>
            </a:r>
          </a:p>
          <a:p>
            <a:pPr marL="0" indent="0">
              <a:buNone/>
            </a:pPr>
            <a:endParaRPr lang="en-US" sz="2400" b="1" dirty="0" smtClean="0"/>
          </a:p>
          <a:p>
            <a:pPr marL="0" indent="0">
              <a:buNone/>
            </a:pPr>
            <a:r>
              <a:rPr lang="en-US" sz="2400" b="1" dirty="0" smtClean="0"/>
              <a:t>-PRIVILEGES AND IMMUNITIES CLAUSE: (ARTICLE IV, SECTION 2) A STATE CANNOT DISCRIMINATE AGAINST SOMEONE FROM ANOTHER STATE OR GIVE ITS OWN RESIDENTS SPECIAL PRIVILEGES.</a:t>
            </a:r>
            <a:endParaRPr lang="en-US" dirty="0"/>
          </a:p>
        </p:txBody>
      </p:sp>
    </p:spTree>
    <p:extLst>
      <p:ext uri="{BB962C8B-B14F-4D97-AF65-F5344CB8AC3E}">
        <p14:creationId xmlns:p14="http://schemas.microsoft.com/office/powerpoint/2010/main" val="215058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6" y="95250"/>
            <a:ext cx="12011024" cy="6696075"/>
          </a:xfrm>
        </p:spPr>
        <p:txBody>
          <a:bodyPr/>
          <a:lstStyle/>
          <a:p>
            <a:pPr marL="0" indent="0" algn="r">
              <a:buNone/>
            </a:pPr>
            <a:r>
              <a:rPr lang="en-US" dirty="0" smtClean="0"/>
              <a:t>6</a:t>
            </a:r>
          </a:p>
          <a:p>
            <a:pPr marL="0" indent="0">
              <a:buNone/>
            </a:pPr>
            <a:endParaRPr lang="en-US" b="1" dirty="0" smtClean="0"/>
          </a:p>
          <a:p>
            <a:pPr marL="0" indent="0">
              <a:buNone/>
            </a:pPr>
            <a:endParaRPr lang="en-US" b="1" dirty="0"/>
          </a:p>
          <a:p>
            <a:pPr marL="0" indent="0">
              <a:buNone/>
            </a:pPr>
            <a:r>
              <a:rPr lang="en-US" b="1" dirty="0" smtClean="0"/>
              <a:t>-LOCAL GOVERNMENTS: THEY HAVE NO STATUS IN THE US CONSTITUTIONS.</a:t>
            </a:r>
          </a:p>
          <a:p>
            <a:pPr marL="0" indent="0">
              <a:buNone/>
            </a:pPr>
            <a:r>
              <a:rPr lang="en-US" b="1" dirty="0"/>
              <a:t>	</a:t>
            </a:r>
            <a:r>
              <a:rPr lang="en-US" b="1" dirty="0" smtClean="0"/>
              <a:t>-State Legislatures create local governments per State Constitutions</a:t>
            </a:r>
          </a:p>
          <a:p>
            <a:pPr marL="0" indent="0">
              <a:buNone/>
            </a:pPr>
            <a:r>
              <a:rPr lang="en-US" b="1" dirty="0"/>
              <a:t>	</a:t>
            </a:r>
            <a:r>
              <a:rPr lang="en-US" b="1" dirty="0" smtClean="0"/>
              <a:t>-Local governments are ultimately controlled by the State (Las Vegas City by Nevada, etc.)</a:t>
            </a:r>
          </a:p>
          <a:p>
            <a:pPr marL="0" indent="0">
              <a:buNone/>
            </a:pPr>
            <a:endParaRPr lang="en-US" b="1" dirty="0"/>
          </a:p>
          <a:p>
            <a:pPr marL="0" indent="0">
              <a:buNone/>
            </a:pPr>
            <a:endParaRPr lang="en-US" b="1" dirty="0" smtClean="0"/>
          </a:p>
          <a:p>
            <a:pPr marL="0" indent="0">
              <a:buNone/>
            </a:pPr>
            <a:endParaRPr lang="en-US" b="1" dirty="0"/>
          </a:p>
          <a:p>
            <a:pPr marL="0" indent="0">
              <a:buNone/>
            </a:pPr>
            <a:r>
              <a:rPr lang="en-US" b="1" dirty="0" smtClean="0"/>
              <a:t>-HOME RULE: PERTAINING TO ONLY LARGE CITIES, THIS IS POWER DELEGATED BY THE STATE IN ITS CONSTITUTION TO A LOCAL UNIT OF GOVERNMENT TO MANAGE ITS OWN AFFAIRS.</a:t>
            </a:r>
            <a:endParaRPr lang="en-US" b="1" dirty="0"/>
          </a:p>
        </p:txBody>
      </p:sp>
    </p:spTree>
    <p:extLst>
      <p:ext uri="{BB962C8B-B14F-4D97-AF65-F5344CB8AC3E}">
        <p14:creationId xmlns:p14="http://schemas.microsoft.com/office/powerpoint/2010/main" val="59482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549" y="123826"/>
            <a:ext cx="11915775" cy="6657974"/>
          </a:xfrm>
        </p:spPr>
        <p:txBody>
          <a:bodyPr/>
          <a:lstStyle/>
          <a:p>
            <a:pPr marL="0" indent="0" algn="r">
              <a:buNone/>
            </a:pPr>
            <a:r>
              <a:rPr lang="en-US" dirty="0" smtClean="0"/>
              <a:t>7</a:t>
            </a:r>
          </a:p>
          <a:p>
            <a:pPr marL="0" indent="0" algn="ctr">
              <a:buNone/>
            </a:pPr>
            <a:r>
              <a:rPr lang="en-US" sz="2800" b="1" dirty="0" smtClean="0"/>
              <a:t>DECLINE OF STATE POWER THROUGH HISTORY </a:t>
            </a:r>
            <a:endParaRPr lang="en-US" b="1" dirty="0" smtClean="0"/>
          </a:p>
          <a:p>
            <a:pPr marL="0" indent="0">
              <a:buNone/>
            </a:pPr>
            <a:r>
              <a:rPr lang="en-US" b="1" dirty="0" smtClean="0"/>
              <a:t>-From the period of the founding until the early 1900’s, the power and influence of states was more active than the federal government.</a:t>
            </a:r>
          </a:p>
          <a:p>
            <a:pPr marL="0" indent="0">
              <a:buNone/>
            </a:pPr>
            <a:r>
              <a:rPr lang="en-US" b="1" dirty="0"/>
              <a:t>	</a:t>
            </a:r>
            <a:r>
              <a:rPr lang="en-US" b="1" dirty="0" smtClean="0"/>
              <a:t>-Economic, social, and cultural issues remained state issues.</a:t>
            </a:r>
          </a:p>
          <a:p>
            <a:pPr marL="0" indent="0">
              <a:buNone/>
            </a:pPr>
            <a:r>
              <a:rPr lang="en-US" b="1" dirty="0"/>
              <a:t>	</a:t>
            </a:r>
            <a:r>
              <a:rPr lang="en-US" b="1" dirty="0" smtClean="0"/>
              <a:t>-Federal government did not infringe, in anyway, into the activities of the states.</a:t>
            </a:r>
          </a:p>
          <a:p>
            <a:pPr marL="0" indent="0">
              <a:buNone/>
            </a:pPr>
            <a:r>
              <a:rPr lang="en-US" b="1" dirty="0" smtClean="0"/>
              <a:t>-This was known as DUAL FEDERALISM: SYSTEM OF GOVERNMENT THAT PREVAILED IN THE US FROM 1789-1937, IN WHICH MOST FUNDAMENTAL GOVERNMENTAL POWERS WERE SHARED BETWEEN THE FEDERAL AND STATE GOVERNMENTS.</a:t>
            </a:r>
          </a:p>
          <a:p>
            <a:pPr marL="0" indent="0">
              <a:buNone/>
            </a:pPr>
            <a:endParaRPr lang="en-US" b="1" dirty="0"/>
          </a:p>
          <a:p>
            <a:pPr marL="0" indent="0">
              <a:buNone/>
            </a:pPr>
            <a:r>
              <a:rPr lang="en-US" b="1" dirty="0" smtClean="0"/>
              <a:t>-With the NEW DEAL in the 1930’s, however, this dynamic changed.</a:t>
            </a:r>
          </a:p>
          <a:p>
            <a:pPr marL="0" indent="0">
              <a:buNone/>
            </a:pPr>
            <a:r>
              <a:rPr lang="en-US" b="1" dirty="0" smtClean="0"/>
              <a:t>-Supreme Court’s interpretation of the commerce clause led the way.</a:t>
            </a:r>
          </a:p>
          <a:p>
            <a:pPr marL="0" indent="0">
              <a:buNone/>
            </a:pPr>
            <a:r>
              <a:rPr lang="en-US" b="1" dirty="0" smtClean="0"/>
              <a:t>-COMMERCE CLAUSE: (ARTICLE I, SECTION 8) DELEGATES TO CONGRESS THE POWER TO “REGULATE COMMERCE WITH FOREIGN NATIONS, AND AMONG THE SEVERAL STATES AND WITH THE INDIAN TRIBES.” </a:t>
            </a:r>
            <a:endParaRPr lang="en-US" b="1" dirty="0"/>
          </a:p>
        </p:txBody>
      </p:sp>
    </p:spTree>
    <p:extLst>
      <p:ext uri="{BB962C8B-B14F-4D97-AF65-F5344CB8AC3E}">
        <p14:creationId xmlns:p14="http://schemas.microsoft.com/office/powerpoint/2010/main" val="2710557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r">
              <a:buNone/>
            </a:pPr>
            <a:r>
              <a:rPr lang="en-US" dirty="0" smtClean="0"/>
              <a:t>8</a:t>
            </a:r>
          </a:p>
          <a:p>
            <a:pPr marL="0" indent="0">
              <a:buNone/>
            </a:pPr>
            <a:r>
              <a:rPr lang="en-US" b="1" dirty="0" smtClean="0"/>
              <a:t>-</a:t>
            </a:r>
            <a:r>
              <a:rPr lang="en-US" b="1" dirty="0"/>
              <a:t>COMMERCE CLAUSE: (ARTICLE I, SECTION 8) DELEGATES TO CONGRESS THE POWER TO “REGULATE COMMERCE WITH FOREIGN NATIONS, AND AMONG THE SEVERAL STATES AND WITH THE INDIAN TRIBES.” </a:t>
            </a:r>
          </a:p>
          <a:p>
            <a:pPr marL="0" indent="0">
              <a:buNone/>
            </a:pPr>
            <a:r>
              <a:rPr lang="en-US" dirty="0" smtClean="0"/>
              <a:t>	-</a:t>
            </a:r>
            <a:r>
              <a:rPr lang="en-US" b="1" dirty="0" smtClean="0"/>
              <a:t>This clause gives the federal government control over the national economy.</a:t>
            </a:r>
          </a:p>
          <a:p>
            <a:pPr marL="0" indent="0">
              <a:buNone/>
            </a:pPr>
            <a:r>
              <a:rPr lang="en-US" b="1" dirty="0"/>
              <a:t>	</a:t>
            </a:r>
            <a:r>
              <a:rPr lang="en-US" b="1" dirty="0" smtClean="0"/>
              <a:t>-Thus, whenever there was a conflict between a state and federal government on economic 	issues, federal government has supremacy.</a:t>
            </a:r>
          </a:p>
          <a:p>
            <a:pPr marL="0" indent="0">
              <a:buNone/>
            </a:pPr>
            <a:r>
              <a:rPr lang="en-US" b="1" dirty="0"/>
              <a:t>	</a:t>
            </a:r>
            <a:r>
              <a:rPr lang="en-US" b="1" dirty="0" smtClean="0"/>
              <a:t>-Thus, federal laws entered into such traditional state laws as labor law, workplace safety, etc.</a:t>
            </a:r>
          </a:p>
          <a:p>
            <a:pPr marL="0" indent="0">
              <a:buNone/>
            </a:pPr>
            <a:r>
              <a:rPr lang="en-US" b="1" dirty="0"/>
              <a:t>	</a:t>
            </a:r>
            <a:r>
              <a:rPr lang="en-US" b="1" dirty="0" smtClean="0"/>
              <a:t>	-Federal government could regulate anything that deals with interstate commerce; and 			this, in essence, deals with the entire economy of the country, even local economy.</a:t>
            </a:r>
          </a:p>
          <a:p>
            <a:pPr marL="0" indent="0">
              <a:buNone/>
            </a:pPr>
            <a:r>
              <a:rPr lang="en-US" b="1" dirty="0" smtClean="0"/>
              <a:t>-In 1937, the Supreme Court’s interpretation of the Commerce Clause further expanded the national government.</a:t>
            </a:r>
          </a:p>
          <a:p>
            <a:pPr marL="0" indent="0">
              <a:buNone/>
            </a:pPr>
            <a:endParaRPr lang="en-US" b="1" dirty="0"/>
          </a:p>
          <a:p>
            <a:pPr marL="0" indent="0">
              <a:buNone/>
            </a:pPr>
            <a:r>
              <a:rPr lang="en-US" b="1" dirty="0" smtClean="0"/>
              <a:t>-How did the shifting in power change American society?</a:t>
            </a:r>
          </a:p>
          <a:p>
            <a:pPr marL="0" indent="0">
              <a:buNone/>
            </a:pPr>
            <a:r>
              <a:rPr lang="en-US" b="1" dirty="0" smtClean="0"/>
              <a:t>-How did the weakening of state power allow for the progress of American society?</a:t>
            </a:r>
            <a:endParaRPr lang="en-US" dirty="0"/>
          </a:p>
        </p:txBody>
      </p:sp>
    </p:spTree>
    <p:extLst>
      <p:ext uri="{BB962C8B-B14F-4D97-AF65-F5344CB8AC3E}">
        <p14:creationId xmlns:p14="http://schemas.microsoft.com/office/powerpoint/2010/main" val="2885680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7210</TotalTime>
  <Words>354</Words>
  <Application>Microsoft Office PowerPoint</Application>
  <PresentationFormat>Widescreen</PresentationFormat>
  <Paragraphs>150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FEDERALISM AND STATES’ RIGHTS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Nevada, Las Vegas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 AND STATES’ RIGHTS</dc:title>
  <dc:creator>Nerses Kopalyan</dc:creator>
  <cp:lastModifiedBy>Nerses Kopalyan</cp:lastModifiedBy>
  <cp:revision>21</cp:revision>
  <dcterms:created xsi:type="dcterms:W3CDTF">2015-09-03T19:03:27Z</dcterms:created>
  <dcterms:modified xsi:type="dcterms:W3CDTF">2015-09-08T19:14:17Z</dcterms:modified>
</cp:coreProperties>
</file>