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837" r:id="rId2"/>
  </p:sldMasterIdLst>
  <p:notesMasterIdLst>
    <p:notesMasterId r:id="rId24"/>
  </p:notesMasterIdLst>
  <p:sldIdLst>
    <p:sldId id="261" r:id="rId3"/>
    <p:sldId id="262" r:id="rId4"/>
    <p:sldId id="340" r:id="rId5"/>
    <p:sldId id="341" r:id="rId6"/>
    <p:sldId id="342" r:id="rId7"/>
    <p:sldId id="343" r:id="rId8"/>
    <p:sldId id="263" r:id="rId9"/>
    <p:sldId id="265" r:id="rId10"/>
    <p:sldId id="329" r:id="rId11"/>
    <p:sldId id="275" r:id="rId12"/>
    <p:sldId id="332" r:id="rId13"/>
    <p:sldId id="333" r:id="rId14"/>
    <p:sldId id="334" r:id="rId15"/>
    <p:sldId id="335" r:id="rId16"/>
    <p:sldId id="281" r:id="rId17"/>
    <p:sldId id="283" r:id="rId18"/>
    <p:sldId id="331" r:id="rId19"/>
    <p:sldId id="302" r:id="rId20"/>
    <p:sldId id="306" r:id="rId21"/>
    <p:sldId id="308" r:id="rId22"/>
    <p:sldId id="339" r:id="rId23"/>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110"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C5EEE7D-BE1B-448A-9A89-04F01F749610}" type="datetimeFigureOut">
              <a:rPr lang="en-US"/>
              <a:pPr/>
              <a:t>9/23/2015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110"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97B35C7-2C04-41A4-81DA-EFB68E65E097}" type="slidenum">
              <a:rPr lang="en-US"/>
              <a:pPr/>
              <a:t>‹#›</a:t>
            </a:fld>
            <a:endParaRPr lang="en-US"/>
          </a:p>
        </p:txBody>
      </p:sp>
    </p:spTree>
    <p:extLst>
      <p:ext uri="{BB962C8B-B14F-4D97-AF65-F5344CB8AC3E}">
        <p14:creationId xmlns:p14="http://schemas.microsoft.com/office/powerpoint/2010/main" val="3987381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i="1" dirty="0" smtClean="0">
              <a:ea typeface="ＭＳ Ｐゴシック" pitchFamily="34" charset="-128"/>
            </a:endParaRPr>
          </a:p>
        </p:txBody>
      </p:sp>
      <p:sp>
        <p:nvSpPr>
          <p:cNvPr id="39939" name="Slide Number Placeholder 3"/>
          <p:cNvSpPr>
            <a:spLocks noGrp="1"/>
          </p:cNvSpPr>
          <p:nvPr>
            <p:ph type="sldNum" sz="quarter" idx="5"/>
          </p:nvPr>
        </p:nvSpPr>
        <p:spPr bwMode="auto">
          <a:noFill/>
          <a:ln>
            <a:miter lim="800000"/>
            <a:headEnd/>
            <a:tailEnd/>
          </a:ln>
        </p:spPr>
        <p:txBody>
          <a:bodyPr/>
          <a:lstStyle/>
          <a:p>
            <a:fld id="{3BD82AC3-FF3B-4D8B-8A7C-385C13B61E72}" type="slidenum">
              <a:rPr lang="en-US"/>
              <a:pPr/>
              <a:t>1</a:t>
            </a:fld>
            <a:endParaRPr lang="en-US"/>
          </a:p>
        </p:txBody>
      </p:sp>
    </p:spTree>
    <p:extLst>
      <p:ext uri="{BB962C8B-B14F-4D97-AF65-F5344CB8AC3E}">
        <p14:creationId xmlns:p14="http://schemas.microsoft.com/office/powerpoint/2010/main" val="2241241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EPA is so big that each president must decide whether to include the administrator in the cabinet.</a:t>
            </a:r>
          </a:p>
        </p:txBody>
      </p:sp>
      <p:sp>
        <p:nvSpPr>
          <p:cNvPr id="80899" name="Slide Number Placeholder 3"/>
          <p:cNvSpPr>
            <a:spLocks noGrp="1"/>
          </p:cNvSpPr>
          <p:nvPr>
            <p:ph type="sldNum" sz="quarter" idx="5"/>
          </p:nvPr>
        </p:nvSpPr>
        <p:spPr bwMode="auto">
          <a:noFill/>
          <a:ln>
            <a:miter lim="800000"/>
            <a:headEnd/>
            <a:tailEnd/>
          </a:ln>
        </p:spPr>
        <p:txBody>
          <a:bodyPr/>
          <a:lstStyle/>
          <a:p>
            <a:fld id="{3C0CE7FE-0B0A-4CEF-94C3-D1660C64BE8D}" type="slidenum">
              <a:rPr lang="en-US"/>
              <a:pPr/>
              <a:t>15</a:t>
            </a:fld>
            <a:endParaRPr lang="en-US"/>
          </a:p>
        </p:txBody>
      </p:sp>
    </p:spTree>
    <p:extLst>
      <p:ext uri="{BB962C8B-B14F-4D97-AF65-F5344CB8AC3E}">
        <p14:creationId xmlns:p14="http://schemas.microsoft.com/office/powerpoint/2010/main" val="854471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Securities and Exchange Commission, for example, has five commissioners, not more than three of whom can be from the same political party. They serve 5-year terms, with one term expiring on June 5 of each year. These bodies are not expected to be apolitical, but are supposed to be somewhat insulated from fears of Congress interfering with their day-to-day work.</a:t>
            </a:r>
          </a:p>
        </p:txBody>
      </p:sp>
      <p:sp>
        <p:nvSpPr>
          <p:cNvPr id="84995" name="Slide Number Placeholder 3"/>
          <p:cNvSpPr>
            <a:spLocks noGrp="1"/>
          </p:cNvSpPr>
          <p:nvPr>
            <p:ph type="sldNum" sz="quarter" idx="5"/>
          </p:nvPr>
        </p:nvSpPr>
        <p:spPr bwMode="auto">
          <a:noFill/>
          <a:ln>
            <a:miter lim="800000"/>
            <a:headEnd/>
            <a:tailEnd/>
          </a:ln>
        </p:spPr>
        <p:txBody>
          <a:bodyPr/>
          <a:lstStyle/>
          <a:p>
            <a:fld id="{4C8DD707-783F-46F4-95A0-4C6C239AEB0E}" type="slidenum">
              <a:rPr lang="en-US"/>
              <a:pPr/>
              <a:t>16</a:t>
            </a:fld>
            <a:endParaRPr lang="en-US"/>
          </a:p>
        </p:txBody>
      </p:sp>
    </p:spTree>
    <p:extLst>
      <p:ext uri="{BB962C8B-B14F-4D97-AF65-F5344CB8AC3E}">
        <p14:creationId xmlns:p14="http://schemas.microsoft.com/office/powerpoint/2010/main" val="3186967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It is also very difficult for high-level managers to have an impact if they are trying to impose dramatic changes not favored by the civil servants in their agencies. High level administrators and cabinet level secretaries stay on average a mere three years, which is a very short time period compared to civil servants who can remain in their positions for decades.</a:t>
            </a:r>
          </a:p>
        </p:txBody>
      </p:sp>
      <p:sp>
        <p:nvSpPr>
          <p:cNvPr id="128003" name="Slide Number Placeholder 3"/>
          <p:cNvSpPr>
            <a:spLocks noGrp="1"/>
          </p:cNvSpPr>
          <p:nvPr>
            <p:ph type="sldNum" sz="quarter" idx="5"/>
          </p:nvPr>
        </p:nvSpPr>
        <p:spPr bwMode="auto">
          <a:noFill/>
          <a:ln>
            <a:miter lim="800000"/>
            <a:headEnd/>
            <a:tailEnd/>
          </a:ln>
        </p:spPr>
        <p:txBody>
          <a:bodyPr/>
          <a:lstStyle/>
          <a:p>
            <a:fld id="{035ED7D7-3276-41FF-882E-890905415777}" type="slidenum">
              <a:rPr lang="en-US"/>
              <a:pPr/>
              <a:t>19</a:t>
            </a:fld>
            <a:endParaRPr lang="en-US"/>
          </a:p>
        </p:txBody>
      </p:sp>
    </p:spTree>
    <p:extLst>
      <p:ext uri="{BB962C8B-B14F-4D97-AF65-F5344CB8AC3E}">
        <p14:creationId xmlns:p14="http://schemas.microsoft.com/office/powerpoint/2010/main" val="512189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Presidential appointees can be terrified of Congressional inquiries, because they rely on Congress for budget appropriations. Yet this fear is often balanced by the knowledge that, in most cases, those very same committee members usually want to </a:t>
            </a:r>
            <a:r>
              <a:rPr lang="en-US" i="1" smtClean="0">
                <a:ea typeface="ＭＳ Ｐゴシック" pitchFamily="34" charset="-128"/>
              </a:rPr>
              <a:t>increase</a:t>
            </a:r>
            <a:r>
              <a:rPr lang="en-US" smtClean="0">
                <a:ea typeface="ＭＳ Ｐゴシック" pitchFamily="34" charset="-128"/>
              </a:rPr>
              <a:t> spending on their agencies, not decrease it, and they often have little say otherwise in what agencies do.</a:t>
            </a:r>
          </a:p>
        </p:txBody>
      </p:sp>
      <p:sp>
        <p:nvSpPr>
          <p:cNvPr id="132099" name="Slide Number Placeholder 3"/>
          <p:cNvSpPr>
            <a:spLocks noGrp="1"/>
          </p:cNvSpPr>
          <p:nvPr>
            <p:ph type="sldNum" sz="quarter" idx="5"/>
          </p:nvPr>
        </p:nvSpPr>
        <p:spPr bwMode="auto">
          <a:noFill/>
          <a:ln>
            <a:miter lim="800000"/>
            <a:headEnd/>
            <a:tailEnd/>
          </a:ln>
        </p:spPr>
        <p:txBody>
          <a:bodyPr/>
          <a:lstStyle/>
          <a:p>
            <a:fld id="{FC5485A1-E2E2-4E43-963C-93EEF26A6365}" type="slidenum">
              <a:rPr lang="en-US"/>
              <a:pPr/>
              <a:t>20</a:t>
            </a:fld>
            <a:endParaRPr lang="en-US"/>
          </a:p>
        </p:txBody>
      </p:sp>
    </p:spTree>
    <p:extLst>
      <p:ext uri="{BB962C8B-B14F-4D97-AF65-F5344CB8AC3E}">
        <p14:creationId xmlns:p14="http://schemas.microsoft.com/office/powerpoint/2010/main" val="1794558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
        <p:nvSpPr>
          <p:cNvPr id="41987" name="Slide Number Placeholder 3"/>
          <p:cNvSpPr>
            <a:spLocks noGrp="1"/>
          </p:cNvSpPr>
          <p:nvPr>
            <p:ph type="sldNum" sz="quarter" idx="5"/>
          </p:nvPr>
        </p:nvSpPr>
        <p:spPr bwMode="auto">
          <a:noFill/>
          <a:ln>
            <a:miter lim="800000"/>
            <a:headEnd/>
            <a:tailEnd/>
          </a:ln>
        </p:spPr>
        <p:txBody>
          <a:bodyPr/>
          <a:lstStyle/>
          <a:p>
            <a:fld id="{59E602C4-504A-4B28-BC30-90B6A8BDE64B}" type="slidenum">
              <a:rPr lang="en-US"/>
              <a:pPr/>
              <a:t>2</a:t>
            </a:fld>
            <a:endParaRPr lang="en-US"/>
          </a:p>
        </p:txBody>
      </p:sp>
    </p:spTree>
    <p:extLst>
      <p:ext uri="{BB962C8B-B14F-4D97-AF65-F5344CB8AC3E}">
        <p14:creationId xmlns:p14="http://schemas.microsoft.com/office/powerpoint/2010/main" val="3390820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
        <p:nvSpPr>
          <p:cNvPr id="44035" name="Slide Number Placeholder 3"/>
          <p:cNvSpPr>
            <a:spLocks noGrp="1"/>
          </p:cNvSpPr>
          <p:nvPr>
            <p:ph type="sldNum" sz="quarter" idx="5"/>
          </p:nvPr>
        </p:nvSpPr>
        <p:spPr bwMode="auto">
          <a:noFill/>
          <a:ln>
            <a:miter lim="800000"/>
            <a:headEnd/>
            <a:tailEnd/>
          </a:ln>
        </p:spPr>
        <p:txBody>
          <a:bodyPr/>
          <a:lstStyle/>
          <a:p>
            <a:fld id="{F5429D49-730A-4695-AFED-984E9EF1E448}" type="slidenum">
              <a:rPr lang="en-US"/>
              <a:pPr/>
              <a:t>7</a:t>
            </a:fld>
            <a:endParaRPr lang="en-US"/>
          </a:p>
        </p:txBody>
      </p:sp>
    </p:spTree>
    <p:extLst>
      <p:ext uri="{BB962C8B-B14F-4D97-AF65-F5344CB8AC3E}">
        <p14:creationId xmlns:p14="http://schemas.microsoft.com/office/powerpoint/2010/main" val="412265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
        <p:nvSpPr>
          <p:cNvPr id="48131" name="Slide Number Placeholder 3"/>
          <p:cNvSpPr>
            <a:spLocks noGrp="1"/>
          </p:cNvSpPr>
          <p:nvPr>
            <p:ph type="sldNum" sz="quarter" idx="5"/>
          </p:nvPr>
        </p:nvSpPr>
        <p:spPr bwMode="auto">
          <a:noFill/>
          <a:ln>
            <a:miter lim="800000"/>
            <a:headEnd/>
            <a:tailEnd/>
          </a:ln>
        </p:spPr>
        <p:txBody>
          <a:bodyPr/>
          <a:lstStyle/>
          <a:p>
            <a:fld id="{D0A9CBB2-FC6F-495F-BBFB-537CDB590A04}" type="slidenum">
              <a:rPr lang="en-US"/>
              <a:pPr/>
              <a:t>8</a:t>
            </a:fld>
            <a:endParaRPr lang="en-US"/>
          </a:p>
        </p:txBody>
      </p:sp>
    </p:spTree>
    <p:extLst>
      <p:ext uri="{BB962C8B-B14F-4D97-AF65-F5344CB8AC3E}">
        <p14:creationId xmlns:p14="http://schemas.microsoft.com/office/powerpoint/2010/main" val="99655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Asking students for examples is a good exercise here. They may be stumped at first, but someone should quickly come up with some action performed by the FDA, FCC, or EPA. You might want to note that weights and measures are regulated by the government (students may be familiar with the little stickers on gas pumps monitored by local governments).  </a:t>
            </a:r>
          </a:p>
        </p:txBody>
      </p:sp>
      <p:sp>
        <p:nvSpPr>
          <p:cNvPr id="68611" name="Slide Number Placeholder 3"/>
          <p:cNvSpPr>
            <a:spLocks noGrp="1"/>
          </p:cNvSpPr>
          <p:nvPr>
            <p:ph type="sldNum" sz="quarter" idx="5"/>
          </p:nvPr>
        </p:nvSpPr>
        <p:spPr bwMode="auto">
          <a:noFill/>
          <a:ln>
            <a:miter lim="800000"/>
            <a:headEnd/>
            <a:tailEnd/>
          </a:ln>
        </p:spPr>
        <p:txBody>
          <a:bodyPr/>
          <a:lstStyle/>
          <a:p>
            <a:fld id="{2A2574AD-F60E-43F6-857D-B2928F4585B5}" type="slidenum">
              <a:rPr lang="en-US"/>
              <a:pPr/>
              <a:t>10</a:t>
            </a:fld>
            <a:endParaRPr lang="en-US"/>
          </a:p>
        </p:txBody>
      </p:sp>
    </p:spTree>
    <p:extLst>
      <p:ext uri="{BB962C8B-B14F-4D97-AF65-F5344CB8AC3E}">
        <p14:creationId xmlns:p14="http://schemas.microsoft.com/office/powerpoint/2010/main" val="135175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10000"/>
              </a:lnSpc>
            </a:pPr>
            <a:r>
              <a:rPr lang="en-US" smtClean="0">
                <a:latin typeface="Arial" charset="0"/>
                <a:ea typeface="ＭＳ Ｐゴシック" charset="-128"/>
              </a:rPr>
              <a:t>Contrary to popular notions of “paper pushers,” the people who work in the federal bureaucracy perform a range of tasks essential to the functioning of American society. Nearly 2 million executive branch employees are involved in protecting the nation’s security, managing the economy, and promoting public welfare through various means including environmental protection and health and safety regulations. Most federal employees work outside the Washington, D.C., area.</a:t>
            </a:r>
          </a:p>
        </p:txBody>
      </p:sp>
      <p:sp>
        <p:nvSpPr>
          <p:cNvPr id="54276" name="Slide Number Placeholder 3"/>
          <p:cNvSpPr>
            <a:spLocks noGrp="1"/>
          </p:cNvSpPr>
          <p:nvPr>
            <p:ph type="sldNum" sz="quarter" idx="5"/>
          </p:nvPr>
        </p:nvSpPr>
        <p:spPr bwMode="auto">
          <a:noFill/>
          <a:ln>
            <a:miter lim="800000"/>
            <a:headEnd/>
            <a:tailEnd/>
          </a:ln>
        </p:spPr>
        <p:txBody>
          <a:bodyPr/>
          <a:lstStyle/>
          <a:p>
            <a:fld id="{58569E2F-0958-4F5F-B00E-C7E4BCC20DB2}" type="slidenum">
              <a:rPr lang="en-US">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2214238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10000"/>
              </a:lnSpc>
            </a:pPr>
            <a:r>
              <a:rPr lang="en-US" smtClean="0">
                <a:latin typeface="Arial" charset="0"/>
                <a:ea typeface="ＭＳ Ｐゴシック" charset="-128"/>
              </a:rPr>
              <a:t>Contrary to popular notions of “paper pushers,” the people who work in the federal bureaucracy perform a range of tasks essential to the functioning of American society. Nearly 2 million executive branch employees are involved in protecting the nation’s security, managing the economy, and promoting public welfare through various means including environmental protection and health and safety regulations. Most federal employees work outside the Washington, D.C., area.</a:t>
            </a:r>
          </a:p>
        </p:txBody>
      </p:sp>
      <p:sp>
        <p:nvSpPr>
          <p:cNvPr id="50180" name="Slide Number Placeholder 3"/>
          <p:cNvSpPr>
            <a:spLocks noGrp="1"/>
          </p:cNvSpPr>
          <p:nvPr>
            <p:ph type="sldNum" sz="quarter" idx="5"/>
          </p:nvPr>
        </p:nvSpPr>
        <p:spPr bwMode="auto">
          <a:noFill/>
          <a:ln>
            <a:miter lim="800000"/>
            <a:headEnd/>
            <a:tailEnd/>
          </a:ln>
        </p:spPr>
        <p:txBody>
          <a:bodyPr/>
          <a:lstStyle/>
          <a:p>
            <a:fld id="{A910811E-0942-4584-B303-1A09E13F588B}" type="slidenum">
              <a:rPr lang="en-US">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3744359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10000"/>
              </a:lnSpc>
            </a:pPr>
            <a:r>
              <a:rPr lang="en-US" smtClean="0">
                <a:latin typeface="Arial" charset="0"/>
                <a:ea typeface="ＭＳ Ｐゴシック" charset="-128"/>
              </a:rPr>
              <a:t>Contrary to popular notions of “paper pushers,” the people who work in the federal bureaucracy perform a range of tasks essential to the functioning of American society. Nearly 2 million executive branch employees are involved in protecting the nation’s security, managing the economy, and promoting public welfare through various means including environmental protection and health and safety regulations. Most federal employees work outside the Washington, D.C., area.</a:t>
            </a:r>
          </a:p>
        </p:txBody>
      </p:sp>
      <p:sp>
        <p:nvSpPr>
          <p:cNvPr id="52228" name="Slide Number Placeholder 3"/>
          <p:cNvSpPr>
            <a:spLocks noGrp="1"/>
          </p:cNvSpPr>
          <p:nvPr>
            <p:ph type="sldNum" sz="quarter" idx="5"/>
          </p:nvPr>
        </p:nvSpPr>
        <p:spPr bwMode="auto">
          <a:noFill/>
          <a:ln>
            <a:miter lim="800000"/>
            <a:headEnd/>
            <a:tailEnd/>
          </a:ln>
        </p:spPr>
        <p:txBody>
          <a:bodyPr/>
          <a:lstStyle/>
          <a:p>
            <a:fld id="{37E54BFE-4435-49AC-A228-9AB8F65DC691}" type="slidenum">
              <a:rPr lang="en-US">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296340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110000"/>
              </a:lnSpc>
            </a:pPr>
            <a:r>
              <a:rPr lang="en-US" smtClean="0">
                <a:latin typeface="Arial" charset="0"/>
                <a:ea typeface="ＭＳ Ｐゴシック" charset="-128"/>
              </a:rPr>
              <a:t>Contrary to popular notions of “paper pushers,” the people who work in the federal bureaucracy perform a range of tasks essential to the functioning of American society. Nearly 2 million executive branch employees are involved in protecting the nation’s security, managing the economy, and promoting public welfare through various means including environmental protection and health and safety regulations. Most federal employees work outside the Washington, D.C., area.</a:t>
            </a:r>
          </a:p>
          <a:p>
            <a:pPr eaLnBrk="1" hangingPunct="1">
              <a:lnSpc>
                <a:spcPct val="110000"/>
              </a:lnSpc>
            </a:pPr>
            <a:endParaRPr lang="en-US" smtClean="0">
              <a:latin typeface="Arial" charset="0"/>
              <a:ea typeface="ＭＳ Ｐゴシック" charset="-128"/>
            </a:endParaRPr>
          </a:p>
          <a:p>
            <a:pPr eaLnBrk="1" hangingPunct="1">
              <a:spcBef>
                <a:spcPct val="0"/>
              </a:spcBef>
            </a:pPr>
            <a:r>
              <a:rPr lang="en-US" b="1" smtClean="0">
                <a:ea typeface="ＭＳ Ｐゴシック" charset="-128"/>
              </a:rPr>
              <a:t>Questions for Classroom Discussion: </a:t>
            </a:r>
          </a:p>
          <a:p>
            <a:pPr eaLnBrk="1" hangingPunct="1">
              <a:spcBef>
                <a:spcPct val="0"/>
              </a:spcBef>
            </a:pPr>
            <a:endParaRPr lang="en-US" smtClean="0">
              <a:ea typeface="ＭＳ Ｐゴシック" charset="-128"/>
            </a:endParaRPr>
          </a:p>
          <a:p>
            <a:pPr eaLnBrk="1" hangingPunct="1">
              <a:spcBef>
                <a:spcPct val="0"/>
              </a:spcBef>
              <a:buFontTx/>
              <a:buAutoNum type="arabicPeriod"/>
            </a:pPr>
            <a:r>
              <a:rPr lang="en-US" smtClean="0">
                <a:ea typeface="ＭＳ Ｐゴシック" charset="-128"/>
              </a:rPr>
              <a:t>Which category of departments and agencies—security, economic, or public welfare—employs the most people? Why?</a:t>
            </a:r>
          </a:p>
          <a:p>
            <a:pPr eaLnBrk="1" hangingPunct="1">
              <a:spcBef>
                <a:spcPct val="0"/>
              </a:spcBef>
              <a:buFontTx/>
              <a:buAutoNum type="arabicPeriod"/>
            </a:pPr>
            <a:endParaRPr lang="en-US" smtClean="0">
              <a:ea typeface="ＭＳ Ｐゴシック" charset="-128"/>
            </a:endParaRPr>
          </a:p>
          <a:p>
            <a:pPr eaLnBrk="1" hangingPunct="1">
              <a:spcBef>
                <a:spcPct val="0"/>
              </a:spcBef>
              <a:buFontTx/>
              <a:buAutoNum type="arabicPeriod"/>
            </a:pPr>
            <a:r>
              <a:rPr lang="en-US" smtClean="0">
                <a:ea typeface="ＭＳ Ｐゴシック" charset="-128"/>
              </a:rPr>
              <a:t>With 2 million people working for the executive branch, mostly outside of the Washington, D.C.,  area, how can Congress and the president be sure that they are serving the public’s interests?</a:t>
            </a:r>
            <a:endParaRPr lang="en-US" smtClean="0">
              <a:latin typeface="Arial" charset="0"/>
              <a:ea typeface="ＭＳ Ｐゴシック"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CD474E60-7489-4578-91D5-472A9EABC368}" type="slidenum">
              <a:rPr lang="en-US">
                <a:solidFill>
                  <a:srgbClr val="000000"/>
                </a:solidFill>
              </a:rPr>
              <a:pPr/>
              <a:t>14</a:t>
            </a:fld>
            <a:endParaRPr lang="en-US">
              <a:solidFill>
                <a:srgbClr val="000000"/>
              </a:solidFill>
            </a:endParaRPr>
          </a:p>
        </p:txBody>
      </p:sp>
    </p:spTree>
    <p:extLst>
      <p:ext uri="{BB962C8B-B14F-4D97-AF65-F5344CB8AC3E}">
        <p14:creationId xmlns:p14="http://schemas.microsoft.com/office/powerpoint/2010/main" val="3000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B9CE660-9A0A-4261-8F37-7B51ED2983A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A54CB2D-EA45-4700-8D9D-C13C1137F7D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0"/>
            <a:ext cx="22669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0"/>
            <a:ext cx="66484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98F5C9C-BACB-4292-A853-8CED5B4BB28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9/23/2015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FB9CE660-9A0A-4261-8F37-7B51ED2983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51950589-563D-47CC-B235-CC33C71191F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1FD5121D-8941-4B7B-A32B-A1813765AC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ED8BA4B-4746-45E7-8FE6-1EF4231F719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9/23/2015</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78DD53-22EE-4786-ADF8-CFB584FE4D7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9/23/2015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7921AAB-358E-4252-A566-166CC7DE7A2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9/23/2015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A2F46E61-8608-40BE-8334-51787097A75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34F86516-4C35-441A-B835-ECB9D32D5A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1950589-563D-47CC-B235-CC33C71191F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878A09C2-A113-40CA-8332-6A9F43495AD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A54CB2D-EA45-4700-8D9D-C13C1137F7D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98F5C9C-BACB-4292-A853-8CED5B4BB2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1FD5121D-8941-4B7B-A32B-A1813765AC8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524000"/>
            <a:ext cx="4381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524000"/>
            <a:ext cx="4381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BED8BA4B-4746-45E7-8FE6-1EF4231F719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D278DD53-22EE-4786-ADF8-CFB584FE4D7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7921AAB-358E-4252-A566-166CC7DE7A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2F46E61-8608-40BE-8334-51787097A7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34F86516-4C35-441A-B835-ECB9D32D5A2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78A09C2-A113-40CA-8332-6A9F43495A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76200" y="0"/>
            <a:ext cx="9067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228600" y="1524000"/>
            <a:ext cx="8915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553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CBE73705-A302-4697-B791-6471AD8F04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lnSpc>
          <a:spcPct val="80000"/>
        </a:lnSpc>
        <a:spcBef>
          <a:spcPct val="0"/>
        </a:spcBef>
        <a:spcAft>
          <a:spcPct val="0"/>
        </a:spcAft>
        <a:defRPr sz="4000" b="1">
          <a:solidFill>
            <a:schemeClr val="tx2"/>
          </a:solidFill>
          <a:latin typeface="+mj-lt"/>
          <a:ea typeface="+mj-ea"/>
          <a:cs typeface="ＭＳ Ｐゴシック" charset="0"/>
        </a:defRPr>
      </a:lvl1pPr>
      <a:lvl2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2pPr>
      <a:lvl3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3pPr>
      <a:lvl4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4pPr>
      <a:lvl5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5pPr>
      <a:lvl6pPr marL="457200" algn="l" rtl="0" fontAlgn="base">
        <a:lnSpc>
          <a:spcPct val="80000"/>
        </a:lnSpc>
        <a:spcBef>
          <a:spcPct val="0"/>
        </a:spcBef>
        <a:spcAft>
          <a:spcPct val="0"/>
        </a:spcAft>
        <a:defRPr sz="4000" b="1">
          <a:solidFill>
            <a:schemeClr val="tx2"/>
          </a:solidFill>
          <a:latin typeface="Arial" charset="0"/>
          <a:ea typeface="ＭＳ Ｐゴシック" pitchFamily="28" charset="-128"/>
        </a:defRPr>
      </a:lvl6pPr>
      <a:lvl7pPr marL="914400" algn="l" rtl="0" fontAlgn="base">
        <a:lnSpc>
          <a:spcPct val="80000"/>
        </a:lnSpc>
        <a:spcBef>
          <a:spcPct val="0"/>
        </a:spcBef>
        <a:spcAft>
          <a:spcPct val="0"/>
        </a:spcAft>
        <a:defRPr sz="4000" b="1">
          <a:solidFill>
            <a:schemeClr val="tx2"/>
          </a:solidFill>
          <a:latin typeface="Arial" charset="0"/>
          <a:ea typeface="ＭＳ Ｐゴシック" pitchFamily="28" charset="-128"/>
        </a:defRPr>
      </a:lvl7pPr>
      <a:lvl8pPr marL="1371600" algn="l" rtl="0" fontAlgn="base">
        <a:lnSpc>
          <a:spcPct val="80000"/>
        </a:lnSpc>
        <a:spcBef>
          <a:spcPct val="0"/>
        </a:spcBef>
        <a:spcAft>
          <a:spcPct val="0"/>
        </a:spcAft>
        <a:defRPr sz="4000" b="1">
          <a:solidFill>
            <a:schemeClr val="tx2"/>
          </a:solidFill>
          <a:latin typeface="Arial" charset="0"/>
          <a:ea typeface="ＭＳ Ｐゴシック" pitchFamily="28" charset="-128"/>
        </a:defRPr>
      </a:lvl8pPr>
      <a:lvl9pPr marL="1828800" algn="l" rtl="0" fontAlgn="base">
        <a:lnSpc>
          <a:spcPct val="80000"/>
        </a:lnSpc>
        <a:spcBef>
          <a:spcPct val="0"/>
        </a:spcBef>
        <a:spcAft>
          <a:spcPct val="0"/>
        </a:spcAft>
        <a:defRPr sz="4000" b="1">
          <a:solidFill>
            <a:schemeClr val="tx2"/>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buClr>
          <a:srgbClr val="BE2136"/>
        </a:buClr>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BE2136"/>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BE2136"/>
        </a:buClr>
        <a:buChar char="•"/>
        <a:defRPr sz="2400">
          <a:solidFill>
            <a:schemeClr val="tx1"/>
          </a:solidFill>
          <a:latin typeface="+mn-lt"/>
          <a:ea typeface="+mn-ea"/>
        </a:defRPr>
      </a:lvl3pPr>
      <a:lvl4pPr marL="1600200" indent="-228600" algn="l" rtl="0" eaLnBrk="0" fontAlgn="base" hangingPunct="0">
        <a:spcBef>
          <a:spcPct val="20000"/>
        </a:spcBef>
        <a:spcAft>
          <a:spcPct val="0"/>
        </a:spcAft>
        <a:buClr>
          <a:srgbClr val="BE2136"/>
        </a:buClr>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BE2136"/>
        </a:buClr>
        <a:buChar char="»"/>
        <a:defRPr sz="2000">
          <a:solidFill>
            <a:schemeClr val="tx1"/>
          </a:solidFill>
          <a:latin typeface="+mn-lt"/>
          <a:ea typeface="+mn-ea"/>
        </a:defRPr>
      </a:lvl5pPr>
      <a:lvl6pPr marL="2514600" indent="-228600" algn="l" rtl="0" fontAlgn="base">
        <a:spcBef>
          <a:spcPct val="20000"/>
        </a:spcBef>
        <a:spcAft>
          <a:spcPct val="0"/>
        </a:spcAft>
        <a:buClr>
          <a:srgbClr val="FFBF08"/>
        </a:buClr>
        <a:buChar char="»"/>
        <a:defRPr sz="2000">
          <a:solidFill>
            <a:schemeClr val="tx1"/>
          </a:solidFill>
          <a:latin typeface="+mn-lt"/>
          <a:ea typeface="+mn-ea"/>
        </a:defRPr>
      </a:lvl6pPr>
      <a:lvl7pPr marL="2971800" indent="-228600" algn="l" rtl="0" fontAlgn="base">
        <a:spcBef>
          <a:spcPct val="20000"/>
        </a:spcBef>
        <a:spcAft>
          <a:spcPct val="0"/>
        </a:spcAft>
        <a:buClr>
          <a:srgbClr val="FFBF08"/>
        </a:buClr>
        <a:buChar char="»"/>
        <a:defRPr sz="2000">
          <a:solidFill>
            <a:schemeClr val="tx1"/>
          </a:solidFill>
          <a:latin typeface="+mn-lt"/>
          <a:ea typeface="+mn-ea"/>
        </a:defRPr>
      </a:lvl7pPr>
      <a:lvl8pPr marL="3429000" indent="-228600" algn="l" rtl="0" fontAlgn="base">
        <a:spcBef>
          <a:spcPct val="20000"/>
        </a:spcBef>
        <a:spcAft>
          <a:spcPct val="0"/>
        </a:spcAft>
        <a:buClr>
          <a:srgbClr val="FFBF08"/>
        </a:buClr>
        <a:buChar char="»"/>
        <a:defRPr sz="2000">
          <a:solidFill>
            <a:schemeClr val="tx1"/>
          </a:solidFill>
          <a:latin typeface="+mn-lt"/>
          <a:ea typeface="+mn-ea"/>
        </a:defRPr>
      </a:lvl8pPr>
      <a:lvl9pPr marL="3886200" indent="-228600" algn="l" rtl="0" fontAlgn="base">
        <a:spcBef>
          <a:spcPct val="20000"/>
        </a:spcBef>
        <a:spcAft>
          <a:spcPct val="0"/>
        </a:spcAft>
        <a:buClr>
          <a:srgbClr val="FFBF08"/>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9/23/2015</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E73705-A302-4697-B791-6471AD8F04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image" Target="../media/image12.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0" y="381000"/>
            <a:ext cx="9144000" cy="1600200"/>
          </a:xfrm>
        </p:spPr>
        <p:txBody>
          <a:bodyPr>
            <a:noAutofit/>
          </a:bodyPr>
          <a:lstStyle/>
          <a:p>
            <a:pPr algn="ctr"/>
            <a:r>
              <a:rPr lang="en-US" sz="6000" dirty="0" smtClean="0">
                <a:solidFill>
                  <a:schemeClr val="tx1"/>
                </a:solidFill>
              </a:rPr>
              <a:t>Bureaucracy in a Democracy</a:t>
            </a:r>
          </a:p>
        </p:txBody>
      </p:sp>
      <p:sp>
        <p:nvSpPr>
          <p:cNvPr id="4" name="Content Placeholder 3"/>
          <p:cNvSpPr>
            <a:spLocks noGrp="1"/>
          </p:cNvSpPr>
          <p:nvPr>
            <p:ph idx="1"/>
          </p:nvPr>
        </p:nvSpPr>
        <p:spPr/>
        <p:txBody>
          <a:bodyPr>
            <a:normAutofit/>
          </a:bodyPr>
          <a:lstStyle/>
          <a:p>
            <a:pPr algn="ctr">
              <a:buNone/>
            </a:pPr>
            <a:r>
              <a:rPr lang="en-US" sz="4400" dirty="0" smtClean="0"/>
              <a:t>.</a:t>
            </a:r>
            <a:endParaRPr lang="en-US" sz="4400" dirty="0"/>
          </a:p>
        </p:txBody>
      </p:sp>
      <p:pic>
        <p:nvPicPr>
          <p:cNvPr id="6146" name="Picture 2" descr="C:\Users\Political Science\Desktop\200px-Bureaucracy_box_art.jpg"/>
          <p:cNvPicPr>
            <a:picLocks noChangeAspect="1" noChangeArrowheads="1"/>
          </p:cNvPicPr>
          <p:nvPr/>
        </p:nvPicPr>
        <p:blipFill>
          <a:blip r:embed="rId3" cstate="print"/>
          <a:srcRect/>
          <a:stretch>
            <a:fillRect/>
          </a:stretch>
        </p:blipFill>
        <p:spPr bwMode="auto">
          <a:xfrm>
            <a:off x="2667000" y="3020568"/>
            <a:ext cx="3276600" cy="33421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228600"/>
            <a:ext cx="8229600" cy="1143000"/>
          </a:xfrm>
        </p:spPr>
        <p:txBody>
          <a:bodyPr>
            <a:normAutofit fontScale="90000"/>
          </a:bodyPr>
          <a:lstStyle/>
          <a:p>
            <a:pPr algn="ctr" eaLnBrk="1" hangingPunct="1"/>
            <a:r>
              <a:rPr lang="en-US" dirty="0" smtClean="0">
                <a:solidFill>
                  <a:schemeClr val="tx1"/>
                </a:solidFill>
              </a:rPr>
              <a:t>Bureaucracy and Bureaucrats</a:t>
            </a:r>
          </a:p>
        </p:txBody>
      </p:sp>
      <p:sp>
        <p:nvSpPr>
          <p:cNvPr id="67586" name="Content Placeholder 2"/>
          <p:cNvSpPr>
            <a:spLocks noGrp="1"/>
          </p:cNvSpPr>
          <p:nvPr>
            <p:ph idx="1"/>
          </p:nvPr>
        </p:nvSpPr>
        <p:spPr/>
        <p:txBody>
          <a:bodyPr>
            <a:normAutofit/>
          </a:bodyPr>
          <a:lstStyle/>
          <a:p>
            <a:pPr eaLnBrk="1" hangingPunct="1"/>
            <a:r>
              <a:rPr lang="en-US" sz="3200" dirty="0" smtClean="0"/>
              <a:t>Enforcing Laws</a:t>
            </a:r>
          </a:p>
          <a:p>
            <a:pPr lvl="1" eaLnBrk="1" hangingPunct="1"/>
            <a:r>
              <a:rPr lang="en-US" sz="3200" dirty="0" smtClean="0"/>
              <a:t>Agency powers can include:</a:t>
            </a:r>
          </a:p>
          <a:p>
            <a:pPr lvl="2" eaLnBrk="1" hangingPunct="1"/>
            <a:r>
              <a:rPr lang="en-US" sz="3200" dirty="0" smtClean="0"/>
              <a:t>Demanding reports</a:t>
            </a:r>
          </a:p>
          <a:p>
            <a:pPr lvl="2" eaLnBrk="1" hangingPunct="1"/>
            <a:r>
              <a:rPr lang="en-US" sz="3200" dirty="0" smtClean="0"/>
              <a:t>Auditing books</a:t>
            </a:r>
          </a:p>
          <a:p>
            <a:pPr lvl="2" eaLnBrk="1" hangingPunct="1"/>
            <a:r>
              <a:rPr lang="en-US" sz="3200" dirty="0" smtClean="0"/>
              <a:t>Monitoring contracts</a:t>
            </a:r>
          </a:p>
          <a:p>
            <a:pPr lvl="2" eaLnBrk="1" hangingPunct="1"/>
            <a:r>
              <a:rPr lang="en-US" sz="3200" dirty="0" smtClean="0"/>
              <a:t>Tracking company obligations</a:t>
            </a:r>
          </a:p>
          <a:p>
            <a:pPr lvl="2" eaLnBrk="1" hangingPunct="1"/>
            <a:r>
              <a:rPr lang="en-US" sz="3200" dirty="0" smtClean="0"/>
              <a:t>Regulating citizen actions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3250" name="Picture 5" descr="ch14-bureaucrats_Cbg.png"/>
          <p:cNvPicPr>
            <a:picLocks noChangeAspect="1"/>
          </p:cNvPicPr>
          <p:nvPr/>
        </p:nvPicPr>
        <p:blipFill>
          <a:blip r:embed="rId3" cstate="print"/>
          <a:srcRect l="37239" t="46173"/>
          <a:stretch>
            <a:fillRect/>
          </a:stretch>
        </p:blipFill>
        <p:spPr bwMode="auto">
          <a:xfrm>
            <a:off x="3403600" y="3167063"/>
            <a:ext cx="5735638" cy="3690937"/>
          </a:xfrm>
          <a:prstGeom prst="rect">
            <a:avLst/>
          </a:prstGeom>
          <a:noFill/>
          <a:ln w="9525">
            <a:noFill/>
            <a:miter lim="800000"/>
            <a:headEnd/>
            <a:tailEnd/>
          </a:ln>
        </p:spPr>
      </p:pic>
      <p:sp>
        <p:nvSpPr>
          <p:cNvPr id="3" name="Title 4"/>
          <p:cNvSpPr txBox="1">
            <a:spLocks/>
          </p:cNvSpPr>
          <p:nvPr/>
        </p:nvSpPr>
        <p:spPr>
          <a:xfrm>
            <a:off x="457200" y="792163"/>
            <a:ext cx="8229600" cy="585787"/>
          </a:xfrm>
          <a:prstGeom prst="rect">
            <a:avLst/>
          </a:prstGeom>
        </p:spPr>
        <p:txBody>
          <a:bodyPr lIns="0" rIns="0"/>
          <a:lstStyle>
            <a:lvl1pPr algn="l" defTabSz="457200" rtl="0" eaLnBrk="0" fontAlgn="base" hangingPunct="0">
              <a:spcBef>
                <a:spcPct val="0"/>
              </a:spcBef>
              <a:spcAft>
                <a:spcPct val="0"/>
              </a:spcAft>
              <a:defRPr sz="2400" b="1" i="0" kern="1200" spc="100">
                <a:solidFill>
                  <a:schemeClr val="bg1"/>
                </a:solidFill>
                <a:latin typeface="Rockwell"/>
                <a:ea typeface="ＭＳ Ｐゴシック" charset="-128"/>
                <a:cs typeface="Rockwell"/>
              </a:defRPr>
            </a:lvl1pPr>
            <a:lvl2pPr algn="l" defTabSz="457200" rtl="0" eaLnBrk="0" fontAlgn="base" hangingPunct="0">
              <a:spcBef>
                <a:spcPct val="0"/>
              </a:spcBef>
              <a:spcAft>
                <a:spcPct val="0"/>
              </a:spcAft>
              <a:defRPr sz="2000">
                <a:solidFill>
                  <a:schemeClr val="bg1"/>
                </a:solidFill>
                <a:latin typeface="Arial" charset="0"/>
                <a:ea typeface="ＭＳ Ｐゴシック" charset="-128"/>
              </a:defRPr>
            </a:lvl2pPr>
            <a:lvl3pPr algn="l" defTabSz="457200" rtl="0" eaLnBrk="0" fontAlgn="base" hangingPunct="0">
              <a:spcBef>
                <a:spcPct val="0"/>
              </a:spcBef>
              <a:spcAft>
                <a:spcPct val="0"/>
              </a:spcAft>
              <a:defRPr sz="2000">
                <a:solidFill>
                  <a:schemeClr val="bg1"/>
                </a:solidFill>
                <a:latin typeface="Arial" charset="0"/>
                <a:ea typeface="ＭＳ Ｐゴシック" charset="-128"/>
              </a:defRPr>
            </a:lvl3pPr>
            <a:lvl4pPr algn="l" defTabSz="457200" rtl="0" eaLnBrk="0" fontAlgn="base" hangingPunct="0">
              <a:spcBef>
                <a:spcPct val="0"/>
              </a:spcBef>
              <a:spcAft>
                <a:spcPct val="0"/>
              </a:spcAft>
              <a:defRPr sz="2000">
                <a:solidFill>
                  <a:schemeClr val="bg1"/>
                </a:solidFill>
                <a:latin typeface="Arial" charset="0"/>
                <a:ea typeface="ＭＳ Ｐゴシック" charset="-128"/>
              </a:defRPr>
            </a:lvl4pPr>
            <a:lvl5pPr algn="l" defTabSz="457200" rtl="0" eaLnBrk="0" fontAlgn="base" hangingPunct="0">
              <a:spcBef>
                <a:spcPct val="0"/>
              </a:spcBef>
              <a:spcAft>
                <a:spcPct val="0"/>
              </a:spcAft>
              <a:defRPr sz="2000">
                <a:solidFill>
                  <a:schemeClr val="bg1"/>
                </a:solidFill>
                <a:latin typeface="Arial" charset="0"/>
                <a:ea typeface="ＭＳ Ｐゴシック" charset="-128"/>
              </a:defRPr>
            </a:lvl5pPr>
            <a:lvl6pPr marL="457200" algn="l" defTabSz="457200" rtl="0" fontAlgn="base">
              <a:spcBef>
                <a:spcPct val="0"/>
              </a:spcBef>
              <a:spcAft>
                <a:spcPct val="0"/>
              </a:spcAft>
              <a:defRPr sz="2000">
                <a:solidFill>
                  <a:schemeClr val="bg1"/>
                </a:solidFill>
                <a:latin typeface="Arial" charset="0"/>
                <a:ea typeface="ＭＳ Ｐゴシック" charset="-128"/>
              </a:defRPr>
            </a:lvl6pPr>
            <a:lvl7pPr marL="914400" algn="l" defTabSz="457200" rtl="0" fontAlgn="base">
              <a:spcBef>
                <a:spcPct val="0"/>
              </a:spcBef>
              <a:spcAft>
                <a:spcPct val="0"/>
              </a:spcAft>
              <a:defRPr sz="2000">
                <a:solidFill>
                  <a:schemeClr val="bg1"/>
                </a:solidFill>
                <a:latin typeface="Arial" charset="0"/>
                <a:ea typeface="ＭＳ Ｐゴシック" charset="-128"/>
              </a:defRPr>
            </a:lvl7pPr>
            <a:lvl8pPr marL="1371600" algn="l" defTabSz="457200" rtl="0" fontAlgn="base">
              <a:spcBef>
                <a:spcPct val="0"/>
              </a:spcBef>
              <a:spcAft>
                <a:spcPct val="0"/>
              </a:spcAft>
              <a:defRPr sz="2000">
                <a:solidFill>
                  <a:schemeClr val="bg1"/>
                </a:solidFill>
                <a:latin typeface="Arial" charset="0"/>
                <a:ea typeface="ＭＳ Ｐゴシック" charset="-128"/>
              </a:defRPr>
            </a:lvl8pPr>
            <a:lvl9pPr marL="1828800" algn="l" defTabSz="457200" rtl="0" fontAlgn="base">
              <a:spcBef>
                <a:spcPct val="0"/>
              </a:spcBef>
              <a:spcAft>
                <a:spcPct val="0"/>
              </a:spcAft>
              <a:defRPr sz="2000">
                <a:solidFill>
                  <a:schemeClr val="bg1"/>
                </a:solidFill>
                <a:latin typeface="Arial" charset="0"/>
                <a:ea typeface="ＭＳ Ｐゴシック" charset="-128"/>
              </a:defRPr>
            </a:lvl9pPr>
          </a:lstStyle>
          <a:p>
            <a:pPr eaLnBrk="1" hangingPunct="1">
              <a:defRPr/>
            </a:pPr>
            <a:r>
              <a:rPr lang="en-US" sz="2300" dirty="0">
                <a:solidFill>
                  <a:prstClr val="white"/>
                </a:solidFill>
                <a:latin typeface="Arial" charset="0"/>
                <a:ea typeface="ＭＳ Ｐゴシック" charset="0"/>
              </a:rPr>
              <a:t>Executive Branch Employees, 2010 </a:t>
            </a:r>
            <a:r>
              <a:rPr lang="en-US" sz="1600" b="0" dirty="0">
                <a:solidFill>
                  <a:prstClr val="white"/>
                </a:solidFill>
                <a:latin typeface="Arial" charset="0"/>
                <a:ea typeface="ＭＳ Ｐゴシック" charset="0"/>
              </a:rPr>
              <a:t>(in thousands)</a:t>
            </a:r>
          </a:p>
        </p:txBody>
      </p:sp>
      <p:cxnSp>
        <p:nvCxnSpPr>
          <p:cNvPr id="4" name="Straight Connector 3"/>
          <p:cNvCxnSpPr>
            <a:cxnSpLocks noChangeShapeType="1"/>
          </p:cNvCxnSpPr>
          <p:nvPr/>
        </p:nvCxnSpPr>
        <p:spPr bwMode="auto">
          <a:xfrm>
            <a:off x="457200" y="1382713"/>
            <a:ext cx="8229600" cy="1587"/>
          </a:xfrm>
          <a:prstGeom prst="line">
            <a:avLst/>
          </a:prstGeom>
          <a:noFill/>
          <a:ln w="12700">
            <a:solidFill>
              <a:schemeClr val="bg1"/>
            </a:solidFill>
            <a:prstDash val="sysDot"/>
            <a:round/>
            <a:headEnd/>
            <a:tailEnd/>
          </a:ln>
          <a:effectLst>
            <a:outerShdw dist="20000" dir="5400000" rotWithShape="0">
              <a:srgbClr val="808080">
                <a:alpha val="37999"/>
              </a:srgbClr>
            </a:outerShdw>
          </a:effectLst>
        </p:spPr>
      </p:cxnSp>
      <p:sp>
        <p:nvSpPr>
          <p:cNvPr id="29" name="Title 4"/>
          <p:cNvSpPr txBox="1">
            <a:spLocks/>
          </p:cNvSpPr>
          <p:nvPr/>
        </p:nvSpPr>
        <p:spPr>
          <a:xfrm>
            <a:off x="454025" y="1533525"/>
            <a:ext cx="1320800" cy="292100"/>
          </a:xfrm>
          <a:prstGeom prst="rect">
            <a:avLst/>
          </a:prstGeom>
        </p:spPr>
        <p:txBody>
          <a:bodyPr lIns="0" rIns="0" anchor="ctr"/>
          <a:lstStyle/>
          <a:p>
            <a:pPr defTabSz="457200"/>
            <a:r>
              <a:rPr lang="en-US" sz="1400">
                <a:solidFill>
                  <a:srgbClr val="FFFFFF"/>
                </a:solidFill>
                <a:cs typeface="Arial" charset="0"/>
              </a:rPr>
              <a:t>Key</a:t>
            </a:r>
          </a:p>
        </p:txBody>
      </p:sp>
      <p:cxnSp>
        <p:nvCxnSpPr>
          <p:cNvPr id="37" name="Straight Connector 36"/>
          <p:cNvCxnSpPr>
            <a:cxnSpLocks noChangeShapeType="1"/>
          </p:cNvCxnSpPr>
          <p:nvPr/>
        </p:nvCxnSpPr>
        <p:spPr bwMode="auto">
          <a:xfrm>
            <a:off x="457200" y="1874838"/>
            <a:ext cx="1811338" cy="0"/>
          </a:xfrm>
          <a:prstGeom prst="line">
            <a:avLst/>
          </a:prstGeom>
          <a:noFill/>
          <a:ln w="12700">
            <a:solidFill>
              <a:srgbClr val="FFFFFF"/>
            </a:solidFill>
            <a:round/>
            <a:headEnd/>
            <a:tailEnd/>
          </a:ln>
          <a:effectLst>
            <a:outerShdw dist="20000" dir="5400000" rotWithShape="0">
              <a:srgbClr val="808080">
                <a:alpha val="37999"/>
              </a:srgbClr>
            </a:outerShdw>
          </a:effectLst>
        </p:spPr>
      </p:cxnSp>
      <p:sp>
        <p:nvSpPr>
          <p:cNvPr id="53255" name="TextBox 8"/>
          <p:cNvSpPr txBox="1">
            <a:spLocks noChangeArrowheads="1"/>
          </p:cNvSpPr>
          <p:nvPr/>
        </p:nvSpPr>
        <p:spPr bwMode="auto">
          <a:xfrm>
            <a:off x="704850" y="1981200"/>
            <a:ext cx="1262063" cy="2538413"/>
          </a:xfrm>
          <a:prstGeom prst="rect">
            <a:avLst/>
          </a:prstGeom>
          <a:noFill/>
          <a:ln w="9525">
            <a:noFill/>
            <a:miter lim="800000"/>
            <a:headEnd/>
            <a:tailEnd/>
          </a:ln>
        </p:spPr>
        <p:txBody>
          <a:bodyPr lIns="0" rIns="0">
            <a:spAutoFit/>
          </a:bodyPr>
          <a:lstStyle/>
          <a:p>
            <a:pPr defTabSz="457200">
              <a:lnSpc>
                <a:spcPts val="2750"/>
              </a:lnSpc>
            </a:pPr>
            <a:r>
              <a:rPr lang="en-US" sz="1400">
                <a:solidFill>
                  <a:srgbClr val="FFFFFF"/>
                </a:solidFill>
                <a:cs typeface="Arial" charset="0"/>
              </a:rPr>
              <a:t>&gt; 0.6%</a:t>
            </a:r>
          </a:p>
          <a:p>
            <a:pPr defTabSz="457200">
              <a:lnSpc>
                <a:spcPts val="2750"/>
              </a:lnSpc>
            </a:pPr>
            <a:r>
              <a:rPr lang="en-US" sz="1400">
                <a:solidFill>
                  <a:srgbClr val="FFFFFF"/>
                </a:solidFill>
                <a:cs typeface="Arial" charset="0"/>
              </a:rPr>
              <a:t>0.6 – 5.5%</a:t>
            </a:r>
          </a:p>
          <a:p>
            <a:pPr defTabSz="457200">
              <a:lnSpc>
                <a:spcPts val="2750"/>
              </a:lnSpc>
            </a:pPr>
            <a:r>
              <a:rPr lang="en-US" sz="1400">
                <a:solidFill>
                  <a:srgbClr val="FFFFFF"/>
                </a:solidFill>
                <a:cs typeface="Arial" charset="0"/>
              </a:rPr>
              <a:t>5.6 – 10.5%</a:t>
            </a:r>
          </a:p>
          <a:p>
            <a:pPr defTabSz="457200">
              <a:lnSpc>
                <a:spcPts val="2750"/>
              </a:lnSpc>
            </a:pPr>
            <a:r>
              <a:rPr lang="en-US" sz="1400">
                <a:solidFill>
                  <a:srgbClr val="FFFFFF"/>
                </a:solidFill>
                <a:cs typeface="Arial" charset="0"/>
              </a:rPr>
              <a:t>10.6 – 15.5%</a:t>
            </a:r>
          </a:p>
          <a:p>
            <a:pPr defTabSz="457200">
              <a:lnSpc>
                <a:spcPts val="2750"/>
              </a:lnSpc>
            </a:pPr>
            <a:r>
              <a:rPr lang="en-US" sz="1400">
                <a:solidFill>
                  <a:srgbClr val="FFFFFF"/>
                </a:solidFill>
                <a:cs typeface="Arial" charset="0"/>
              </a:rPr>
              <a:t>15.5% +</a:t>
            </a:r>
          </a:p>
          <a:p>
            <a:pPr defTabSz="457200">
              <a:lnSpc>
                <a:spcPts val="2750"/>
              </a:lnSpc>
            </a:pPr>
            <a:endParaRPr lang="en-US" sz="1400">
              <a:solidFill>
                <a:srgbClr val="FFFFFF"/>
              </a:solidFill>
              <a:cs typeface="Arial" charset="0"/>
            </a:endParaRPr>
          </a:p>
          <a:p>
            <a:pPr defTabSz="457200">
              <a:lnSpc>
                <a:spcPts val="2750"/>
              </a:lnSpc>
            </a:pPr>
            <a:endParaRPr lang="en-US" sz="1400">
              <a:solidFill>
                <a:srgbClr val="FFFFFF"/>
              </a:solidFill>
              <a:cs typeface="Arial" charset="0"/>
            </a:endParaRPr>
          </a:p>
        </p:txBody>
      </p:sp>
      <p:pic>
        <p:nvPicPr>
          <p:cNvPr id="53256" name="Picture 4" descr="ch14-bureaucrats_key.png"/>
          <p:cNvPicPr>
            <a:picLocks noChangeAspect="1"/>
          </p:cNvPicPr>
          <p:nvPr/>
        </p:nvPicPr>
        <p:blipFill>
          <a:blip r:embed="rId4" cstate="print"/>
          <a:srcRect l="3520" t="30069" r="91576" b="44321"/>
          <a:stretch>
            <a:fillRect/>
          </a:stretch>
        </p:blipFill>
        <p:spPr bwMode="auto">
          <a:xfrm>
            <a:off x="322263" y="2062163"/>
            <a:ext cx="447675" cy="1755775"/>
          </a:xfrm>
          <a:prstGeom prst="rect">
            <a:avLst/>
          </a:prstGeom>
          <a:noFill/>
          <a:ln w="9525">
            <a:noFill/>
            <a:miter lim="800000"/>
            <a:headEnd/>
            <a:tailEnd/>
          </a:ln>
        </p:spPr>
      </p:pic>
      <p:sp>
        <p:nvSpPr>
          <p:cNvPr id="53257" name="TextBox 28"/>
          <p:cNvSpPr txBox="1">
            <a:spLocks noChangeArrowheads="1"/>
          </p:cNvSpPr>
          <p:nvPr/>
        </p:nvSpPr>
        <p:spPr bwMode="auto">
          <a:xfrm>
            <a:off x="454025" y="5503863"/>
            <a:ext cx="1704975" cy="635000"/>
          </a:xfrm>
          <a:prstGeom prst="rect">
            <a:avLst/>
          </a:prstGeom>
          <a:noFill/>
          <a:ln w="9525">
            <a:noFill/>
            <a:miter lim="800000"/>
            <a:headEnd/>
            <a:tailEnd/>
          </a:ln>
        </p:spPr>
        <p:txBody>
          <a:bodyPr lIns="0" rIns="0">
            <a:spAutoFit/>
          </a:bodyPr>
          <a:lstStyle/>
          <a:p>
            <a:pPr marL="80963" indent="-80963" defTabSz="457200">
              <a:lnSpc>
                <a:spcPts val="1063"/>
              </a:lnSpc>
              <a:buSzPct val="100000"/>
              <a:buFont typeface="Lucida Grande" charset="0"/>
              <a:buChar char="*"/>
            </a:pPr>
            <a:r>
              <a:rPr lang="en-US" sz="800">
                <a:solidFill>
                  <a:srgbClr val="FFFFFF"/>
                </a:solidFill>
                <a:cs typeface="Arial" charset="0"/>
              </a:rPr>
              <a:t>Independent agencies include NASA, the EPA, and the Social Security Administration (shown here), as well as other agencies.</a:t>
            </a:r>
          </a:p>
        </p:txBody>
      </p:sp>
      <p:sp>
        <p:nvSpPr>
          <p:cNvPr id="53258" name="TextBox 6"/>
          <p:cNvSpPr txBox="1">
            <a:spLocks noChangeArrowheads="1"/>
          </p:cNvSpPr>
          <p:nvPr/>
        </p:nvSpPr>
        <p:spPr bwMode="auto">
          <a:xfrm>
            <a:off x="457200" y="6238875"/>
            <a:ext cx="1701800" cy="511175"/>
          </a:xfrm>
          <a:prstGeom prst="rect">
            <a:avLst/>
          </a:prstGeom>
          <a:noFill/>
          <a:ln w="9525">
            <a:noFill/>
            <a:miter lim="800000"/>
            <a:headEnd/>
            <a:tailEnd/>
          </a:ln>
        </p:spPr>
        <p:txBody>
          <a:bodyPr lIns="0" rIns="0">
            <a:spAutoFit/>
          </a:bodyPr>
          <a:lstStyle/>
          <a:p>
            <a:pPr defTabSz="457200">
              <a:lnSpc>
                <a:spcPct val="110000"/>
              </a:lnSpc>
            </a:pPr>
            <a:r>
              <a:rPr lang="en-US" sz="800">
                <a:solidFill>
                  <a:srgbClr val="FFFFFF"/>
                </a:solidFill>
                <a:cs typeface="Arial" charset="0"/>
              </a:rPr>
              <a:t>SOURCES: U.S. Census Bureau 2012 Statistical Abstract; </a:t>
            </a:r>
            <a:br>
              <a:rPr lang="en-US" sz="800">
                <a:solidFill>
                  <a:srgbClr val="FFFFFF"/>
                </a:solidFill>
                <a:cs typeface="Arial" charset="0"/>
              </a:rPr>
            </a:br>
            <a:r>
              <a:rPr lang="en-US" sz="800">
                <a:solidFill>
                  <a:srgbClr val="FFFFFF"/>
                </a:solidFill>
                <a:cs typeface="Arial" charset="0"/>
              </a:rPr>
              <a:t>Bureau of Labor Statistics. </a:t>
            </a:r>
          </a:p>
        </p:txBody>
      </p:sp>
      <p:grpSp>
        <p:nvGrpSpPr>
          <p:cNvPr id="2" name="Group 9"/>
          <p:cNvGrpSpPr>
            <a:grpSpLocks/>
          </p:cNvGrpSpPr>
          <p:nvPr/>
        </p:nvGrpSpPr>
        <p:grpSpPr bwMode="auto">
          <a:xfrm>
            <a:off x="3040063" y="1384300"/>
            <a:ext cx="5748337" cy="5160963"/>
            <a:chOff x="3039533" y="1384300"/>
            <a:chExt cx="5748868" cy="5160433"/>
          </a:xfrm>
        </p:grpSpPr>
        <p:pic>
          <p:nvPicPr>
            <p:cNvPr id="53260" name="Picture 7" descr="ch14-bureaucrats_C.png"/>
            <p:cNvPicPr>
              <a:picLocks noChangeAspect="1"/>
            </p:cNvPicPr>
            <p:nvPr/>
          </p:nvPicPr>
          <p:blipFill>
            <a:blip r:embed="rId5" cstate="print"/>
            <a:srcRect l="33257" t="20184" r="3847" b="4568"/>
            <a:stretch>
              <a:fillRect/>
            </a:stretch>
          </p:blipFill>
          <p:spPr bwMode="auto">
            <a:xfrm>
              <a:off x="3039533" y="1384300"/>
              <a:ext cx="5748868" cy="5160433"/>
            </a:xfrm>
            <a:prstGeom prst="rect">
              <a:avLst/>
            </a:prstGeom>
            <a:noFill/>
            <a:ln w="9525">
              <a:noFill/>
              <a:miter lim="800000"/>
              <a:headEnd/>
              <a:tailEnd/>
            </a:ln>
          </p:spPr>
        </p:pic>
        <p:sp>
          <p:nvSpPr>
            <p:cNvPr id="53261" name="TextBox 22"/>
            <p:cNvSpPr txBox="1">
              <a:spLocks noChangeArrowheads="1"/>
            </p:cNvSpPr>
            <p:nvPr/>
          </p:nvSpPr>
          <p:spPr bwMode="auto">
            <a:xfrm>
              <a:off x="3674531" y="2669910"/>
              <a:ext cx="1473200" cy="1077913"/>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Veterans </a:t>
              </a:r>
            </a:p>
            <a:p>
              <a:pPr algn="ctr" defTabSz="457200"/>
              <a:r>
                <a:rPr lang="en-US" sz="1200">
                  <a:solidFill>
                    <a:srgbClr val="FFFFFF"/>
                  </a:solidFill>
                  <a:cs typeface="Arial" charset="0"/>
                </a:rPr>
                <a:t>Affairs</a:t>
              </a:r>
            </a:p>
            <a:p>
              <a:pPr algn="ctr" defTabSz="457200"/>
              <a:r>
                <a:rPr lang="en-US" sz="1200">
                  <a:solidFill>
                    <a:srgbClr val="FFFFFF"/>
                  </a:solidFill>
                  <a:cs typeface="Arial" charset="0"/>
                </a:rPr>
                <a:t>11%</a:t>
              </a:r>
            </a:p>
            <a:p>
              <a:pPr algn="ctr" defTabSz="457200"/>
              <a:r>
                <a:rPr lang="en-US" sz="2800" b="1">
                  <a:solidFill>
                    <a:srgbClr val="FFFFFF"/>
                  </a:solidFill>
                  <a:cs typeface="Arial" charset="0"/>
                </a:rPr>
                <a:t>305</a:t>
              </a:r>
            </a:p>
          </p:txBody>
        </p:sp>
        <p:sp>
          <p:nvSpPr>
            <p:cNvPr id="53262" name="TextBox 23"/>
            <p:cNvSpPr txBox="1">
              <a:spLocks noChangeArrowheads="1"/>
            </p:cNvSpPr>
            <p:nvPr/>
          </p:nvSpPr>
          <p:spPr bwMode="auto">
            <a:xfrm>
              <a:off x="4749798" y="4248151"/>
              <a:ext cx="1206500" cy="1077913"/>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Homeland Security</a:t>
              </a:r>
            </a:p>
            <a:p>
              <a:pPr algn="ctr" defTabSz="457200"/>
              <a:r>
                <a:rPr lang="en-US" sz="1200">
                  <a:solidFill>
                    <a:srgbClr val="FFFFFF"/>
                  </a:solidFill>
                  <a:cs typeface="Arial" charset="0"/>
                </a:rPr>
                <a:t>6.6%</a:t>
              </a:r>
            </a:p>
            <a:p>
              <a:pPr algn="ctr" defTabSz="457200"/>
              <a:r>
                <a:rPr lang="en-US" sz="2800" b="1">
                  <a:solidFill>
                    <a:srgbClr val="FFFFFF"/>
                  </a:solidFill>
                  <a:cs typeface="Arial" charset="0"/>
                </a:rPr>
                <a:t>183</a:t>
              </a:r>
            </a:p>
          </p:txBody>
        </p:sp>
        <p:sp>
          <p:nvSpPr>
            <p:cNvPr id="53263" name="TextBox 24"/>
            <p:cNvSpPr txBox="1">
              <a:spLocks noChangeArrowheads="1"/>
            </p:cNvSpPr>
            <p:nvPr/>
          </p:nvSpPr>
          <p:spPr bwMode="auto">
            <a:xfrm>
              <a:off x="5338233" y="1849440"/>
              <a:ext cx="15621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Defense</a:t>
              </a:r>
            </a:p>
            <a:p>
              <a:pPr algn="ctr" defTabSz="457200"/>
              <a:r>
                <a:rPr lang="en-US" sz="1200">
                  <a:solidFill>
                    <a:srgbClr val="FFFFFF"/>
                  </a:solidFill>
                  <a:cs typeface="Arial" charset="0"/>
                </a:rPr>
                <a:t>28%</a:t>
              </a:r>
            </a:p>
            <a:p>
              <a:pPr algn="ctr" defTabSz="457200"/>
              <a:r>
                <a:rPr lang="en-US" sz="2800" b="1">
                  <a:solidFill>
                    <a:srgbClr val="FFFFFF"/>
                  </a:solidFill>
                  <a:cs typeface="Arial" charset="0"/>
                </a:rPr>
                <a:t>773</a:t>
              </a:r>
            </a:p>
          </p:txBody>
        </p:sp>
        <p:sp>
          <p:nvSpPr>
            <p:cNvPr id="53264" name="TextBox 25"/>
            <p:cNvSpPr txBox="1">
              <a:spLocks noChangeArrowheads="1"/>
            </p:cNvSpPr>
            <p:nvPr/>
          </p:nvSpPr>
          <p:spPr bwMode="auto">
            <a:xfrm>
              <a:off x="6438903" y="4782081"/>
              <a:ext cx="10414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Interior</a:t>
              </a:r>
            </a:p>
            <a:p>
              <a:pPr algn="ctr" defTabSz="457200"/>
              <a:r>
                <a:rPr lang="en-US" sz="1200">
                  <a:solidFill>
                    <a:srgbClr val="FFFFFF"/>
                  </a:solidFill>
                  <a:cs typeface="Arial" charset="0"/>
                </a:rPr>
                <a:t>2.5%</a:t>
              </a:r>
            </a:p>
            <a:p>
              <a:pPr algn="ctr" defTabSz="457200"/>
              <a:r>
                <a:rPr lang="en-US" sz="2800" b="1">
                  <a:solidFill>
                    <a:srgbClr val="FFFFFF"/>
                  </a:solidFill>
                  <a:cs typeface="Arial" charset="0"/>
                </a:rPr>
                <a:t>70</a:t>
              </a:r>
            </a:p>
          </p:txBody>
        </p:sp>
        <p:sp>
          <p:nvSpPr>
            <p:cNvPr id="53265" name="TextBox 26"/>
            <p:cNvSpPr txBox="1">
              <a:spLocks noChangeArrowheads="1"/>
            </p:cNvSpPr>
            <p:nvPr/>
          </p:nvSpPr>
          <p:spPr bwMode="auto">
            <a:xfrm>
              <a:off x="6942668" y="2720712"/>
              <a:ext cx="1168400" cy="1077913"/>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Independent Agencies</a:t>
              </a:r>
            </a:p>
            <a:p>
              <a:pPr algn="ctr" defTabSz="457200"/>
              <a:r>
                <a:rPr lang="en-US" sz="1200">
                  <a:solidFill>
                    <a:srgbClr val="FFFFFF"/>
                  </a:solidFill>
                  <a:cs typeface="Arial" charset="0"/>
                </a:rPr>
                <a:t>9.5%</a:t>
              </a:r>
            </a:p>
            <a:p>
              <a:pPr algn="ctr" defTabSz="457200"/>
              <a:r>
                <a:rPr lang="en-US" sz="2800" b="1">
                  <a:solidFill>
                    <a:srgbClr val="FFFFFF"/>
                  </a:solidFill>
                  <a:cs typeface="Arial" charset="0"/>
                </a:rPr>
                <a:t>180</a:t>
              </a:r>
            </a:p>
          </p:txBody>
        </p:sp>
        <p:sp>
          <p:nvSpPr>
            <p:cNvPr id="53266" name="TextBox 27"/>
            <p:cNvSpPr txBox="1">
              <a:spLocks noChangeArrowheads="1"/>
            </p:cNvSpPr>
            <p:nvPr/>
          </p:nvSpPr>
          <p:spPr bwMode="auto">
            <a:xfrm>
              <a:off x="7463369" y="4909078"/>
              <a:ext cx="12192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Transportation</a:t>
              </a:r>
            </a:p>
            <a:p>
              <a:pPr algn="ctr" defTabSz="457200"/>
              <a:r>
                <a:rPr lang="en-US" sz="1200">
                  <a:solidFill>
                    <a:srgbClr val="FFFFFF"/>
                  </a:solidFill>
                  <a:cs typeface="Arial" charset="0"/>
                </a:rPr>
                <a:t>2.1%</a:t>
              </a:r>
            </a:p>
            <a:p>
              <a:pPr algn="ctr" defTabSz="457200"/>
              <a:r>
                <a:rPr lang="en-US" sz="2800" b="1">
                  <a:solidFill>
                    <a:srgbClr val="FFFFFF"/>
                  </a:solidFill>
                  <a:cs typeface="Arial" charset="0"/>
                </a:rPr>
                <a:t>58</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9154" name="Picture 6" descr="ch14-bureaucrats_Abg.png"/>
          <p:cNvPicPr>
            <a:picLocks noChangeAspect="1"/>
          </p:cNvPicPr>
          <p:nvPr/>
        </p:nvPicPr>
        <p:blipFill>
          <a:blip r:embed="rId3" cstate="print"/>
          <a:srcRect l="42889" t="20184"/>
          <a:stretch>
            <a:fillRect/>
          </a:stretch>
        </p:blipFill>
        <p:spPr bwMode="auto">
          <a:xfrm>
            <a:off x="3919538" y="1384300"/>
            <a:ext cx="5219700" cy="5473700"/>
          </a:xfrm>
          <a:prstGeom prst="rect">
            <a:avLst/>
          </a:prstGeom>
          <a:noFill/>
          <a:ln w="9525">
            <a:noFill/>
            <a:miter lim="800000"/>
            <a:headEnd/>
            <a:tailEnd/>
          </a:ln>
        </p:spPr>
      </p:pic>
      <p:sp>
        <p:nvSpPr>
          <p:cNvPr id="3" name="Title 4"/>
          <p:cNvSpPr txBox="1">
            <a:spLocks/>
          </p:cNvSpPr>
          <p:nvPr/>
        </p:nvSpPr>
        <p:spPr>
          <a:xfrm>
            <a:off x="457200" y="792163"/>
            <a:ext cx="8229600" cy="585787"/>
          </a:xfrm>
          <a:prstGeom prst="rect">
            <a:avLst/>
          </a:prstGeom>
        </p:spPr>
        <p:txBody>
          <a:bodyPr lIns="0" rIns="0"/>
          <a:lstStyle>
            <a:lvl1pPr algn="l" defTabSz="457200" rtl="0" eaLnBrk="0" fontAlgn="base" hangingPunct="0">
              <a:spcBef>
                <a:spcPct val="0"/>
              </a:spcBef>
              <a:spcAft>
                <a:spcPct val="0"/>
              </a:spcAft>
              <a:defRPr sz="2400" b="1" i="0" kern="1200" spc="100">
                <a:solidFill>
                  <a:schemeClr val="bg1"/>
                </a:solidFill>
                <a:latin typeface="Rockwell"/>
                <a:ea typeface="ＭＳ Ｐゴシック" charset="-128"/>
                <a:cs typeface="Rockwell"/>
              </a:defRPr>
            </a:lvl1pPr>
            <a:lvl2pPr algn="l" defTabSz="457200" rtl="0" eaLnBrk="0" fontAlgn="base" hangingPunct="0">
              <a:spcBef>
                <a:spcPct val="0"/>
              </a:spcBef>
              <a:spcAft>
                <a:spcPct val="0"/>
              </a:spcAft>
              <a:defRPr sz="2000">
                <a:solidFill>
                  <a:schemeClr val="bg1"/>
                </a:solidFill>
                <a:latin typeface="Arial" charset="0"/>
                <a:ea typeface="ＭＳ Ｐゴシック" charset="-128"/>
              </a:defRPr>
            </a:lvl2pPr>
            <a:lvl3pPr algn="l" defTabSz="457200" rtl="0" eaLnBrk="0" fontAlgn="base" hangingPunct="0">
              <a:spcBef>
                <a:spcPct val="0"/>
              </a:spcBef>
              <a:spcAft>
                <a:spcPct val="0"/>
              </a:spcAft>
              <a:defRPr sz="2000">
                <a:solidFill>
                  <a:schemeClr val="bg1"/>
                </a:solidFill>
                <a:latin typeface="Arial" charset="0"/>
                <a:ea typeface="ＭＳ Ｐゴシック" charset="-128"/>
              </a:defRPr>
            </a:lvl3pPr>
            <a:lvl4pPr algn="l" defTabSz="457200" rtl="0" eaLnBrk="0" fontAlgn="base" hangingPunct="0">
              <a:spcBef>
                <a:spcPct val="0"/>
              </a:spcBef>
              <a:spcAft>
                <a:spcPct val="0"/>
              </a:spcAft>
              <a:defRPr sz="2000">
                <a:solidFill>
                  <a:schemeClr val="bg1"/>
                </a:solidFill>
                <a:latin typeface="Arial" charset="0"/>
                <a:ea typeface="ＭＳ Ｐゴシック" charset="-128"/>
              </a:defRPr>
            </a:lvl4pPr>
            <a:lvl5pPr algn="l" defTabSz="457200" rtl="0" eaLnBrk="0" fontAlgn="base" hangingPunct="0">
              <a:spcBef>
                <a:spcPct val="0"/>
              </a:spcBef>
              <a:spcAft>
                <a:spcPct val="0"/>
              </a:spcAft>
              <a:defRPr sz="2000">
                <a:solidFill>
                  <a:schemeClr val="bg1"/>
                </a:solidFill>
                <a:latin typeface="Arial" charset="0"/>
                <a:ea typeface="ＭＳ Ｐゴシック" charset="-128"/>
              </a:defRPr>
            </a:lvl5pPr>
            <a:lvl6pPr marL="457200" algn="l" defTabSz="457200" rtl="0" fontAlgn="base">
              <a:spcBef>
                <a:spcPct val="0"/>
              </a:spcBef>
              <a:spcAft>
                <a:spcPct val="0"/>
              </a:spcAft>
              <a:defRPr sz="2000">
                <a:solidFill>
                  <a:schemeClr val="bg1"/>
                </a:solidFill>
                <a:latin typeface="Arial" charset="0"/>
                <a:ea typeface="ＭＳ Ｐゴシック" charset="-128"/>
              </a:defRPr>
            </a:lvl6pPr>
            <a:lvl7pPr marL="914400" algn="l" defTabSz="457200" rtl="0" fontAlgn="base">
              <a:spcBef>
                <a:spcPct val="0"/>
              </a:spcBef>
              <a:spcAft>
                <a:spcPct val="0"/>
              </a:spcAft>
              <a:defRPr sz="2000">
                <a:solidFill>
                  <a:schemeClr val="bg1"/>
                </a:solidFill>
                <a:latin typeface="Arial" charset="0"/>
                <a:ea typeface="ＭＳ Ｐゴシック" charset="-128"/>
              </a:defRPr>
            </a:lvl7pPr>
            <a:lvl8pPr marL="1371600" algn="l" defTabSz="457200" rtl="0" fontAlgn="base">
              <a:spcBef>
                <a:spcPct val="0"/>
              </a:spcBef>
              <a:spcAft>
                <a:spcPct val="0"/>
              </a:spcAft>
              <a:defRPr sz="2000">
                <a:solidFill>
                  <a:schemeClr val="bg1"/>
                </a:solidFill>
                <a:latin typeface="Arial" charset="0"/>
                <a:ea typeface="ＭＳ Ｐゴシック" charset="-128"/>
              </a:defRPr>
            </a:lvl8pPr>
            <a:lvl9pPr marL="1828800" algn="l" defTabSz="457200" rtl="0" fontAlgn="base">
              <a:spcBef>
                <a:spcPct val="0"/>
              </a:spcBef>
              <a:spcAft>
                <a:spcPct val="0"/>
              </a:spcAft>
              <a:defRPr sz="2000">
                <a:solidFill>
                  <a:schemeClr val="bg1"/>
                </a:solidFill>
                <a:latin typeface="Arial" charset="0"/>
                <a:ea typeface="ＭＳ Ｐゴシック" charset="-128"/>
              </a:defRPr>
            </a:lvl9pPr>
          </a:lstStyle>
          <a:p>
            <a:pPr eaLnBrk="1" hangingPunct="1">
              <a:defRPr/>
            </a:pPr>
            <a:r>
              <a:rPr lang="en-US" sz="2300" dirty="0">
                <a:solidFill>
                  <a:prstClr val="white"/>
                </a:solidFill>
                <a:latin typeface="Arial" charset="0"/>
                <a:ea typeface="ＭＳ Ｐゴシック" charset="0"/>
              </a:rPr>
              <a:t>Executive Branch Employees, 2010 </a:t>
            </a:r>
            <a:r>
              <a:rPr lang="en-US" sz="1600" b="0" dirty="0">
                <a:solidFill>
                  <a:prstClr val="white"/>
                </a:solidFill>
                <a:latin typeface="Arial" charset="0"/>
                <a:ea typeface="ＭＳ Ｐゴシック" charset="0"/>
              </a:rPr>
              <a:t>(in thousands)</a:t>
            </a:r>
          </a:p>
        </p:txBody>
      </p:sp>
      <p:cxnSp>
        <p:nvCxnSpPr>
          <p:cNvPr id="4" name="Straight Connector 3"/>
          <p:cNvCxnSpPr>
            <a:cxnSpLocks noChangeShapeType="1"/>
          </p:cNvCxnSpPr>
          <p:nvPr/>
        </p:nvCxnSpPr>
        <p:spPr bwMode="auto">
          <a:xfrm>
            <a:off x="457200" y="1382713"/>
            <a:ext cx="8229600" cy="1587"/>
          </a:xfrm>
          <a:prstGeom prst="line">
            <a:avLst/>
          </a:prstGeom>
          <a:noFill/>
          <a:ln w="12700">
            <a:solidFill>
              <a:schemeClr val="bg1"/>
            </a:solidFill>
            <a:prstDash val="sysDot"/>
            <a:round/>
            <a:headEnd/>
            <a:tailEnd/>
          </a:ln>
          <a:effectLst>
            <a:outerShdw dist="20000" dir="5400000" rotWithShape="0">
              <a:srgbClr val="808080">
                <a:alpha val="37999"/>
              </a:srgbClr>
            </a:outerShdw>
          </a:effectLst>
        </p:spPr>
      </p:cxnSp>
      <p:sp>
        <p:nvSpPr>
          <p:cNvPr id="29" name="Title 4"/>
          <p:cNvSpPr txBox="1">
            <a:spLocks/>
          </p:cNvSpPr>
          <p:nvPr/>
        </p:nvSpPr>
        <p:spPr>
          <a:xfrm>
            <a:off x="454025" y="1533525"/>
            <a:ext cx="1320800" cy="292100"/>
          </a:xfrm>
          <a:prstGeom prst="rect">
            <a:avLst/>
          </a:prstGeom>
        </p:spPr>
        <p:txBody>
          <a:bodyPr lIns="0" rIns="0" anchor="ctr"/>
          <a:lstStyle/>
          <a:p>
            <a:pPr defTabSz="457200"/>
            <a:r>
              <a:rPr lang="en-US" sz="1400">
                <a:solidFill>
                  <a:srgbClr val="FFFFFF"/>
                </a:solidFill>
                <a:cs typeface="Arial" charset="0"/>
              </a:rPr>
              <a:t>Key</a:t>
            </a:r>
          </a:p>
        </p:txBody>
      </p:sp>
      <p:cxnSp>
        <p:nvCxnSpPr>
          <p:cNvPr id="37" name="Straight Connector 36"/>
          <p:cNvCxnSpPr>
            <a:cxnSpLocks noChangeShapeType="1"/>
          </p:cNvCxnSpPr>
          <p:nvPr/>
        </p:nvCxnSpPr>
        <p:spPr bwMode="auto">
          <a:xfrm>
            <a:off x="457200" y="1874838"/>
            <a:ext cx="1811338" cy="0"/>
          </a:xfrm>
          <a:prstGeom prst="line">
            <a:avLst/>
          </a:prstGeom>
          <a:noFill/>
          <a:ln w="12700">
            <a:solidFill>
              <a:srgbClr val="FFFFFF"/>
            </a:solidFill>
            <a:round/>
            <a:headEnd/>
            <a:tailEnd/>
          </a:ln>
          <a:effectLst>
            <a:outerShdw dist="20000" dir="5400000" rotWithShape="0">
              <a:srgbClr val="808080">
                <a:alpha val="37999"/>
              </a:srgbClr>
            </a:outerShdw>
          </a:effectLst>
        </p:spPr>
      </p:cxnSp>
      <p:sp>
        <p:nvSpPr>
          <p:cNvPr id="49159" name="TextBox 8"/>
          <p:cNvSpPr txBox="1">
            <a:spLocks noChangeArrowheads="1"/>
          </p:cNvSpPr>
          <p:nvPr/>
        </p:nvSpPr>
        <p:spPr bwMode="auto">
          <a:xfrm>
            <a:off x="704850" y="1981200"/>
            <a:ext cx="1262063" cy="2538413"/>
          </a:xfrm>
          <a:prstGeom prst="rect">
            <a:avLst/>
          </a:prstGeom>
          <a:noFill/>
          <a:ln w="9525">
            <a:noFill/>
            <a:miter lim="800000"/>
            <a:headEnd/>
            <a:tailEnd/>
          </a:ln>
        </p:spPr>
        <p:txBody>
          <a:bodyPr lIns="0" rIns="0">
            <a:spAutoFit/>
          </a:bodyPr>
          <a:lstStyle/>
          <a:p>
            <a:pPr defTabSz="457200">
              <a:lnSpc>
                <a:spcPts val="2750"/>
              </a:lnSpc>
            </a:pPr>
            <a:r>
              <a:rPr lang="en-US" sz="1400">
                <a:solidFill>
                  <a:srgbClr val="FFFFFF"/>
                </a:solidFill>
                <a:cs typeface="Arial" charset="0"/>
              </a:rPr>
              <a:t>&gt; 0.6%</a:t>
            </a:r>
          </a:p>
          <a:p>
            <a:pPr defTabSz="457200">
              <a:lnSpc>
                <a:spcPts val="2750"/>
              </a:lnSpc>
            </a:pPr>
            <a:r>
              <a:rPr lang="en-US" sz="1400">
                <a:solidFill>
                  <a:srgbClr val="FFFFFF"/>
                </a:solidFill>
                <a:cs typeface="Arial" charset="0"/>
              </a:rPr>
              <a:t>0.6 – 5.5%</a:t>
            </a:r>
          </a:p>
          <a:p>
            <a:pPr defTabSz="457200">
              <a:lnSpc>
                <a:spcPts val="2750"/>
              </a:lnSpc>
            </a:pPr>
            <a:r>
              <a:rPr lang="en-US" sz="1400">
                <a:solidFill>
                  <a:srgbClr val="FFFFFF"/>
                </a:solidFill>
                <a:cs typeface="Arial" charset="0"/>
              </a:rPr>
              <a:t>5.6 – 10.5%</a:t>
            </a:r>
          </a:p>
          <a:p>
            <a:pPr defTabSz="457200">
              <a:lnSpc>
                <a:spcPts val="2750"/>
              </a:lnSpc>
            </a:pPr>
            <a:r>
              <a:rPr lang="en-US" sz="1400">
                <a:solidFill>
                  <a:srgbClr val="FFFFFF"/>
                </a:solidFill>
                <a:cs typeface="Arial" charset="0"/>
              </a:rPr>
              <a:t>10.6 – 15.5%</a:t>
            </a:r>
          </a:p>
          <a:p>
            <a:pPr defTabSz="457200">
              <a:lnSpc>
                <a:spcPts val="2750"/>
              </a:lnSpc>
            </a:pPr>
            <a:r>
              <a:rPr lang="en-US" sz="1400">
                <a:solidFill>
                  <a:srgbClr val="FFFFFF"/>
                </a:solidFill>
                <a:cs typeface="Arial" charset="0"/>
              </a:rPr>
              <a:t>15.5% +</a:t>
            </a:r>
          </a:p>
          <a:p>
            <a:pPr defTabSz="457200">
              <a:lnSpc>
                <a:spcPts val="2750"/>
              </a:lnSpc>
            </a:pPr>
            <a:endParaRPr lang="en-US" sz="1400">
              <a:solidFill>
                <a:srgbClr val="FFFFFF"/>
              </a:solidFill>
              <a:cs typeface="Arial" charset="0"/>
            </a:endParaRPr>
          </a:p>
          <a:p>
            <a:pPr defTabSz="457200">
              <a:lnSpc>
                <a:spcPts val="2750"/>
              </a:lnSpc>
            </a:pPr>
            <a:endParaRPr lang="en-US" sz="1400">
              <a:solidFill>
                <a:srgbClr val="FFFFFF"/>
              </a:solidFill>
              <a:cs typeface="Arial" charset="0"/>
            </a:endParaRPr>
          </a:p>
        </p:txBody>
      </p:sp>
      <p:grpSp>
        <p:nvGrpSpPr>
          <p:cNvPr id="2" name="Group 8"/>
          <p:cNvGrpSpPr>
            <a:grpSpLocks/>
          </p:cNvGrpSpPr>
          <p:nvPr/>
        </p:nvGrpSpPr>
        <p:grpSpPr bwMode="auto">
          <a:xfrm>
            <a:off x="3919538" y="1244600"/>
            <a:ext cx="4767262" cy="4681538"/>
            <a:chOff x="3920066" y="1244600"/>
            <a:chExt cx="4766734" cy="4682067"/>
          </a:xfrm>
        </p:grpSpPr>
        <p:pic>
          <p:nvPicPr>
            <p:cNvPr id="49164" name="Picture 7" descr="ch14-bureaucrats_A.png"/>
            <p:cNvPicPr>
              <a:picLocks noChangeAspect="1"/>
            </p:cNvPicPr>
            <p:nvPr/>
          </p:nvPicPr>
          <p:blipFill>
            <a:blip r:embed="rId4" cstate="print"/>
            <a:srcRect l="42889" t="18147" r="4958" b="13580"/>
            <a:stretch>
              <a:fillRect/>
            </a:stretch>
          </p:blipFill>
          <p:spPr bwMode="auto">
            <a:xfrm>
              <a:off x="3920066" y="1244600"/>
              <a:ext cx="4766734" cy="4682067"/>
            </a:xfrm>
            <a:prstGeom prst="rect">
              <a:avLst/>
            </a:prstGeom>
            <a:noFill/>
            <a:ln w="9525">
              <a:noFill/>
              <a:miter lim="800000"/>
              <a:headEnd/>
              <a:tailEnd/>
            </a:ln>
          </p:spPr>
        </p:pic>
        <p:sp>
          <p:nvSpPr>
            <p:cNvPr id="49165" name="TextBox 22"/>
            <p:cNvSpPr txBox="1">
              <a:spLocks noChangeArrowheads="1"/>
            </p:cNvSpPr>
            <p:nvPr/>
          </p:nvSpPr>
          <p:spPr bwMode="auto">
            <a:xfrm>
              <a:off x="4483100" y="2062163"/>
              <a:ext cx="965200" cy="893762"/>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Education</a:t>
              </a:r>
            </a:p>
            <a:p>
              <a:pPr algn="ctr" defTabSz="457200"/>
              <a:r>
                <a:rPr lang="en-US" sz="1200">
                  <a:solidFill>
                    <a:srgbClr val="FFFFFF"/>
                  </a:solidFill>
                  <a:cs typeface="Arial" charset="0"/>
                </a:rPr>
                <a:t>0.14%</a:t>
              </a:r>
            </a:p>
            <a:p>
              <a:pPr algn="ctr" defTabSz="457200"/>
              <a:r>
                <a:rPr lang="en-US" sz="2800" b="1">
                  <a:solidFill>
                    <a:srgbClr val="FFFFFF"/>
                  </a:solidFill>
                  <a:cs typeface="Arial" charset="0"/>
                </a:rPr>
                <a:t>4</a:t>
              </a:r>
            </a:p>
          </p:txBody>
        </p:sp>
        <p:sp>
          <p:nvSpPr>
            <p:cNvPr id="49166" name="TextBox 23"/>
            <p:cNvSpPr txBox="1">
              <a:spLocks noChangeArrowheads="1"/>
            </p:cNvSpPr>
            <p:nvPr/>
          </p:nvSpPr>
          <p:spPr bwMode="auto">
            <a:xfrm>
              <a:off x="4483100" y="3975100"/>
              <a:ext cx="9652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EPA</a:t>
              </a:r>
            </a:p>
            <a:p>
              <a:pPr algn="ctr" defTabSz="457200"/>
              <a:r>
                <a:rPr lang="en-US" sz="1200">
                  <a:solidFill>
                    <a:srgbClr val="FFFFFF"/>
                  </a:solidFill>
                  <a:cs typeface="Arial" charset="0"/>
                </a:rPr>
                <a:t>0.68%</a:t>
              </a:r>
            </a:p>
            <a:p>
              <a:pPr algn="ctr" defTabSz="457200"/>
              <a:r>
                <a:rPr lang="en-US" sz="2800" b="1">
                  <a:solidFill>
                    <a:srgbClr val="FFFFFF"/>
                  </a:solidFill>
                  <a:cs typeface="Arial" charset="0"/>
                </a:rPr>
                <a:t>19</a:t>
              </a:r>
            </a:p>
          </p:txBody>
        </p:sp>
        <p:sp>
          <p:nvSpPr>
            <p:cNvPr id="49167" name="TextBox 24"/>
            <p:cNvSpPr txBox="1">
              <a:spLocks noChangeArrowheads="1"/>
            </p:cNvSpPr>
            <p:nvPr/>
          </p:nvSpPr>
          <p:spPr bwMode="auto">
            <a:xfrm>
              <a:off x="5537200" y="2443163"/>
              <a:ext cx="965200" cy="1077912"/>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Soc. Sec. Admin.</a:t>
              </a:r>
            </a:p>
            <a:p>
              <a:pPr algn="ctr" defTabSz="457200"/>
              <a:r>
                <a:rPr lang="en-US" sz="1200">
                  <a:solidFill>
                    <a:srgbClr val="FFFFFF"/>
                  </a:solidFill>
                  <a:cs typeface="Arial" charset="0"/>
                </a:rPr>
                <a:t>2.5%</a:t>
              </a:r>
            </a:p>
            <a:p>
              <a:pPr algn="ctr" defTabSz="457200"/>
              <a:r>
                <a:rPr lang="en-US" sz="2800" b="1">
                  <a:solidFill>
                    <a:srgbClr val="FFFFFF"/>
                  </a:solidFill>
                  <a:cs typeface="Arial" charset="0"/>
                </a:rPr>
                <a:t>70</a:t>
              </a:r>
            </a:p>
          </p:txBody>
        </p:sp>
        <p:sp>
          <p:nvSpPr>
            <p:cNvPr id="49168" name="TextBox 26"/>
            <p:cNvSpPr txBox="1">
              <a:spLocks noChangeArrowheads="1"/>
            </p:cNvSpPr>
            <p:nvPr/>
          </p:nvSpPr>
          <p:spPr bwMode="auto">
            <a:xfrm>
              <a:off x="6502400" y="3082925"/>
              <a:ext cx="11684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Justice</a:t>
              </a:r>
            </a:p>
            <a:p>
              <a:pPr algn="ctr" defTabSz="457200"/>
              <a:r>
                <a:rPr lang="en-US" sz="1200">
                  <a:solidFill>
                    <a:srgbClr val="FFFFFF"/>
                  </a:solidFill>
                  <a:cs typeface="Arial" charset="0"/>
                </a:rPr>
                <a:t>4%</a:t>
              </a:r>
            </a:p>
            <a:p>
              <a:pPr algn="ctr" defTabSz="457200"/>
              <a:r>
                <a:rPr lang="en-US" sz="2800" b="1">
                  <a:solidFill>
                    <a:srgbClr val="FFFFFF"/>
                  </a:solidFill>
                  <a:cs typeface="Arial" charset="0"/>
                </a:rPr>
                <a:t>118</a:t>
              </a:r>
            </a:p>
          </p:txBody>
        </p:sp>
        <p:sp>
          <p:nvSpPr>
            <p:cNvPr id="49169" name="TextBox 27"/>
            <p:cNvSpPr txBox="1">
              <a:spLocks noChangeArrowheads="1"/>
            </p:cNvSpPr>
            <p:nvPr/>
          </p:nvSpPr>
          <p:spPr bwMode="auto">
            <a:xfrm>
              <a:off x="7450667" y="1806575"/>
              <a:ext cx="1045633" cy="1261884"/>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Health &amp; Human Services</a:t>
              </a:r>
            </a:p>
            <a:p>
              <a:pPr algn="ctr" defTabSz="457200"/>
              <a:r>
                <a:rPr lang="en-US" sz="1200">
                  <a:solidFill>
                    <a:srgbClr val="FFFFFF"/>
                  </a:solidFill>
                  <a:cs typeface="Arial" charset="0"/>
                </a:rPr>
                <a:t>3.25%</a:t>
              </a:r>
            </a:p>
            <a:p>
              <a:pPr algn="ctr" defTabSz="457200"/>
              <a:r>
                <a:rPr lang="en-US" sz="2800" b="1">
                  <a:solidFill>
                    <a:srgbClr val="FFFFFF"/>
                  </a:solidFill>
                  <a:cs typeface="Arial" charset="0"/>
                </a:rPr>
                <a:t>70</a:t>
              </a:r>
            </a:p>
          </p:txBody>
        </p:sp>
      </p:grpSp>
      <p:pic>
        <p:nvPicPr>
          <p:cNvPr id="49161" name="Picture 4" descr="ch14-bureaucrats_key.png"/>
          <p:cNvPicPr>
            <a:picLocks noChangeAspect="1"/>
          </p:cNvPicPr>
          <p:nvPr/>
        </p:nvPicPr>
        <p:blipFill>
          <a:blip r:embed="rId5" cstate="print"/>
          <a:srcRect l="3520" t="30069" r="91576" b="44321"/>
          <a:stretch>
            <a:fillRect/>
          </a:stretch>
        </p:blipFill>
        <p:spPr bwMode="auto">
          <a:xfrm>
            <a:off x="322263" y="2062163"/>
            <a:ext cx="447675" cy="1755775"/>
          </a:xfrm>
          <a:prstGeom prst="rect">
            <a:avLst/>
          </a:prstGeom>
          <a:noFill/>
          <a:ln w="9525">
            <a:noFill/>
            <a:miter lim="800000"/>
            <a:headEnd/>
            <a:tailEnd/>
          </a:ln>
        </p:spPr>
      </p:pic>
      <p:sp>
        <p:nvSpPr>
          <p:cNvPr id="49162" name="TextBox 28"/>
          <p:cNvSpPr txBox="1">
            <a:spLocks noChangeArrowheads="1"/>
          </p:cNvSpPr>
          <p:nvPr/>
        </p:nvSpPr>
        <p:spPr bwMode="auto">
          <a:xfrm>
            <a:off x="454025" y="5503863"/>
            <a:ext cx="1704975" cy="635000"/>
          </a:xfrm>
          <a:prstGeom prst="rect">
            <a:avLst/>
          </a:prstGeom>
          <a:noFill/>
          <a:ln w="9525">
            <a:noFill/>
            <a:miter lim="800000"/>
            <a:headEnd/>
            <a:tailEnd/>
          </a:ln>
        </p:spPr>
        <p:txBody>
          <a:bodyPr lIns="0" rIns="0">
            <a:spAutoFit/>
          </a:bodyPr>
          <a:lstStyle/>
          <a:p>
            <a:pPr marL="80963" indent="-80963" defTabSz="457200">
              <a:lnSpc>
                <a:spcPts val="1063"/>
              </a:lnSpc>
              <a:buSzPct val="100000"/>
              <a:buFont typeface="Lucida Grande" charset="0"/>
              <a:buChar char="*"/>
            </a:pPr>
            <a:r>
              <a:rPr lang="en-US" sz="800">
                <a:solidFill>
                  <a:srgbClr val="FFFFFF"/>
                </a:solidFill>
                <a:cs typeface="Arial" charset="0"/>
              </a:rPr>
              <a:t>Independent agencies include NASA, the EPA, and the Social Security Administration (shown here), as well as other agencies.</a:t>
            </a:r>
          </a:p>
        </p:txBody>
      </p:sp>
      <p:sp>
        <p:nvSpPr>
          <p:cNvPr id="49163" name="TextBox 6"/>
          <p:cNvSpPr txBox="1">
            <a:spLocks noChangeArrowheads="1"/>
          </p:cNvSpPr>
          <p:nvPr/>
        </p:nvSpPr>
        <p:spPr bwMode="auto">
          <a:xfrm>
            <a:off x="457200" y="6238875"/>
            <a:ext cx="1701800" cy="511175"/>
          </a:xfrm>
          <a:prstGeom prst="rect">
            <a:avLst/>
          </a:prstGeom>
          <a:noFill/>
          <a:ln w="9525">
            <a:noFill/>
            <a:miter lim="800000"/>
            <a:headEnd/>
            <a:tailEnd/>
          </a:ln>
        </p:spPr>
        <p:txBody>
          <a:bodyPr lIns="0" rIns="0">
            <a:spAutoFit/>
          </a:bodyPr>
          <a:lstStyle/>
          <a:p>
            <a:pPr defTabSz="457200">
              <a:lnSpc>
                <a:spcPct val="110000"/>
              </a:lnSpc>
            </a:pPr>
            <a:r>
              <a:rPr lang="en-US" sz="800">
                <a:solidFill>
                  <a:srgbClr val="FFFFFF"/>
                </a:solidFill>
                <a:cs typeface="Arial" charset="0"/>
              </a:rPr>
              <a:t>SOURCES: U.S. Census Bureau 2012 Statistical Abstract; </a:t>
            </a:r>
            <a:br>
              <a:rPr lang="en-US" sz="800">
                <a:solidFill>
                  <a:srgbClr val="FFFFFF"/>
                </a:solidFill>
                <a:cs typeface="Arial" charset="0"/>
              </a:rPr>
            </a:br>
            <a:r>
              <a:rPr lang="en-US" sz="800">
                <a:solidFill>
                  <a:srgbClr val="FFFFFF"/>
                </a:solidFill>
                <a:cs typeface="Arial" charset="0"/>
              </a:rPr>
              <a:t>Bureau of Labor Statistics.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02" name="Picture 1" descr="ch14-bureaucrats_Bbg.png"/>
          <p:cNvPicPr>
            <a:picLocks noChangeAspect="1"/>
          </p:cNvPicPr>
          <p:nvPr/>
        </p:nvPicPr>
        <p:blipFill>
          <a:blip r:embed="rId3" cstate="print"/>
          <a:srcRect l="19418" t="46172"/>
          <a:stretch>
            <a:fillRect/>
          </a:stretch>
        </p:blipFill>
        <p:spPr bwMode="auto">
          <a:xfrm>
            <a:off x="1774825" y="3167063"/>
            <a:ext cx="7364413" cy="3690937"/>
          </a:xfrm>
          <a:prstGeom prst="rect">
            <a:avLst/>
          </a:prstGeom>
          <a:noFill/>
          <a:ln w="9525">
            <a:noFill/>
            <a:miter lim="800000"/>
            <a:headEnd/>
            <a:tailEnd/>
          </a:ln>
        </p:spPr>
      </p:pic>
      <p:sp>
        <p:nvSpPr>
          <p:cNvPr id="3" name="Title 4"/>
          <p:cNvSpPr txBox="1">
            <a:spLocks/>
          </p:cNvSpPr>
          <p:nvPr/>
        </p:nvSpPr>
        <p:spPr>
          <a:xfrm>
            <a:off x="457200" y="792163"/>
            <a:ext cx="8229600" cy="585787"/>
          </a:xfrm>
          <a:prstGeom prst="rect">
            <a:avLst/>
          </a:prstGeom>
        </p:spPr>
        <p:txBody>
          <a:bodyPr lIns="0" rIns="0"/>
          <a:lstStyle>
            <a:lvl1pPr algn="l" defTabSz="457200" rtl="0" eaLnBrk="0" fontAlgn="base" hangingPunct="0">
              <a:spcBef>
                <a:spcPct val="0"/>
              </a:spcBef>
              <a:spcAft>
                <a:spcPct val="0"/>
              </a:spcAft>
              <a:defRPr sz="2400" b="1" i="0" kern="1200" spc="100">
                <a:solidFill>
                  <a:schemeClr val="bg1"/>
                </a:solidFill>
                <a:latin typeface="Rockwell"/>
                <a:ea typeface="ＭＳ Ｐゴシック" charset="-128"/>
                <a:cs typeface="Rockwell"/>
              </a:defRPr>
            </a:lvl1pPr>
            <a:lvl2pPr algn="l" defTabSz="457200" rtl="0" eaLnBrk="0" fontAlgn="base" hangingPunct="0">
              <a:spcBef>
                <a:spcPct val="0"/>
              </a:spcBef>
              <a:spcAft>
                <a:spcPct val="0"/>
              </a:spcAft>
              <a:defRPr sz="2000">
                <a:solidFill>
                  <a:schemeClr val="bg1"/>
                </a:solidFill>
                <a:latin typeface="Arial" charset="0"/>
                <a:ea typeface="ＭＳ Ｐゴシック" charset="-128"/>
              </a:defRPr>
            </a:lvl2pPr>
            <a:lvl3pPr algn="l" defTabSz="457200" rtl="0" eaLnBrk="0" fontAlgn="base" hangingPunct="0">
              <a:spcBef>
                <a:spcPct val="0"/>
              </a:spcBef>
              <a:spcAft>
                <a:spcPct val="0"/>
              </a:spcAft>
              <a:defRPr sz="2000">
                <a:solidFill>
                  <a:schemeClr val="bg1"/>
                </a:solidFill>
                <a:latin typeface="Arial" charset="0"/>
                <a:ea typeface="ＭＳ Ｐゴシック" charset="-128"/>
              </a:defRPr>
            </a:lvl3pPr>
            <a:lvl4pPr algn="l" defTabSz="457200" rtl="0" eaLnBrk="0" fontAlgn="base" hangingPunct="0">
              <a:spcBef>
                <a:spcPct val="0"/>
              </a:spcBef>
              <a:spcAft>
                <a:spcPct val="0"/>
              </a:spcAft>
              <a:defRPr sz="2000">
                <a:solidFill>
                  <a:schemeClr val="bg1"/>
                </a:solidFill>
                <a:latin typeface="Arial" charset="0"/>
                <a:ea typeface="ＭＳ Ｐゴシック" charset="-128"/>
              </a:defRPr>
            </a:lvl4pPr>
            <a:lvl5pPr algn="l" defTabSz="457200" rtl="0" eaLnBrk="0" fontAlgn="base" hangingPunct="0">
              <a:spcBef>
                <a:spcPct val="0"/>
              </a:spcBef>
              <a:spcAft>
                <a:spcPct val="0"/>
              </a:spcAft>
              <a:defRPr sz="2000">
                <a:solidFill>
                  <a:schemeClr val="bg1"/>
                </a:solidFill>
                <a:latin typeface="Arial" charset="0"/>
                <a:ea typeface="ＭＳ Ｐゴシック" charset="-128"/>
              </a:defRPr>
            </a:lvl5pPr>
            <a:lvl6pPr marL="457200" algn="l" defTabSz="457200" rtl="0" fontAlgn="base">
              <a:spcBef>
                <a:spcPct val="0"/>
              </a:spcBef>
              <a:spcAft>
                <a:spcPct val="0"/>
              </a:spcAft>
              <a:defRPr sz="2000">
                <a:solidFill>
                  <a:schemeClr val="bg1"/>
                </a:solidFill>
                <a:latin typeface="Arial" charset="0"/>
                <a:ea typeface="ＭＳ Ｐゴシック" charset="-128"/>
              </a:defRPr>
            </a:lvl6pPr>
            <a:lvl7pPr marL="914400" algn="l" defTabSz="457200" rtl="0" fontAlgn="base">
              <a:spcBef>
                <a:spcPct val="0"/>
              </a:spcBef>
              <a:spcAft>
                <a:spcPct val="0"/>
              </a:spcAft>
              <a:defRPr sz="2000">
                <a:solidFill>
                  <a:schemeClr val="bg1"/>
                </a:solidFill>
                <a:latin typeface="Arial" charset="0"/>
                <a:ea typeface="ＭＳ Ｐゴシック" charset="-128"/>
              </a:defRPr>
            </a:lvl7pPr>
            <a:lvl8pPr marL="1371600" algn="l" defTabSz="457200" rtl="0" fontAlgn="base">
              <a:spcBef>
                <a:spcPct val="0"/>
              </a:spcBef>
              <a:spcAft>
                <a:spcPct val="0"/>
              </a:spcAft>
              <a:defRPr sz="2000">
                <a:solidFill>
                  <a:schemeClr val="bg1"/>
                </a:solidFill>
                <a:latin typeface="Arial" charset="0"/>
                <a:ea typeface="ＭＳ Ｐゴシック" charset="-128"/>
              </a:defRPr>
            </a:lvl8pPr>
            <a:lvl9pPr marL="1828800" algn="l" defTabSz="457200" rtl="0" fontAlgn="base">
              <a:spcBef>
                <a:spcPct val="0"/>
              </a:spcBef>
              <a:spcAft>
                <a:spcPct val="0"/>
              </a:spcAft>
              <a:defRPr sz="2000">
                <a:solidFill>
                  <a:schemeClr val="bg1"/>
                </a:solidFill>
                <a:latin typeface="Arial" charset="0"/>
                <a:ea typeface="ＭＳ Ｐゴシック" charset="-128"/>
              </a:defRPr>
            </a:lvl9pPr>
          </a:lstStyle>
          <a:p>
            <a:pPr eaLnBrk="1" hangingPunct="1">
              <a:defRPr/>
            </a:pPr>
            <a:r>
              <a:rPr lang="en-US" sz="2300" dirty="0">
                <a:solidFill>
                  <a:prstClr val="white"/>
                </a:solidFill>
                <a:latin typeface="Arial" charset="0"/>
                <a:ea typeface="ＭＳ Ｐゴシック" charset="0"/>
              </a:rPr>
              <a:t>Executive Branch Employees, 2010 </a:t>
            </a:r>
            <a:r>
              <a:rPr lang="en-US" sz="1600" b="0" dirty="0">
                <a:solidFill>
                  <a:prstClr val="white"/>
                </a:solidFill>
                <a:latin typeface="Arial" charset="0"/>
                <a:ea typeface="ＭＳ Ｐゴシック" charset="0"/>
              </a:rPr>
              <a:t>(in thousands)</a:t>
            </a:r>
          </a:p>
        </p:txBody>
      </p:sp>
      <p:cxnSp>
        <p:nvCxnSpPr>
          <p:cNvPr id="4" name="Straight Connector 3"/>
          <p:cNvCxnSpPr>
            <a:cxnSpLocks noChangeShapeType="1"/>
          </p:cNvCxnSpPr>
          <p:nvPr/>
        </p:nvCxnSpPr>
        <p:spPr bwMode="auto">
          <a:xfrm>
            <a:off x="457200" y="1382713"/>
            <a:ext cx="8229600" cy="1587"/>
          </a:xfrm>
          <a:prstGeom prst="line">
            <a:avLst/>
          </a:prstGeom>
          <a:noFill/>
          <a:ln w="12700">
            <a:solidFill>
              <a:schemeClr val="bg1"/>
            </a:solidFill>
            <a:prstDash val="sysDot"/>
            <a:round/>
            <a:headEnd/>
            <a:tailEnd/>
          </a:ln>
          <a:effectLst>
            <a:outerShdw dist="20000" dir="5400000" rotWithShape="0">
              <a:srgbClr val="808080">
                <a:alpha val="37999"/>
              </a:srgbClr>
            </a:outerShdw>
          </a:effectLst>
        </p:spPr>
      </p:cxnSp>
      <p:sp>
        <p:nvSpPr>
          <p:cNvPr id="29" name="Title 4"/>
          <p:cNvSpPr txBox="1">
            <a:spLocks/>
          </p:cNvSpPr>
          <p:nvPr/>
        </p:nvSpPr>
        <p:spPr>
          <a:xfrm>
            <a:off x="454025" y="1533525"/>
            <a:ext cx="1320800" cy="292100"/>
          </a:xfrm>
          <a:prstGeom prst="rect">
            <a:avLst/>
          </a:prstGeom>
        </p:spPr>
        <p:txBody>
          <a:bodyPr lIns="0" rIns="0" anchor="ctr"/>
          <a:lstStyle/>
          <a:p>
            <a:pPr defTabSz="457200"/>
            <a:r>
              <a:rPr lang="en-US" sz="1400">
                <a:solidFill>
                  <a:srgbClr val="FFFFFF"/>
                </a:solidFill>
                <a:cs typeface="Arial" charset="0"/>
              </a:rPr>
              <a:t>Key</a:t>
            </a:r>
          </a:p>
        </p:txBody>
      </p:sp>
      <p:cxnSp>
        <p:nvCxnSpPr>
          <p:cNvPr id="37" name="Straight Connector 36"/>
          <p:cNvCxnSpPr>
            <a:cxnSpLocks noChangeShapeType="1"/>
          </p:cNvCxnSpPr>
          <p:nvPr/>
        </p:nvCxnSpPr>
        <p:spPr bwMode="auto">
          <a:xfrm>
            <a:off x="457200" y="1874838"/>
            <a:ext cx="1811338" cy="0"/>
          </a:xfrm>
          <a:prstGeom prst="line">
            <a:avLst/>
          </a:prstGeom>
          <a:noFill/>
          <a:ln w="12700">
            <a:solidFill>
              <a:srgbClr val="FFFFFF"/>
            </a:solidFill>
            <a:round/>
            <a:headEnd/>
            <a:tailEnd/>
          </a:ln>
          <a:effectLst>
            <a:outerShdw dist="20000" dir="5400000" rotWithShape="0">
              <a:srgbClr val="808080">
                <a:alpha val="37999"/>
              </a:srgbClr>
            </a:outerShdw>
          </a:effectLst>
        </p:spPr>
      </p:cxnSp>
      <p:sp>
        <p:nvSpPr>
          <p:cNvPr id="51207" name="TextBox 8"/>
          <p:cNvSpPr txBox="1">
            <a:spLocks noChangeArrowheads="1"/>
          </p:cNvSpPr>
          <p:nvPr/>
        </p:nvSpPr>
        <p:spPr bwMode="auto">
          <a:xfrm>
            <a:off x="704850" y="1981200"/>
            <a:ext cx="1262063" cy="2538413"/>
          </a:xfrm>
          <a:prstGeom prst="rect">
            <a:avLst/>
          </a:prstGeom>
          <a:noFill/>
          <a:ln w="9525">
            <a:noFill/>
            <a:miter lim="800000"/>
            <a:headEnd/>
            <a:tailEnd/>
          </a:ln>
        </p:spPr>
        <p:txBody>
          <a:bodyPr lIns="0" rIns="0">
            <a:spAutoFit/>
          </a:bodyPr>
          <a:lstStyle/>
          <a:p>
            <a:pPr defTabSz="457200">
              <a:lnSpc>
                <a:spcPts val="2750"/>
              </a:lnSpc>
            </a:pPr>
            <a:r>
              <a:rPr lang="en-US" sz="1400">
                <a:solidFill>
                  <a:srgbClr val="FFFFFF"/>
                </a:solidFill>
                <a:cs typeface="Arial" charset="0"/>
              </a:rPr>
              <a:t>&gt; 0.6%</a:t>
            </a:r>
          </a:p>
          <a:p>
            <a:pPr defTabSz="457200">
              <a:lnSpc>
                <a:spcPts val="2750"/>
              </a:lnSpc>
            </a:pPr>
            <a:r>
              <a:rPr lang="en-US" sz="1400">
                <a:solidFill>
                  <a:srgbClr val="FFFFFF"/>
                </a:solidFill>
                <a:cs typeface="Arial" charset="0"/>
              </a:rPr>
              <a:t>0.6 – 5.5%</a:t>
            </a:r>
          </a:p>
          <a:p>
            <a:pPr defTabSz="457200">
              <a:lnSpc>
                <a:spcPts val="2750"/>
              </a:lnSpc>
            </a:pPr>
            <a:r>
              <a:rPr lang="en-US" sz="1400">
                <a:solidFill>
                  <a:srgbClr val="FFFFFF"/>
                </a:solidFill>
                <a:cs typeface="Arial" charset="0"/>
              </a:rPr>
              <a:t>5.6 – 10.5%</a:t>
            </a:r>
          </a:p>
          <a:p>
            <a:pPr defTabSz="457200">
              <a:lnSpc>
                <a:spcPts val="2750"/>
              </a:lnSpc>
            </a:pPr>
            <a:r>
              <a:rPr lang="en-US" sz="1400">
                <a:solidFill>
                  <a:srgbClr val="FFFFFF"/>
                </a:solidFill>
                <a:cs typeface="Arial" charset="0"/>
              </a:rPr>
              <a:t>10.6 – 15.5%</a:t>
            </a:r>
          </a:p>
          <a:p>
            <a:pPr defTabSz="457200">
              <a:lnSpc>
                <a:spcPts val="2750"/>
              </a:lnSpc>
            </a:pPr>
            <a:r>
              <a:rPr lang="en-US" sz="1400">
                <a:solidFill>
                  <a:srgbClr val="FFFFFF"/>
                </a:solidFill>
                <a:cs typeface="Arial" charset="0"/>
              </a:rPr>
              <a:t>15.5% +</a:t>
            </a:r>
          </a:p>
          <a:p>
            <a:pPr defTabSz="457200">
              <a:lnSpc>
                <a:spcPts val="2750"/>
              </a:lnSpc>
            </a:pPr>
            <a:endParaRPr lang="en-US" sz="1400">
              <a:solidFill>
                <a:srgbClr val="FFFFFF"/>
              </a:solidFill>
              <a:cs typeface="Arial" charset="0"/>
            </a:endParaRPr>
          </a:p>
          <a:p>
            <a:pPr defTabSz="457200">
              <a:lnSpc>
                <a:spcPts val="2750"/>
              </a:lnSpc>
            </a:pPr>
            <a:endParaRPr lang="en-US" sz="1400">
              <a:solidFill>
                <a:srgbClr val="FFFFFF"/>
              </a:solidFill>
              <a:cs typeface="Arial" charset="0"/>
            </a:endParaRPr>
          </a:p>
        </p:txBody>
      </p:sp>
      <p:pic>
        <p:nvPicPr>
          <p:cNvPr id="51208" name="Picture 4" descr="ch14-bureaucrats_key.png"/>
          <p:cNvPicPr>
            <a:picLocks noChangeAspect="1"/>
          </p:cNvPicPr>
          <p:nvPr/>
        </p:nvPicPr>
        <p:blipFill>
          <a:blip r:embed="rId4" cstate="print"/>
          <a:srcRect l="3520" t="30069" r="91576" b="44321"/>
          <a:stretch>
            <a:fillRect/>
          </a:stretch>
        </p:blipFill>
        <p:spPr bwMode="auto">
          <a:xfrm>
            <a:off x="322263" y="2062163"/>
            <a:ext cx="447675" cy="1755775"/>
          </a:xfrm>
          <a:prstGeom prst="rect">
            <a:avLst/>
          </a:prstGeom>
          <a:noFill/>
          <a:ln w="9525">
            <a:noFill/>
            <a:miter lim="800000"/>
            <a:headEnd/>
            <a:tailEnd/>
          </a:ln>
        </p:spPr>
      </p:pic>
      <p:sp>
        <p:nvSpPr>
          <p:cNvPr id="51209" name="TextBox 28"/>
          <p:cNvSpPr txBox="1">
            <a:spLocks noChangeArrowheads="1"/>
          </p:cNvSpPr>
          <p:nvPr/>
        </p:nvSpPr>
        <p:spPr bwMode="auto">
          <a:xfrm>
            <a:off x="454025" y="5503863"/>
            <a:ext cx="1704975" cy="635000"/>
          </a:xfrm>
          <a:prstGeom prst="rect">
            <a:avLst/>
          </a:prstGeom>
          <a:noFill/>
          <a:ln w="9525">
            <a:noFill/>
            <a:miter lim="800000"/>
            <a:headEnd/>
            <a:tailEnd/>
          </a:ln>
        </p:spPr>
        <p:txBody>
          <a:bodyPr lIns="0" rIns="0">
            <a:spAutoFit/>
          </a:bodyPr>
          <a:lstStyle/>
          <a:p>
            <a:pPr marL="80963" indent="-80963" defTabSz="457200">
              <a:lnSpc>
                <a:spcPts val="1063"/>
              </a:lnSpc>
              <a:buSzPct val="100000"/>
              <a:buFont typeface="Lucida Grande" charset="0"/>
              <a:buChar char="*"/>
            </a:pPr>
            <a:r>
              <a:rPr lang="en-US" sz="800">
                <a:solidFill>
                  <a:srgbClr val="FFFFFF"/>
                </a:solidFill>
                <a:cs typeface="Arial" charset="0"/>
              </a:rPr>
              <a:t>Independent agencies include NASA, the EPA, and the Social Security Administration (shown here), as well as other agencies.</a:t>
            </a:r>
          </a:p>
        </p:txBody>
      </p:sp>
      <p:sp>
        <p:nvSpPr>
          <p:cNvPr id="51210" name="TextBox 6"/>
          <p:cNvSpPr txBox="1">
            <a:spLocks noChangeArrowheads="1"/>
          </p:cNvSpPr>
          <p:nvPr/>
        </p:nvSpPr>
        <p:spPr bwMode="auto">
          <a:xfrm>
            <a:off x="457200" y="6238875"/>
            <a:ext cx="1701800" cy="511175"/>
          </a:xfrm>
          <a:prstGeom prst="rect">
            <a:avLst/>
          </a:prstGeom>
          <a:noFill/>
          <a:ln w="9525">
            <a:noFill/>
            <a:miter lim="800000"/>
            <a:headEnd/>
            <a:tailEnd/>
          </a:ln>
        </p:spPr>
        <p:txBody>
          <a:bodyPr lIns="0" rIns="0">
            <a:spAutoFit/>
          </a:bodyPr>
          <a:lstStyle/>
          <a:p>
            <a:pPr defTabSz="457200">
              <a:lnSpc>
                <a:spcPct val="110000"/>
              </a:lnSpc>
            </a:pPr>
            <a:r>
              <a:rPr lang="en-US" sz="800">
                <a:solidFill>
                  <a:srgbClr val="FFFFFF"/>
                </a:solidFill>
                <a:cs typeface="Arial" charset="0"/>
              </a:rPr>
              <a:t>SOURCES: U.S. Census Bureau 2012 Statistical Abstract; </a:t>
            </a:r>
            <a:br>
              <a:rPr lang="en-US" sz="800">
                <a:solidFill>
                  <a:srgbClr val="FFFFFF"/>
                </a:solidFill>
                <a:cs typeface="Arial" charset="0"/>
              </a:rPr>
            </a:br>
            <a:r>
              <a:rPr lang="en-US" sz="800">
                <a:solidFill>
                  <a:srgbClr val="FFFFFF"/>
                </a:solidFill>
                <a:cs typeface="Arial" charset="0"/>
              </a:rPr>
              <a:t>Bureau of Labor Statistics. </a:t>
            </a:r>
          </a:p>
        </p:txBody>
      </p:sp>
      <p:grpSp>
        <p:nvGrpSpPr>
          <p:cNvPr id="2" name="Group 9"/>
          <p:cNvGrpSpPr>
            <a:grpSpLocks/>
          </p:cNvGrpSpPr>
          <p:nvPr/>
        </p:nvGrpSpPr>
        <p:grpSpPr bwMode="auto">
          <a:xfrm>
            <a:off x="1905000" y="1825625"/>
            <a:ext cx="6967538" cy="4625975"/>
            <a:chOff x="1905000" y="1825098"/>
            <a:chExt cx="6968067" cy="4626502"/>
          </a:xfrm>
        </p:grpSpPr>
        <p:pic>
          <p:nvPicPr>
            <p:cNvPr id="51212" name="Picture 8" descr="ch14-bureaucrats_B.png"/>
            <p:cNvPicPr>
              <a:picLocks noChangeAspect="1"/>
            </p:cNvPicPr>
            <p:nvPr/>
          </p:nvPicPr>
          <p:blipFill>
            <a:blip r:embed="rId5" cstate="print"/>
            <a:srcRect l="20842" t="26613" r="2921" b="5927"/>
            <a:stretch>
              <a:fillRect/>
            </a:stretch>
          </p:blipFill>
          <p:spPr bwMode="auto">
            <a:xfrm>
              <a:off x="1905000" y="1825098"/>
              <a:ext cx="6968067" cy="4626502"/>
            </a:xfrm>
            <a:prstGeom prst="rect">
              <a:avLst/>
            </a:prstGeom>
            <a:noFill/>
            <a:ln w="9525">
              <a:noFill/>
              <a:miter lim="800000"/>
              <a:headEnd/>
              <a:tailEnd/>
            </a:ln>
          </p:spPr>
        </p:pic>
        <p:sp>
          <p:nvSpPr>
            <p:cNvPr id="51213" name="TextBox 22"/>
            <p:cNvSpPr txBox="1">
              <a:spLocks noChangeArrowheads="1"/>
            </p:cNvSpPr>
            <p:nvPr/>
          </p:nvSpPr>
          <p:spPr bwMode="auto">
            <a:xfrm>
              <a:off x="4076700" y="2993494"/>
              <a:ext cx="1045633"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Commerce</a:t>
              </a:r>
            </a:p>
            <a:p>
              <a:pPr algn="ctr" defTabSz="457200"/>
              <a:r>
                <a:rPr lang="en-US" sz="1200">
                  <a:solidFill>
                    <a:srgbClr val="FFFFFF"/>
                  </a:solidFill>
                  <a:cs typeface="Arial" charset="0"/>
                </a:rPr>
                <a:t>2.10%</a:t>
              </a:r>
            </a:p>
            <a:p>
              <a:pPr algn="ctr" defTabSz="457200"/>
              <a:r>
                <a:rPr lang="en-US" sz="2800" b="1">
                  <a:solidFill>
                    <a:srgbClr val="FFFFFF"/>
                  </a:solidFill>
                  <a:cs typeface="Arial" charset="0"/>
                </a:rPr>
                <a:t>57</a:t>
              </a:r>
            </a:p>
          </p:txBody>
        </p:sp>
        <p:sp>
          <p:nvSpPr>
            <p:cNvPr id="51214" name="TextBox 23"/>
            <p:cNvSpPr txBox="1">
              <a:spLocks noChangeArrowheads="1"/>
            </p:cNvSpPr>
            <p:nvPr/>
          </p:nvSpPr>
          <p:spPr bwMode="auto">
            <a:xfrm>
              <a:off x="2919413" y="4548188"/>
              <a:ext cx="965200" cy="1262062"/>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General Services Admin</a:t>
              </a:r>
            </a:p>
            <a:p>
              <a:pPr algn="ctr" defTabSz="457200"/>
              <a:r>
                <a:rPr lang="en-US" sz="1200">
                  <a:solidFill>
                    <a:srgbClr val="FFFFFF"/>
                  </a:solidFill>
                  <a:cs typeface="Arial" charset="0"/>
                </a:rPr>
                <a:t>0.47%</a:t>
              </a:r>
            </a:p>
            <a:p>
              <a:pPr algn="ctr" defTabSz="457200"/>
              <a:r>
                <a:rPr lang="en-US" sz="2800" b="1">
                  <a:solidFill>
                    <a:srgbClr val="FFFFFF"/>
                  </a:solidFill>
                  <a:cs typeface="Arial" charset="0"/>
                </a:rPr>
                <a:t>13</a:t>
              </a:r>
            </a:p>
          </p:txBody>
        </p:sp>
        <p:sp>
          <p:nvSpPr>
            <p:cNvPr id="51215" name="TextBox 24"/>
            <p:cNvSpPr txBox="1">
              <a:spLocks noChangeArrowheads="1"/>
            </p:cNvSpPr>
            <p:nvPr/>
          </p:nvSpPr>
          <p:spPr bwMode="auto">
            <a:xfrm>
              <a:off x="5194299" y="2305577"/>
              <a:ext cx="1096433" cy="892552"/>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Treasury </a:t>
              </a:r>
            </a:p>
            <a:p>
              <a:pPr algn="ctr" defTabSz="457200"/>
              <a:r>
                <a:rPr lang="en-US" sz="1200">
                  <a:solidFill>
                    <a:srgbClr val="FFFFFF"/>
                  </a:solidFill>
                  <a:cs typeface="Arial" charset="0"/>
                </a:rPr>
                <a:t>4%</a:t>
              </a:r>
            </a:p>
            <a:p>
              <a:pPr algn="ctr" defTabSz="457200"/>
              <a:r>
                <a:rPr lang="en-US" sz="2800" b="1">
                  <a:solidFill>
                    <a:srgbClr val="FFFFFF"/>
                  </a:solidFill>
                  <a:cs typeface="Arial" charset="0"/>
                </a:rPr>
                <a:t>110</a:t>
              </a:r>
            </a:p>
          </p:txBody>
        </p:sp>
        <p:sp>
          <p:nvSpPr>
            <p:cNvPr id="51216" name="TextBox 25"/>
            <p:cNvSpPr txBox="1">
              <a:spLocks noChangeArrowheads="1"/>
            </p:cNvSpPr>
            <p:nvPr/>
          </p:nvSpPr>
          <p:spPr bwMode="auto">
            <a:xfrm>
              <a:off x="4483296" y="4822639"/>
              <a:ext cx="1104984" cy="1078036"/>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Housing &amp; Urban Dev.</a:t>
              </a:r>
            </a:p>
            <a:p>
              <a:pPr algn="ctr" defTabSz="457200"/>
              <a:r>
                <a:rPr lang="en-US" sz="1200">
                  <a:solidFill>
                    <a:srgbClr val="FFFFFF"/>
                  </a:solidFill>
                  <a:cs typeface="Arial" charset="0"/>
                </a:rPr>
                <a:t>0.36%</a:t>
              </a:r>
            </a:p>
            <a:p>
              <a:pPr algn="ctr" defTabSz="457200"/>
              <a:r>
                <a:rPr lang="en-US" sz="2800" b="1">
                  <a:solidFill>
                    <a:srgbClr val="FFFFFF"/>
                  </a:solidFill>
                  <a:cs typeface="Arial" charset="0"/>
                </a:rPr>
                <a:t>10</a:t>
              </a:r>
            </a:p>
          </p:txBody>
        </p:sp>
        <p:sp>
          <p:nvSpPr>
            <p:cNvPr id="51217" name="TextBox 26"/>
            <p:cNvSpPr txBox="1">
              <a:spLocks noChangeArrowheads="1"/>
            </p:cNvSpPr>
            <p:nvPr/>
          </p:nvSpPr>
          <p:spPr bwMode="auto">
            <a:xfrm>
              <a:off x="6167967" y="2934228"/>
              <a:ext cx="11303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Agriculture</a:t>
              </a:r>
            </a:p>
            <a:p>
              <a:pPr algn="ctr" defTabSz="457200"/>
              <a:r>
                <a:rPr lang="en-US" sz="1200">
                  <a:solidFill>
                    <a:srgbClr val="FFFFFF"/>
                  </a:solidFill>
                  <a:cs typeface="Arial" charset="0"/>
                </a:rPr>
                <a:t>3.9%</a:t>
              </a:r>
            </a:p>
            <a:p>
              <a:pPr algn="ctr" defTabSz="457200"/>
              <a:r>
                <a:rPr lang="en-US" sz="2800" b="1">
                  <a:solidFill>
                    <a:srgbClr val="FFFFFF"/>
                  </a:solidFill>
                  <a:cs typeface="Arial" charset="0"/>
                </a:rPr>
                <a:t>107</a:t>
              </a:r>
            </a:p>
          </p:txBody>
        </p:sp>
        <p:sp>
          <p:nvSpPr>
            <p:cNvPr id="51218" name="TextBox 27"/>
            <p:cNvSpPr txBox="1">
              <a:spLocks noChangeArrowheads="1"/>
            </p:cNvSpPr>
            <p:nvPr/>
          </p:nvSpPr>
          <p:spPr bwMode="auto">
            <a:xfrm>
              <a:off x="5613399" y="4569353"/>
              <a:ext cx="1109133"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Labor</a:t>
              </a:r>
            </a:p>
            <a:p>
              <a:pPr algn="ctr" defTabSz="457200"/>
              <a:r>
                <a:rPr lang="en-US" sz="1200">
                  <a:solidFill>
                    <a:srgbClr val="FFFFFF"/>
                  </a:solidFill>
                  <a:cs typeface="Arial" charset="0"/>
                </a:rPr>
                <a:t>0.65%</a:t>
              </a:r>
            </a:p>
            <a:p>
              <a:pPr algn="ctr" defTabSz="457200"/>
              <a:r>
                <a:rPr lang="en-US" sz="2800" b="1">
                  <a:solidFill>
                    <a:srgbClr val="FFFFFF"/>
                  </a:solidFill>
                  <a:cs typeface="Arial" charset="0"/>
                </a:rPr>
                <a:t>18</a:t>
              </a:r>
            </a:p>
          </p:txBody>
        </p:sp>
        <p:sp>
          <p:nvSpPr>
            <p:cNvPr id="51219" name="TextBox 18"/>
            <p:cNvSpPr txBox="1">
              <a:spLocks noChangeArrowheads="1"/>
            </p:cNvSpPr>
            <p:nvPr/>
          </p:nvSpPr>
          <p:spPr bwMode="auto">
            <a:xfrm>
              <a:off x="7620000" y="3096153"/>
              <a:ext cx="10668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State</a:t>
              </a:r>
            </a:p>
            <a:p>
              <a:pPr algn="ctr" defTabSz="457200"/>
              <a:r>
                <a:rPr lang="en-US" sz="1200">
                  <a:solidFill>
                    <a:srgbClr val="FFFFFF"/>
                  </a:solidFill>
                  <a:cs typeface="Arial" charset="0"/>
                </a:rPr>
                <a:t>1.4%</a:t>
              </a:r>
            </a:p>
            <a:p>
              <a:pPr algn="ctr" defTabSz="457200"/>
              <a:r>
                <a:rPr lang="en-US" sz="2800" b="1">
                  <a:solidFill>
                    <a:srgbClr val="FFFFFF"/>
                  </a:solidFill>
                  <a:cs typeface="Arial" charset="0"/>
                </a:rPr>
                <a:t>39</a:t>
              </a:r>
            </a:p>
          </p:txBody>
        </p:sp>
        <p:sp>
          <p:nvSpPr>
            <p:cNvPr id="51220" name="TextBox 20"/>
            <p:cNvSpPr txBox="1">
              <a:spLocks noChangeArrowheads="1"/>
            </p:cNvSpPr>
            <p:nvPr/>
          </p:nvSpPr>
          <p:spPr bwMode="auto">
            <a:xfrm>
              <a:off x="2159000" y="3166533"/>
              <a:ext cx="9652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NASA</a:t>
              </a:r>
            </a:p>
            <a:p>
              <a:pPr algn="ctr" defTabSz="457200"/>
              <a:r>
                <a:rPr lang="en-US" sz="1200">
                  <a:solidFill>
                    <a:srgbClr val="FFFFFF"/>
                  </a:solidFill>
                  <a:cs typeface="Arial" charset="0"/>
                </a:rPr>
                <a:t>0.7%</a:t>
              </a:r>
            </a:p>
            <a:p>
              <a:pPr algn="ctr" defTabSz="457200"/>
              <a:r>
                <a:rPr lang="en-US" sz="2800" b="1">
                  <a:solidFill>
                    <a:srgbClr val="FFFFFF"/>
                  </a:solidFill>
                  <a:cs typeface="Arial" charset="0"/>
                </a:rPr>
                <a:t>19</a:t>
              </a:r>
            </a:p>
          </p:txBody>
        </p:sp>
        <p:sp>
          <p:nvSpPr>
            <p:cNvPr id="51221" name="TextBox 28"/>
            <p:cNvSpPr txBox="1">
              <a:spLocks noChangeArrowheads="1"/>
            </p:cNvSpPr>
            <p:nvPr/>
          </p:nvSpPr>
          <p:spPr bwMode="auto">
            <a:xfrm>
              <a:off x="6769099" y="4586287"/>
              <a:ext cx="1181100" cy="892175"/>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Energy</a:t>
              </a:r>
            </a:p>
            <a:p>
              <a:pPr algn="ctr" defTabSz="457200"/>
              <a:r>
                <a:rPr lang="en-US" sz="1200">
                  <a:solidFill>
                    <a:srgbClr val="FFFFFF"/>
                  </a:solidFill>
                  <a:cs typeface="Arial" charset="0"/>
                </a:rPr>
                <a:t>0.58%</a:t>
              </a:r>
            </a:p>
            <a:p>
              <a:pPr algn="ctr" defTabSz="457200"/>
              <a:r>
                <a:rPr lang="en-US" sz="2800" b="1">
                  <a:solidFill>
                    <a:srgbClr val="FFFFFF"/>
                  </a:solidFill>
                  <a:cs typeface="Arial" charset="0"/>
                </a:rPr>
                <a:t>16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4"/>
          <p:cNvSpPr txBox="1">
            <a:spLocks/>
          </p:cNvSpPr>
          <p:nvPr/>
        </p:nvSpPr>
        <p:spPr>
          <a:xfrm>
            <a:off x="457200" y="792163"/>
            <a:ext cx="8229600" cy="585787"/>
          </a:xfrm>
          <a:prstGeom prst="rect">
            <a:avLst/>
          </a:prstGeom>
        </p:spPr>
        <p:txBody>
          <a:bodyPr lIns="0" rIns="0"/>
          <a:lstStyle>
            <a:lvl1pPr algn="l" defTabSz="457200" rtl="0" eaLnBrk="0" fontAlgn="base" hangingPunct="0">
              <a:spcBef>
                <a:spcPct val="0"/>
              </a:spcBef>
              <a:spcAft>
                <a:spcPct val="0"/>
              </a:spcAft>
              <a:defRPr sz="2400" b="1" i="0" kern="1200" spc="100">
                <a:solidFill>
                  <a:schemeClr val="bg1"/>
                </a:solidFill>
                <a:latin typeface="Rockwell"/>
                <a:ea typeface="ＭＳ Ｐゴシック" charset="-128"/>
                <a:cs typeface="Rockwell"/>
              </a:defRPr>
            </a:lvl1pPr>
            <a:lvl2pPr algn="l" defTabSz="457200" rtl="0" eaLnBrk="0" fontAlgn="base" hangingPunct="0">
              <a:spcBef>
                <a:spcPct val="0"/>
              </a:spcBef>
              <a:spcAft>
                <a:spcPct val="0"/>
              </a:spcAft>
              <a:defRPr sz="2000">
                <a:solidFill>
                  <a:schemeClr val="bg1"/>
                </a:solidFill>
                <a:latin typeface="Arial" charset="0"/>
                <a:ea typeface="ＭＳ Ｐゴシック" charset="-128"/>
              </a:defRPr>
            </a:lvl2pPr>
            <a:lvl3pPr algn="l" defTabSz="457200" rtl="0" eaLnBrk="0" fontAlgn="base" hangingPunct="0">
              <a:spcBef>
                <a:spcPct val="0"/>
              </a:spcBef>
              <a:spcAft>
                <a:spcPct val="0"/>
              </a:spcAft>
              <a:defRPr sz="2000">
                <a:solidFill>
                  <a:schemeClr val="bg1"/>
                </a:solidFill>
                <a:latin typeface="Arial" charset="0"/>
                <a:ea typeface="ＭＳ Ｐゴシック" charset="-128"/>
              </a:defRPr>
            </a:lvl3pPr>
            <a:lvl4pPr algn="l" defTabSz="457200" rtl="0" eaLnBrk="0" fontAlgn="base" hangingPunct="0">
              <a:spcBef>
                <a:spcPct val="0"/>
              </a:spcBef>
              <a:spcAft>
                <a:spcPct val="0"/>
              </a:spcAft>
              <a:defRPr sz="2000">
                <a:solidFill>
                  <a:schemeClr val="bg1"/>
                </a:solidFill>
                <a:latin typeface="Arial" charset="0"/>
                <a:ea typeface="ＭＳ Ｐゴシック" charset="-128"/>
              </a:defRPr>
            </a:lvl4pPr>
            <a:lvl5pPr algn="l" defTabSz="457200" rtl="0" eaLnBrk="0" fontAlgn="base" hangingPunct="0">
              <a:spcBef>
                <a:spcPct val="0"/>
              </a:spcBef>
              <a:spcAft>
                <a:spcPct val="0"/>
              </a:spcAft>
              <a:defRPr sz="2000">
                <a:solidFill>
                  <a:schemeClr val="bg1"/>
                </a:solidFill>
                <a:latin typeface="Arial" charset="0"/>
                <a:ea typeface="ＭＳ Ｐゴシック" charset="-128"/>
              </a:defRPr>
            </a:lvl5pPr>
            <a:lvl6pPr marL="457200" algn="l" defTabSz="457200" rtl="0" fontAlgn="base">
              <a:spcBef>
                <a:spcPct val="0"/>
              </a:spcBef>
              <a:spcAft>
                <a:spcPct val="0"/>
              </a:spcAft>
              <a:defRPr sz="2000">
                <a:solidFill>
                  <a:schemeClr val="bg1"/>
                </a:solidFill>
                <a:latin typeface="Arial" charset="0"/>
                <a:ea typeface="ＭＳ Ｐゴシック" charset="-128"/>
              </a:defRPr>
            </a:lvl6pPr>
            <a:lvl7pPr marL="914400" algn="l" defTabSz="457200" rtl="0" fontAlgn="base">
              <a:spcBef>
                <a:spcPct val="0"/>
              </a:spcBef>
              <a:spcAft>
                <a:spcPct val="0"/>
              </a:spcAft>
              <a:defRPr sz="2000">
                <a:solidFill>
                  <a:schemeClr val="bg1"/>
                </a:solidFill>
                <a:latin typeface="Arial" charset="0"/>
                <a:ea typeface="ＭＳ Ｐゴシック" charset="-128"/>
              </a:defRPr>
            </a:lvl7pPr>
            <a:lvl8pPr marL="1371600" algn="l" defTabSz="457200" rtl="0" fontAlgn="base">
              <a:spcBef>
                <a:spcPct val="0"/>
              </a:spcBef>
              <a:spcAft>
                <a:spcPct val="0"/>
              </a:spcAft>
              <a:defRPr sz="2000">
                <a:solidFill>
                  <a:schemeClr val="bg1"/>
                </a:solidFill>
                <a:latin typeface="Arial" charset="0"/>
                <a:ea typeface="ＭＳ Ｐゴシック" charset="-128"/>
              </a:defRPr>
            </a:lvl8pPr>
            <a:lvl9pPr marL="1828800" algn="l" defTabSz="457200" rtl="0" fontAlgn="base">
              <a:spcBef>
                <a:spcPct val="0"/>
              </a:spcBef>
              <a:spcAft>
                <a:spcPct val="0"/>
              </a:spcAft>
              <a:defRPr sz="2000">
                <a:solidFill>
                  <a:schemeClr val="bg1"/>
                </a:solidFill>
                <a:latin typeface="Arial" charset="0"/>
                <a:ea typeface="ＭＳ Ｐゴシック" charset="-128"/>
              </a:defRPr>
            </a:lvl9pPr>
          </a:lstStyle>
          <a:p>
            <a:pPr eaLnBrk="1" hangingPunct="1">
              <a:defRPr/>
            </a:pPr>
            <a:r>
              <a:rPr lang="en-US" sz="2300" dirty="0">
                <a:solidFill>
                  <a:prstClr val="white"/>
                </a:solidFill>
                <a:latin typeface="Arial" charset="0"/>
                <a:ea typeface="ＭＳ Ｐゴシック" charset="0"/>
              </a:rPr>
              <a:t>Location, 2008</a:t>
            </a:r>
          </a:p>
        </p:txBody>
      </p:sp>
      <p:cxnSp>
        <p:nvCxnSpPr>
          <p:cNvPr id="4" name="Straight Connector 3"/>
          <p:cNvCxnSpPr>
            <a:cxnSpLocks noChangeShapeType="1"/>
          </p:cNvCxnSpPr>
          <p:nvPr/>
        </p:nvCxnSpPr>
        <p:spPr bwMode="auto">
          <a:xfrm>
            <a:off x="457200" y="1382713"/>
            <a:ext cx="8229600" cy="1587"/>
          </a:xfrm>
          <a:prstGeom prst="line">
            <a:avLst/>
          </a:prstGeom>
          <a:noFill/>
          <a:ln w="12700">
            <a:solidFill>
              <a:schemeClr val="bg1"/>
            </a:solidFill>
            <a:prstDash val="sysDot"/>
            <a:round/>
            <a:headEnd/>
            <a:tailEnd/>
          </a:ln>
          <a:effectLst>
            <a:outerShdw dist="20000" dir="5400000" rotWithShape="0">
              <a:srgbClr val="808080">
                <a:alpha val="37999"/>
              </a:srgbClr>
            </a:outerShdw>
          </a:effectLst>
        </p:spPr>
      </p:cxnSp>
      <p:sp>
        <p:nvSpPr>
          <p:cNvPr id="29" name="Title 4"/>
          <p:cNvSpPr txBox="1">
            <a:spLocks/>
          </p:cNvSpPr>
          <p:nvPr/>
        </p:nvSpPr>
        <p:spPr>
          <a:xfrm>
            <a:off x="454025" y="1473200"/>
            <a:ext cx="4557713" cy="292100"/>
          </a:xfrm>
          <a:prstGeom prst="rect">
            <a:avLst/>
          </a:prstGeom>
        </p:spPr>
        <p:txBody>
          <a:bodyPr lIns="0" rIns="0" anchor="ctr"/>
          <a:lstStyle/>
          <a:p>
            <a:pPr defTabSz="457200">
              <a:lnSpc>
                <a:spcPts val="2963"/>
              </a:lnSpc>
              <a:spcAft>
                <a:spcPts val="3000"/>
              </a:spcAft>
            </a:pPr>
            <a:r>
              <a:rPr lang="en-US" sz="1400">
                <a:solidFill>
                  <a:srgbClr val="FFFFFF"/>
                </a:solidFill>
                <a:cs typeface="Arial" charset="0"/>
              </a:rPr>
              <a:t>(number of federal employees in thousands)</a:t>
            </a:r>
          </a:p>
        </p:txBody>
      </p:sp>
      <p:sp>
        <p:nvSpPr>
          <p:cNvPr id="55301" name="TextBox 28"/>
          <p:cNvSpPr txBox="1">
            <a:spLocks noChangeArrowheads="1"/>
          </p:cNvSpPr>
          <p:nvPr/>
        </p:nvSpPr>
        <p:spPr bwMode="auto">
          <a:xfrm>
            <a:off x="454025" y="5503863"/>
            <a:ext cx="1704975" cy="635000"/>
          </a:xfrm>
          <a:prstGeom prst="rect">
            <a:avLst/>
          </a:prstGeom>
          <a:noFill/>
          <a:ln w="9525">
            <a:noFill/>
            <a:miter lim="800000"/>
            <a:headEnd/>
            <a:tailEnd/>
          </a:ln>
        </p:spPr>
        <p:txBody>
          <a:bodyPr lIns="0" rIns="0">
            <a:spAutoFit/>
          </a:bodyPr>
          <a:lstStyle/>
          <a:p>
            <a:pPr marL="80963" indent="-80963" defTabSz="457200">
              <a:lnSpc>
                <a:spcPts val="1063"/>
              </a:lnSpc>
              <a:buSzPct val="100000"/>
              <a:buFont typeface="Lucida Grande" charset="0"/>
              <a:buChar char="*"/>
            </a:pPr>
            <a:r>
              <a:rPr lang="en-US" sz="800">
                <a:solidFill>
                  <a:srgbClr val="FFFFFF"/>
                </a:solidFill>
                <a:cs typeface="Arial" charset="0"/>
              </a:rPr>
              <a:t>Independent agencies include NASA, the EPA, and the Social Security Administration (shown here), as well as other agencies.</a:t>
            </a:r>
          </a:p>
        </p:txBody>
      </p:sp>
      <p:sp>
        <p:nvSpPr>
          <p:cNvPr id="55302" name="TextBox 6"/>
          <p:cNvSpPr txBox="1">
            <a:spLocks noChangeArrowheads="1"/>
          </p:cNvSpPr>
          <p:nvPr/>
        </p:nvSpPr>
        <p:spPr bwMode="auto">
          <a:xfrm>
            <a:off x="457200" y="6238875"/>
            <a:ext cx="1701800" cy="511175"/>
          </a:xfrm>
          <a:prstGeom prst="rect">
            <a:avLst/>
          </a:prstGeom>
          <a:noFill/>
          <a:ln w="9525">
            <a:noFill/>
            <a:miter lim="800000"/>
            <a:headEnd/>
            <a:tailEnd/>
          </a:ln>
        </p:spPr>
        <p:txBody>
          <a:bodyPr lIns="0" rIns="0">
            <a:spAutoFit/>
          </a:bodyPr>
          <a:lstStyle/>
          <a:p>
            <a:pPr defTabSz="457200">
              <a:lnSpc>
                <a:spcPct val="110000"/>
              </a:lnSpc>
            </a:pPr>
            <a:r>
              <a:rPr lang="en-US" sz="800">
                <a:solidFill>
                  <a:srgbClr val="FFFFFF"/>
                </a:solidFill>
                <a:cs typeface="Arial" charset="0"/>
              </a:rPr>
              <a:t>SOURCES: U.S. Census Bureau 2012 Statistical Abstract; </a:t>
            </a:r>
            <a:br>
              <a:rPr lang="en-US" sz="800">
                <a:solidFill>
                  <a:srgbClr val="FFFFFF"/>
                </a:solidFill>
                <a:cs typeface="Arial" charset="0"/>
              </a:rPr>
            </a:br>
            <a:r>
              <a:rPr lang="en-US" sz="800">
                <a:solidFill>
                  <a:srgbClr val="FFFFFF"/>
                </a:solidFill>
                <a:cs typeface="Arial" charset="0"/>
              </a:rPr>
              <a:t>Bureau of Labor Statistics. </a:t>
            </a:r>
          </a:p>
        </p:txBody>
      </p:sp>
      <p:pic>
        <p:nvPicPr>
          <p:cNvPr id="55303" name="Picture 18" descr="ch14-location_bg.png"/>
          <p:cNvPicPr>
            <a:picLocks noChangeAspect="1"/>
          </p:cNvPicPr>
          <p:nvPr/>
        </p:nvPicPr>
        <p:blipFill>
          <a:blip r:embed="rId3" cstate="print"/>
          <a:srcRect l="25639" t="27409" r="6532" b="19753"/>
          <a:stretch>
            <a:fillRect/>
          </a:stretch>
        </p:blipFill>
        <p:spPr bwMode="auto">
          <a:xfrm>
            <a:off x="2095500" y="2070100"/>
            <a:ext cx="6964363" cy="4697413"/>
          </a:xfrm>
          <a:prstGeom prst="rect">
            <a:avLst/>
          </a:prstGeom>
          <a:noFill/>
          <a:ln w="9525">
            <a:noFill/>
            <a:miter lim="800000"/>
            <a:headEnd/>
            <a:tailEnd/>
          </a:ln>
        </p:spPr>
      </p:pic>
      <p:pic>
        <p:nvPicPr>
          <p:cNvPr id="20" name="Picture 19" descr="ch14-location_rings.png"/>
          <p:cNvPicPr>
            <a:picLocks noChangeAspect="1"/>
          </p:cNvPicPr>
          <p:nvPr/>
        </p:nvPicPr>
        <p:blipFill>
          <a:blip r:embed="rId4" cstate="print"/>
          <a:srcRect l="69499" t="61192" r="9010" b="18088"/>
          <a:stretch>
            <a:fillRect/>
          </a:stretch>
        </p:blipFill>
        <p:spPr bwMode="auto">
          <a:xfrm>
            <a:off x="6229350" y="4038600"/>
            <a:ext cx="2062163" cy="1465263"/>
          </a:xfrm>
          <a:prstGeom prst="rect">
            <a:avLst/>
          </a:prstGeom>
          <a:noFill/>
          <a:ln w="9525">
            <a:noFill/>
            <a:miter lim="800000"/>
            <a:headEnd/>
            <a:tailEnd/>
          </a:ln>
        </p:spPr>
      </p:pic>
      <p:grpSp>
        <p:nvGrpSpPr>
          <p:cNvPr id="2" name="Group 36"/>
          <p:cNvGrpSpPr>
            <a:grpSpLocks/>
          </p:cNvGrpSpPr>
          <p:nvPr/>
        </p:nvGrpSpPr>
        <p:grpSpPr bwMode="auto">
          <a:xfrm>
            <a:off x="5722938" y="1377950"/>
            <a:ext cx="3155950" cy="3611563"/>
            <a:chOff x="5722846" y="1378482"/>
            <a:chExt cx="3156274" cy="3610508"/>
          </a:xfrm>
        </p:grpSpPr>
        <p:pic>
          <p:nvPicPr>
            <p:cNvPr id="55307" name="Picture 22" descr="ch14-location_pin.png"/>
            <p:cNvPicPr>
              <a:picLocks noChangeAspect="1"/>
            </p:cNvPicPr>
            <p:nvPr/>
          </p:nvPicPr>
          <p:blipFill>
            <a:blip r:embed="rId5" cstate="print"/>
            <a:srcRect l="64777" t="25282" r="3497" b="25446"/>
            <a:stretch>
              <a:fillRect/>
            </a:stretch>
          </p:blipFill>
          <p:spPr bwMode="auto">
            <a:xfrm>
              <a:off x="5722846" y="1378482"/>
              <a:ext cx="3156274" cy="3610508"/>
            </a:xfrm>
            <a:prstGeom prst="rect">
              <a:avLst/>
            </a:prstGeom>
            <a:noFill/>
            <a:ln w="9525">
              <a:noFill/>
              <a:miter lim="800000"/>
              <a:headEnd/>
              <a:tailEnd/>
            </a:ln>
          </p:spPr>
        </p:pic>
        <p:sp>
          <p:nvSpPr>
            <p:cNvPr id="55308" name="TextBox 24"/>
            <p:cNvSpPr txBox="1">
              <a:spLocks noChangeArrowheads="1"/>
            </p:cNvSpPr>
            <p:nvPr/>
          </p:nvSpPr>
          <p:spPr bwMode="auto">
            <a:xfrm>
              <a:off x="6229668" y="2399486"/>
              <a:ext cx="2062547" cy="1397152"/>
            </a:xfrm>
            <a:prstGeom prst="rect">
              <a:avLst/>
            </a:prstGeom>
            <a:noFill/>
            <a:ln w="9525">
              <a:noFill/>
              <a:miter lim="800000"/>
              <a:headEnd/>
              <a:tailEnd/>
            </a:ln>
          </p:spPr>
          <p:txBody>
            <a:bodyPr>
              <a:spAutoFit/>
            </a:bodyPr>
            <a:lstStyle/>
            <a:p>
              <a:pPr algn="ctr" defTabSz="457200"/>
              <a:r>
                <a:rPr lang="en-US" sz="1200">
                  <a:solidFill>
                    <a:srgbClr val="FFFFFF"/>
                  </a:solidFill>
                  <a:cs typeface="Arial" charset="0"/>
                </a:rPr>
                <a:t>Washington, D.C. Area</a:t>
              </a:r>
            </a:p>
            <a:p>
              <a:pPr algn="ctr" defTabSz="457200"/>
              <a:r>
                <a:rPr lang="en-US" sz="1200">
                  <a:solidFill>
                    <a:srgbClr val="FFFFFF"/>
                  </a:solidFill>
                  <a:cs typeface="Arial" charset="0"/>
                </a:rPr>
                <a:t>17%</a:t>
              </a:r>
            </a:p>
            <a:p>
              <a:pPr algn="ctr" defTabSz="457200"/>
              <a:r>
                <a:rPr lang="en-US" sz="2800" b="1">
                  <a:solidFill>
                    <a:srgbClr val="FFFFFF"/>
                  </a:solidFill>
                  <a:cs typeface="Arial" charset="0"/>
                </a:rPr>
                <a:t>320</a:t>
              </a:r>
            </a:p>
          </p:txBody>
        </p:sp>
      </p:grpSp>
      <p:sp>
        <p:nvSpPr>
          <p:cNvPr id="34" name="TextBox 18"/>
          <p:cNvSpPr txBox="1">
            <a:spLocks noChangeArrowheads="1"/>
          </p:cNvSpPr>
          <p:nvPr/>
        </p:nvSpPr>
        <p:spPr bwMode="auto">
          <a:xfrm>
            <a:off x="2566988" y="4792663"/>
            <a:ext cx="3086100" cy="1555750"/>
          </a:xfrm>
          <a:prstGeom prst="rect">
            <a:avLst/>
          </a:prstGeom>
          <a:noFill/>
          <a:ln w="9525">
            <a:noFill/>
            <a:miter lim="800000"/>
            <a:headEnd/>
            <a:tailEnd/>
          </a:ln>
        </p:spPr>
        <p:txBody>
          <a:bodyPr>
            <a:spAutoFit/>
          </a:bodyPr>
          <a:lstStyle/>
          <a:p>
            <a:pPr algn="ctr" defTabSz="457200"/>
            <a:r>
              <a:rPr lang="en-US">
                <a:solidFill>
                  <a:srgbClr val="FFFFFF"/>
                </a:solidFill>
                <a:cs typeface="Arial" charset="0"/>
              </a:rPr>
              <a:t>83% – Other</a:t>
            </a:r>
          </a:p>
          <a:p>
            <a:pPr algn="ctr" defTabSz="457200"/>
            <a:r>
              <a:rPr lang="en-US" sz="4800" b="1">
                <a:solidFill>
                  <a:srgbClr val="FFFFFF"/>
                </a:solidFill>
                <a:cs typeface="Arial" charset="0"/>
              </a:rPr>
              <a:t>1,589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3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out)">
                                      <p:cBhvr>
                                        <p:cTn id="13" dur="1000"/>
                                        <p:tgtEl>
                                          <p:spTgt spid="20"/>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457200" y="304800"/>
            <a:ext cx="8229600" cy="1219200"/>
          </a:xfrm>
        </p:spPr>
        <p:txBody>
          <a:bodyPr>
            <a:normAutofit fontScale="90000"/>
          </a:bodyPr>
          <a:lstStyle/>
          <a:p>
            <a:pPr algn="ctr" eaLnBrk="1" hangingPunct="1"/>
            <a:r>
              <a:rPr lang="en-US" dirty="0" smtClean="0">
                <a:solidFill>
                  <a:schemeClr val="tx1"/>
                </a:solidFill>
              </a:rPr>
              <a:t>Organization of the Executive Branch</a:t>
            </a:r>
          </a:p>
        </p:txBody>
      </p:sp>
      <p:sp>
        <p:nvSpPr>
          <p:cNvPr id="79874" name="Content Placeholder 2"/>
          <p:cNvSpPr>
            <a:spLocks noGrp="1"/>
          </p:cNvSpPr>
          <p:nvPr>
            <p:ph idx="1"/>
          </p:nvPr>
        </p:nvSpPr>
        <p:spPr>
          <a:xfrm>
            <a:off x="0" y="1295400"/>
            <a:ext cx="9144000" cy="5410200"/>
          </a:xfrm>
        </p:spPr>
        <p:txBody>
          <a:bodyPr>
            <a:normAutofit/>
          </a:bodyPr>
          <a:lstStyle/>
          <a:p>
            <a:pPr eaLnBrk="1" hangingPunct="1"/>
            <a:r>
              <a:rPr lang="en-US" sz="2800" dirty="0" smtClean="0"/>
              <a:t>Independent Agencies</a:t>
            </a:r>
          </a:p>
          <a:p>
            <a:pPr lvl="1"/>
            <a:r>
              <a:rPr lang="en-US" sz="2800" dirty="0" smtClean="0"/>
              <a:t>Treated like any other bureaucratic agency, but exist outside the current departmental system. Usually have sweeping mandates</a:t>
            </a:r>
          </a:p>
          <a:p>
            <a:pPr lvl="2"/>
            <a:r>
              <a:rPr lang="en-US" sz="2000" dirty="0" smtClean="0"/>
              <a:t>CIA, EPA, NASA</a:t>
            </a:r>
          </a:p>
          <a:p>
            <a:pPr lvl="1">
              <a:buNone/>
            </a:pPr>
            <a:endParaRPr lang="en-US" dirty="0" smtClean="0"/>
          </a:p>
          <a:p>
            <a:r>
              <a:rPr lang="en-US" sz="2800" dirty="0" smtClean="0"/>
              <a:t>Government Corporations</a:t>
            </a:r>
          </a:p>
          <a:p>
            <a:pPr lvl="1"/>
            <a:r>
              <a:rPr lang="en-US" sz="2800" dirty="0" smtClean="0"/>
              <a:t>Provide public services, and, while chartered by the U.S. government, are highly independent. Work like nonprofits. </a:t>
            </a:r>
          </a:p>
          <a:p>
            <a:pPr lvl="1"/>
            <a:r>
              <a:rPr lang="en-US" sz="2000" dirty="0" smtClean="0"/>
              <a:t>Examples: Amtrak, United States Postal Service, Corporation for Public </a:t>
            </a:r>
            <a:r>
              <a:rPr lang="en-US" sz="2000" dirty="0" smtClean="0"/>
              <a:t>Broadcasting, </a:t>
            </a:r>
            <a:r>
              <a:rPr lang="en-US" sz="2000" dirty="0" smtClean="0"/>
              <a:t>Federal Deposit Insurance Corporation</a:t>
            </a:r>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0" y="381000"/>
            <a:ext cx="9144000" cy="1066800"/>
          </a:xfrm>
        </p:spPr>
        <p:txBody>
          <a:bodyPr>
            <a:normAutofit fontScale="90000"/>
          </a:bodyPr>
          <a:lstStyle/>
          <a:p>
            <a:pPr algn="ctr" eaLnBrk="1" hangingPunct="1"/>
            <a:r>
              <a:rPr lang="en-US" dirty="0" smtClean="0">
                <a:solidFill>
                  <a:schemeClr val="tx1"/>
                </a:solidFill>
              </a:rPr>
              <a:t>Organization of the Executive Branch</a:t>
            </a:r>
          </a:p>
        </p:txBody>
      </p:sp>
      <p:sp>
        <p:nvSpPr>
          <p:cNvPr id="83970" name="Content Placeholder 2"/>
          <p:cNvSpPr>
            <a:spLocks noGrp="1"/>
          </p:cNvSpPr>
          <p:nvPr>
            <p:ph idx="1"/>
          </p:nvPr>
        </p:nvSpPr>
        <p:spPr>
          <a:xfrm>
            <a:off x="228600" y="1447800"/>
            <a:ext cx="8686800" cy="5410200"/>
          </a:xfrm>
        </p:spPr>
        <p:txBody>
          <a:bodyPr>
            <a:normAutofit/>
          </a:bodyPr>
          <a:lstStyle/>
          <a:p>
            <a:pPr eaLnBrk="1" hangingPunct="1"/>
            <a:r>
              <a:rPr lang="en-US" sz="3200" dirty="0" smtClean="0"/>
              <a:t>Independent Regulatory Commission</a:t>
            </a:r>
          </a:p>
          <a:p>
            <a:pPr lvl="1" eaLnBrk="1" hangingPunct="1"/>
            <a:r>
              <a:rPr lang="en-US" sz="2800" dirty="0" smtClean="0"/>
              <a:t>Highly specialized rule-making bodies that are supposed to be insulated from politics. Can act without influence</a:t>
            </a:r>
          </a:p>
          <a:p>
            <a:pPr lvl="1" eaLnBrk="1" hangingPunct="1"/>
            <a:r>
              <a:rPr lang="en-US" sz="2800" dirty="0" smtClean="0"/>
              <a:t>Typically overseen by a board of commissioners appointed for fixed terms</a:t>
            </a:r>
          </a:p>
          <a:p>
            <a:pPr lvl="1"/>
            <a:r>
              <a:rPr lang="en-US" sz="2800" dirty="0" smtClean="0"/>
              <a:t>Often they are formed and accorded power by Congress to regulate a specific industry. Within the authority granted them by Congress, they have the power to form and enforce their own regulations.  </a:t>
            </a:r>
          </a:p>
          <a:p>
            <a:pPr lvl="2"/>
            <a:r>
              <a:rPr lang="en-US" sz="2000" dirty="0" smtClean="0"/>
              <a:t>Examples: Federal Communications Commission, Federal Aviation Administration</a:t>
            </a:r>
          </a:p>
          <a:p>
            <a:pPr eaLnBrk="1" hangingPunct="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solidFill>
                  <a:schemeClr val="tx1"/>
                </a:solidFill>
              </a:rPr>
              <a:t>Read about all the different agencies</a:t>
            </a:r>
            <a:endParaRPr lang="en-US" dirty="0">
              <a:solidFill>
                <a:schemeClr val="tx1"/>
              </a:solidFill>
            </a:endParaRPr>
          </a:p>
        </p:txBody>
      </p:sp>
      <p:sp>
        <p:nvSpPr>
          <p:cNvPr id="3" name="Content Placeholder 2"/>
          <p:cNvSpPr>
            <a:spLocks noGrp="1"/>
          </p:cNvSpPr>
          <p:nvPr>
            <p:ph idx="1"/>
          </p:nvPr>
        </p:nvSpPr>
        <p:spPr>
          <a:xfrm>
            <a:off x="457200" y="1600200"/>
            <a:ext cx="8229600" cy="4724400"/>
          </a:xfrm>
        </p:spPr>
        <p:txBody>
          <a:bodyPr>
            <a:noAutofit/>
          </a:bodyPr>
          <a:lstStyle/>
          <a:p>
            <a:r>
              <a:rPr lang="en-US" sz="3600" dirty="0" smtClean="0"/>
              <a:t>The whole middle portion of chapter 14 contains descriptions of many different departments and agencies in the government. Read that section and get a general idea of what the different agencies do.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p:cNvSpPr>
            <a:spLocks noGrp="1"/>
          </p:cNvSpPr>
          <p:nvPr>
            <p:ph type="title"/>
          </p:nvPr>
        </p:nvSpPr>
        <p:spPr/>
        <p:txBody>
          <a:bodyPr>
            <a:normAutofit fontScale="90000"/>
          </a:bodyPr>
          <a:lstStyle/>
          <a:p>
            <a:pPr algn="ctr" eaLnBrk="1" hangingPunct="1"/>
            <a:r>
              <a:rPr lang="en-US" dirty="0" smtClean="0">
                <a:solidFill>
                  <a:schemeClr val="tx1"/>
                </a:solidFill>
              </a:rPr>
              <a:t>Can the Bureaucracy be Reformed?</a:t>
            </a:r>
          </a:p>
        </p:txBody>
      </p:sp>
      <p:sp>
        <p:nvSpPr>
          <p:cNvPr id="119810" name="Content Placeholder 2"/>
          <p:cNvSpPr>
            <a:spLocks noGrp="1"/>
          </p:cNvSpPr>
          <p:nvPr>
            <p:ph idx="1"/>
          </p:nvPr>
        </p:nvSpPr>
        <p:spPr>
          <a:xfrm>
            <a:off x="228600" y="1935480"/>
            <a:ext cx="8610600" cy="4389120"/>
          </a:xfrm>
        </p:spPr>
        <p:txBody>
          <a:bodyPr/>
          <a:lstStyle/>
          <a:p>
            <a:pPr eaLnBrk="1" hangingPunct="1"/>
            <a:r>
              <a:rPr lang="en-US" dirty="0" smtClean="0"/>
              <a:t>National Performance Review (1993) </a:t>
            </a:r>
            <a:r>
              <a:rPr lang="en-US" sz="1000" dirty="0" smtClean="0"/>
              <a:t>pledge by Clinton to make it more efficient. $136B saved</a:t>
            </a:r>
          </a:p>
          <a:p>
            <a:pPr eaLnBrk="1" hangingPunct="1"/>
            <a:endParaRPr lang="en-US" dirty="0" smtClean="0"/>
          </a:p>
          <a:p>
            <a:r>
              <a:rPr lang="en-US" dirty="0" smtClean="0"/>
              <a:t>Termination of programs </a:t>
            </a:r>
            <a:r>
              <a:rPr lang="en-US" sz="1000" dirty="0" smtClean="0"/>
              <a:t>The only real way to decrease the size of the American Bureaucracy is cut programs. </a:t>
            </a:r>
          </a:p>
          <a:p>
            <a:endParaRPr lang="en-US" dirty="0" smtClean="0"/>
          </a:p>
          <a:p>
            <a:pPr eaLnBrk="1" hangingPunct="1"/>
            <a:r>
              <a:rPr lang="en-US" dirty="0" smtClean="0"/>
              <a:t>Deregulation </a:t>
            </a:r>
            <a:r>
              <a:rPr lang="en-US" sz="1000" dirty="0" smtClean="0"/>
              <a:t>Getting rid of the rules. How did that work for the banking sector?</a:t>
            </a:r>
          </a:p>
          <a:p>
            <a:pPr eaLnBrk="1" hangingPunct="1"/>
            <a:endParaRPr lang="en-US" dirty="0" smtClean="0"/>
          </a:p>
          <a:p>
            <a:pPr eaLnBrk="1" hangingPunct="1"/>
            <a:r>
              <a:rPr lang="en-US" dirty="0" smtClean="0"/>
              <a:t>Devolution </a:t>
            </a:r>
            <a:r>
              <a:rPr lang="en-US" sz="1000" dirty="0" smtClean="0"/>
              <a:t>downsizing</a:t>
            </a:r>
          </a:p>
          <a:p>
            <a:pPr eaLnBrk="1" hangingPunct="1"/>
            <a:endParaRPr lang="en-US" dirty="0" smtClean="0"/>
          </a:p>
          <a:p>
            <a:pPr eaLnBrk="1" hangingPunct="1"/>
            <a:r>
              <a:rPr lang="en-US" dirty="0" smtClean="0"/>
              <a:t>Privatization </a:t>
            </a:r>
            <a:r>
              <a:rPr lang="en-US" sz="1000" dirty="0" smtClean="0"/>
              <a:t>move the services out of government hands. Why shouldn’t religions be in charge of taking care of the poor and needy?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a:xfrm>
            <a:off x="457200" y="381000"/>
            <a:ext cx="8229600" cy="914400"/>
          </a:xfrm>
        </p:spPr>
        <p:txBody>
          <a:bodyPr/>
          <a:lstStyle/>
          <a:p>
            <a:pPr algn="ctr" eaLnBrk="1" hangingPunct="1"/>
            <a:r>
              <a:rPr lang="en-US" dirty="0" smtClean="0">
                <a:solidFill>
                  <a:schemeClr val="tx1"/>
                </a:solidFill>
              </a:rPr>
              <a:t>Managing the Bureaucracy</a:t>
            </a:r>
          </a:p>
        </p:txBody>
      </p:sp>
      <p:sp>
        <p:nvSpPr>
          <p:cNvPr id="126978" name="Content Placeholder 2"/>
          <p:cNvSpPr>
            <a:spLocks noGrp="1"/>
          </p:cNvSpPr>
          <p:nvPr>
            <p:ph idx="1"/>
          </p:nvPr>
        </p:nvSpPr>
        <p:spPr>
          <a:xfrm>
            <a:off x="457200" y="1524000"/>
            <a:ext cx="8229600" cy="4800600"/>
          </a:xfrm>
        </p:spPr>
        <p:txBody>
          <a:bodyPr/>
          <a:lstStyle/>
          <a:p>
            <a:pPr eaLnBrk="1" hangingPunct="1"/>
            <a:r>
              <a:rPr lang="en-US" dirty="0" smtClean="0"/>
              <a:t>The Managerial Presidency</a:t>
            </a:r>
          </a:p>
          <a:p>
            <a:pPr lvl="1" eaLnBrk="1" hangingPunct="1"/>
            <a:r>
              <a:rPr lang="en-US" dirty="0" smtClean="0"/>
              <a:t>Presidents have vast authority over budgeting</a:t>
            </a:r>
          </a:p>
          <a:p>
            <a:pPr lvl="1" eaLnBrk="1" hangingPunct="1"/>
            <a:r>
              <a:rPr lang="en-US" dirty="0" smtClean="0"/>
              <a:t>Nominate top officials in every department</a:t>
            </a:r>
          </a:p>
          <a:p>
            <a:pPr lvl="1" eaLnBrk="1" hangingPunct="1"/>
            <a:r>
              <a:rPr lang="en-US" dirty="0" smtClean="0"/>
              <a:t>Have tremendous influence over the policies agencies purpose and follow</a:t>
            </a:r>
          </a:p>
          <a:p>
            <a:pPr eaLnBrk="1" hangingPunct="1"/>
            <a:r>
              <a:rPr lang="en-US" dirty="0" smtClean="0"/>
              <a:t>Difficult to displace agency cultures; civil servants cannot be fired. </a:t>
            </a:r>
          </a:p>
          <a:p>
            <a:pPr eaLnBrk="1" hangingPunct="1"/>
            <a:r>
              <a:rPr lang="en-US" dirty="0" smtClean="0"/>
              <a:t>Why?</a:t>
            </a:r>
            <a:r>
              <a:rPr lang="en-US" sz="1000" dirty="0" smtClean="0"/>
              <a:t> </a:t>
            </a:r>
          </a:p>
          <a:p>
            <a:pPr lvl="2"/>
            <a:r>
              <a:rPr lang="en-US" sz="2000" dirty="0" smtClean="0"/>
              <a:t>Apolitical. Sweeping firings. Government functions</a:t>
            </a:r>
          </a:p>
          <a:p>
            <a:pPr eaLnBrk="1" hangingPunct="1">
              <a:buNone/>
            </a:pPr>
            <a:r>
              <a:rPr lang="en-US" sz="2000" dirty="0" smtClean="0"/>
              <a:t>		Agency culture and the way money is dolled out. Tell army bullets 	story. </a:t>
            </a: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p:nvPr>
        </p:nvSpPr>
        <p:spPr>
          <a:xfrm>
            <a:off x="457200" y="228600"/>
            <a:ext cx="8229600" cy="1066800"/>
          </a:xfrm>
        </p:spPr>
        <p:txBody>
          <a:bodyPr>
            <a:normAutofit fontScale="90000"/>
          </a:bodyPr>
          <a:lstStyle/>
          <a:p>
            <a:pPr algn="ctr" eaLnBrk="1" hangingPunct="1"/>
            <a:r>
              <a:rPr lang="en-US" dirty="0" smtClean="0">
                <a:solidFill>
                  <a:schemeClr val="tx1"/>
                </a:solidFill>
              </a:rPr>
              <a:t>Bureaucracy and Bureaucrats</a:t>
            </a:r>
          </a:p>
        </p:txBody>
      </p:sp>
      <p:sp>
        <p:nvSpPr>
          <p:cNvPr id="40962" name="Content Placeholder 4"/>
          <p:cNvSpPr>
            <a:spLocks noGrp="1"/>
          </p:cNvSpPr>
          <p:nvPr>
            <p:ph idx="1"/>
          </p:nvPr>
        </p:nvSpPr>
        <p:spPr>
          <a:xfrm>
            <a:off x="0" y="1295400"/>
            <a:ext cx="9144000" cy="5029200"/>
          </a:xfrm>
        </p:spPr>
        <p:txBody>
          <a:bodyPr>
            <a:normAutofit/>
          </a:bodyPr>
          <a:lstStyle/>
          <a:p>
            <a:pPr eaLnBrk="1" hangingPunct="1"/>
            <a:r>
              <a:rPr lang="en-US" sz="4000" dirty="0" smtClean="0"/>
              <a:t>Bureaucracy: the complex structure of offices, tasks, rules and principles of organization that are employed by all large-scale institutions to coordinate the work of their personnel. </a:t>
            </a:r>
            <a:endParaRPr lang="en-US" sz="4000" dirty="0" smtClean="0"/>
          </a:p>
          <a:p>
            <a:pPr lvl="4"/>
            <a:r>
              <a:rPr lang="en-US" sz="3400" dirty="0" smtClean="0"/>
              <a:t>Rule </a:t>
            </a:r>
            <a:r>
              <a:rPr lang="en-US" sz="3400" dirty="0" smtClean="0"/>
              <a:t>by desk and offices.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28600"/>
            <a:ext cx="8229600" cy="914400"/>
          </a:xfrm>
        </p:spPr>
        <p:txBody>
          <a:bodyPr/>
          <a:lstStyle/>
          <a:p>
            <a:pPr algn="ctr" eaLnBrk="1" hangingPunct="1"/>
            <a:r>
              <a:rPr lang="en-US" dirty="0" smtClean="0">
                <a:solidFill>
                  <a:schemeClr val="tx1"/>
                </a:solidFill>
              </a:rPr>
              <a:t>Managing the Bureaucracy</a:t>
            </a:r>
          </a:p>
        </p:txBody>
      </p:sp>
      <p:sp>
        <p:nvSpPr>
          <p:cNvPr id="131074" name="Content Placeholder 2"/>
          <p:cNvSpPr>
            <a:spLocks noGrp="1"/>
          </p:cNvSpPr>
          <p:nvPr>
            <p:ph idx="1"/>
          </p:nvPr>
        </p:nvSpPr>
        <p:spPr>
          <a:xfrm>
            <a:off x="304800" y="1371600"/>
            <a:ext cx="8534400" cy="5181600"/>
          </a:xfrm>
        </p:spPr>
        <p:txBody>
          <a:bodyPr>
            <a:normAutofit/>
          </a:bodyPr>
          <a:lstStyle/>
          <a:p>
            <a:pPr eaLnBrk="1" hangingPunct="1"/>
            <a:r>
              <a:rPr lang="en-US" sz="2800" dirty="0" smtClean="0"/>
              <a:t>Congressional Oversight</a:t>
            </a:r>
          </a:p>
          <a:p>
            <a:pPr lvl="1" eaLnBrk="1" hangingPunct="1"/>
            <a:r>
              <a:rPr lang="en-US" sz="2800" dirty="0" smtClean="0"/>
              <a:t>Committees are expected to oversee the executive branch agencies in their purview</a:t>
            </a:r>
          </a:p>
          <a:p>
            <a:pPr lvl="2" eaLnBrk="1" hangingPunct="1"/>
            <a:r>
              <a:rPr lang="en-US" sz="2800" dirty="0" smtClean="0"/>
              <a:t>Often oversight is partisan</a:t>
            </a:r>
          </a:p>
          <a:p>
            <a:pPr lvl="2" eaLnBrk="1" hangingPunct="1"/>
            <a:r>
              <a:rPr lang="en-US" sz="2800" dirty="0" smtClean="0"/>
              <a:t>Can be effective in bringing issues to the public</a:t>
            </a:r>
            <a:r>
              <a:rPr lang="ja-JP" altLang="en-US" sz="2800" dirty="0" smtClean="0"/>
              <a:t>’</a:t>
            </a:r>
            <a:r>
              <a:rPr lang="en-US" altLang="ja-JP" sz="2800" dirty="0" smtClean="0"/>
              <a:t>s attention</a:t>
            </a:r>
          </a:p>
          <a:p>
            <a:pPr lvl="2" eaLnBrk="1" hangingPunct="1"/>
            <a:r>
              <a:rPr lang="en-US" sz="2800" dirty="0" smtClean="0"/>
              <a:t>Iron Triangles: members of Congress can be too supportive of agencies to be critical of them</a:t>
            </a:r>
          </a:p>
          <a:p>
            <a:pPr lvl="2"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dirty="0" smtClean="0">
                <a:solidFill>
                  <a:schemeClr val="tx1"/>
                </a:solidFill>
              </a:rPr>
              <a:t>The Greatest State in the Union</a:t>
            </a:r>
            <a:br>
              <a:rPr lang="en-US" dirty="0" smtClean="0">
                <a:solidFill>
                  <a:schemeClr val="tx1"/>
                </a:solidFill>
              </a:rPr>
            </a:br>
            <a:r>
              <a:rPr lang="en-US" dirty="0" smtClean="0">
                <a:solidFill>
                  <a:schemeClr val="tx1"/>
                </a:solidFill>
              </a:rPr>
              <a:t>NEVADA!!!</a:t>
            </a:r>
            <a:endParaRPr lang="en-US" dirty="0">
              <a:solidFill>
                <a:schemeClr val="tx1"/>
              </a:solidFill>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smtClean="0"/>
              <a:t>Governor of Nevada</a:t>
            </a:r>
            <a:r>
              <a:rPr lang="en-US" dirty="0" smtClean="0"/>
              <a:t> </a:t>
            </a:r>
            <a:r>
              <a:rPr lang="en-US" sz="2800" dirty="0" smtClean="0"/>
              <a:t>is the chief magistrate of the U.S. state of Nevada, the head of the executive department of the state's government and the commander-in-chief of the state’s military forces. </a:t>
            </a:r>
          </a:p>
          <a:p>
            <a:pPr lvl="1"/>
            <a:r>
              <a:rPr lang="en-US" sz="2800" dirty="0" smtClean="0"/>
              <a:t>The governor has a duty to enforce state laws</a:t>
            </a:r>
          </a:p>
          <a:p>
            <a:pPr lvl="1"/>
            <a:r>
              <a:rPr lang="en-US" sz="2800" dirty="0"/>
              <a:t>T</a:t>
            </a:r>
            <a:r>
              <a:rPr lang="en-US" sz="2800" dirty="0" smtClean="0"/>
              <a:t>he power to either approve or veto bills passed by the Nevada Legislature</a:t>
            </a:r>
          </a:p>
          <a:p>
            <a:pPr lvl="1"/>
            <a:r>
              <a:rPr lang="en-US" sz="2800" dirty="0"/>
              <a:t>T</a:t>
            </a:r>
            <a:r>
              <a:rPr lang="en-US" sz="2800" dirty="0" smtClean="0"/>
              <a:t>o convene the legislature at any time</a:t>
            </a:r>
          </a:p>
          <a:p>
            <a:pPr lvl="1"/>
            <a:r>
              <a:rPr lang="en-US" sz="2800" dirty="0"/>
              <a:t>E</a:t>
            </a:r>
            <a:r>
              <a:rPr lang="en-US" sz="2800" dirty="0" smtClean="0"/>
              <a:t>xcept in cases of treason or impeachment, to grant pardons and reprieves.</a:t>
            </a:r>
          </a:p>
          <a:p>
            <a:pPr lvl="1"/>
            <a:r>
              <a:rPr lang="en-US" sz="2800" dirty="0" smtClean="0"/>
              <a:t>The governor has a four-year term. </a:t>
            </a:r>
          </a:p>
          <a:p>
            <a:pPr lvl="1"/>
            <a:r>
              <a:rPr lang="en-US" sz="2800" dirty="0" smtClean="0"/>
              <a:t>To be elected governor, a person must be at least 25 years old, and must have been a citizen of Nevada for at least two years, at the time of election.</a:t>
            </a:r>
            <a:r>
              <a:rPr lang="en-US" sz="2800" baseline="30000" dirty="0" smtClean="0"/>
              <a:t> </a:t>
            </a:r>
          </a:p>
          <a:p>
            <a:pPr lvl="1"/>
            <a:r>
              <a:rPr lang="en-US" sz="2800" dirty="0" smtClean="0"/>
              <a:t>The lieutenant governor is not elected on the same ticket as the governor.</a:t>
            </a:r>
          </a:p>
        </p:txBody>
      </p:sp>
    </p:spTree>
    <p:extLst>
      <p:ext uri="{BB962C8B-B14F-4D97-AF65-F5344CB8AC3E}">
        <p14:creationId xmlns:p14="http://schemas.microsoft.com/office/powerpoint/2010/main" val="421312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dirty="0" smtClean="0">
                <a:solidFill>
                  <a:schemeClr val="tx1"/>
                </a:solidFill>
              </a:rPr>
              <a:t>TERMS:</a:t>
            </a:r>
            <a:endParaRPr lang="en-US" dirty="0">
              <a:solidFill>
                <a:schemeClr val="tx1"/>
              </a:solidFill>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r>
              <a:rPr lang="en-US" b="1" dirty="0" smtClean="0"/>
              <a:t>IMPLEMENTATION</a:t>
            </a:r>
            <a:r>
              <a:rPr lang="en-US" dirty="0" smtClean="0"/>
              <a:t>: THE EFFORTS OF DEPARTMENTS AND AGENCIES TO TRANSLATE LAWS INTO SPECIFIC BUREAUCRATIC RULES AND ACTIONS</a:t>
            </a:r>
          </a:p>
          <a:p>
            <a:r>
              <a:rPr lang="en-US" dirty="0"/>
              <a:t>Congress makes the laws, but doesn’t really explain how to carry them out. </a:t>
            </a:r>
            <a:r>
              <a:rPr lang="en-US" dirty="0" smtClean="0"/>
              <a:t>Hence the need of bureaucracies to be given guidance.</a:t>
            </a:r>
            <a:endParaRPr lang="en-US" dirty="0"/>
          </a:p>
          <a:p>
            <a:r>
              <a:rPr lang="en-US" dirty="0"/>
              <a:t>Making Rules</a:t>
            </a:r>
          </a:p>
          <a:p>
            <a:pPr lvl="1"/>
            <a:r>
              <a:rPr lang="en-US" sz="2600" dirty="0"/>
              <a:t>The process of making rules is highly political, even when based on science.</a:t>
            </a:r>
          </a:p>
          <a:p>
            <a:pPr lvl="1"/>
            <a:r>
              <a:rPr lang="en-US" sz="2600" dirty="0"/>
              <a:t>Agencies must submit rules to the public in advance to obtain feedback during a comments period.</a:t>
            </a:r>
          </a:p>
          <a:p>
            <a:pPr lvl="1"/>
            <a:r>
              <a:rPr lang="en-US" sz="2600" dirty="0" smtClean="0"/>
              <a:t>This is where lobbyists and other special interests play a big role.</a:t>
            </a:r>
          </a:p>
          <a:p>
            <a:pPr marL="0" indent="0">
              <a:buNone/>
            </a:pPr>
            <a:endParaRPr lang="en-US" sz="3000" b="1" dirty="0"/>
          </a:p>
          <a:p>
            <a:r>
              <a:rPr lang="en-US" b="1" dirty="0" smtClean="0"/>
              <a:t>MERIT SYSTEM</a:t>
            </a:r>
            <a:r>
              <a:rPr lang="en-US" dirty="0" smtClean="0"/>
              <a:t>: APPOINTEES TO </a:t>
            </a:r>
            <a:r>
              <a:rPr lang="en-US" dirty="0" smtClean="0"/>
              <a:t>POSITIONS IN </a:t>
            </a:r>
            <a:r>
              <a:rPr lang="en-US" dirty="0" smtClean="0"/>
              <a:t>PUBLIC BUREAUCRACIES MUST OBJECTIVELY BE DEEMD QUALIFIED FOR THOSE POSITIONS</a:t>
            </a:r>
            <a:endParaRPr lang="en-US" dirty="0"/>
          </a:p>
        </p:txBody>
      </p:sp>
    </p:spTree>
    <p:extLst>
      <p:ext uri="{BB962C8B-B14F-4D97-AF65-F5344CB8AC3E}">
        <p14:creationId xmlns:p14="http://schemas.microsoft.com/office/powerpoint/2010/main" val="287795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lnSpcReduction="10000"/>
          </a:bodyPr>
          <a:lstStyle/>
          <a:p>
            <a:r>
              <a:rPr lang="en-US" b="1" dirty="0" smtClean="0"/>
              <a:t>DEPARTMENT</a:t>
            </a:r>
            <a:r>
              <a:rPr lang="en-US" dirty="0" smtClean="0"/>
              <a:t>: THE LARGEST SUBUNIT OF THE EXECUTIVE BRANCH; 15 DEPARTMENTS FORM THE PRESIDENT’S CABINET</a:t>
            </a:r>
            <a:endParaRPr lang="en-US" dirty="0"/>
          </a:p>
          <a:p>
            <a:r>
              <a:rPr lang="en-US" b="1" dirty="0" smtClean="0"/>
              <a:t>INDEPENDENT AGENCY</a:t>
            </a:r>
            <a:r>
              <a:rPr lang="en-US" dirty="0" smtClean="0"/>
              <a:t>: AGENCY THAT IS NOT PART OF A CABINET DEPARTMENT.</a:t>
            </a:r>
          </a:p>
          <a:p>
            <a:pPr marL="0" indent="0">
              <a:buNone/>
            </a:pPr>
            <a:r>
              <a:rPr lang="en-US" dirty="0"/>
              <a:t>	</a:t>
            </a:r>
            <a:r>
              <a:rPr lang="en-US" sz="2400" dirty="0" smtClean="0"/>
              <a:t>-Set up by Congress, appointed and directed by President</a:t>
            </a:r>
          </a:p>
          <a:p>
            <a:pPr marL="0" indent="0">
              <a:buNone/>
            </a:pPr>
            <a:r>
              <a:rPr lang="en-US" sz="2400" dirty="0"/>
              <a:t>	</a:t>
            </a:r>
            <a:r>
              <a:rPr lang="en-US" sz="2400" dirty="0" smtClean="0"/>
              <a:t>-They provide important public services; examples: NASA, 	EPA.</a:t>
            </a:r>
          </a:p>
          <a:p>
            <a:r>
              <a:rPr lang="en-US" sz="2400" b="1" dirty="0" smtClean="0"/>
              <a:t>GOVERNMENT CORPORATION</a:t>
            </a:r>
            <a:r>
              <a:rPr lang="en-US" sz="2400" dirty="0" smtClean="0"/>
              <a:t>: GOVERNMENT AGENCY THAT PERFOMRS A MARKET-ORIENTED PUBLIC SERVICE AND RAISES REVENUES TO FUND ITS ACTIVITIES.</a:t>
            </a:r>
          </a:p>
          <a:p>
            <a:r>
              <a:rPr lang="en-US" sz="2400" b="1" dirty="0" smtClean="0"/>
              <a:t>REGULATORY AGENCY:</a:t>
            </a:r>
            <a:r>
              <a:rPr lang="en-US" sz="2400" dirty="0" smtClean="0"/>
              <a:t> DEPARTMENT, BUREAU, OR INDEPENDENT AGENCY GIVEN DISCRETION BY CONGRESS TO MAKE RULES AND REGULATIONS, IMPOSE LIMITS AND RESTRICTIONS ON THE CONDUCT OF INDIVIDUALS OR COMPAINES IN THE PRIVATE SECTOR.</a:t>
            </a:r>
          </a:p>
          <a:p>
            <a:pPr marL="393192" lvl="1" indent="0">
              <a:buNone/>
            </a:pPr>
            <a:r>
              <a:rPr lang="en-US" sz="2200" b="1" dirty="0" smtClean="0"/>
              <a:t>-</a:t>
            </a:r>
            <a:r>
              <a:rPr lang="en-US" sz="2200" dirty="0" smtClean="0"/>
              <a:t>Example: FDA; EPA, SEC, ETC…</a:t>
            </a:r>
            <a:endParaRPr lang="en-US" dirty="0"/>
          </a:p>
          <a:p>
            <a:pPr marL="667512" lvl="2" indent="0">
              <a:buNone/>
            </a:pPr>
            <a:endParaRPr lang="en-US" dirty="0" smtClean="0"/>
          </a:p>
          <a:p>
            <a:pPr marL="667512" lvl="2" indent="0">
              <a:buNone/>
            </a:pPr>
            <a:endParaRPr lang="en-US" dirty="0"/>
          </a:p>
          <a:p>
            <a:pPr marL="667512" lvl="2" indent="0">
              <a:buNone/>
            </a:pPr>
            <a:endParaRPr lang="en-US" dirty="0"/>
          </a:p>
        </p:txBody>
      </p:sp>
    </p:spTree>
    <p:extLst>
      <p:ext uri="{BB962C8B-B14F-4D97-AF65-F5344CB8AC3E}">
        <p14:creationId xmlns:p14="http://schemas.microsoft.com/office/powerpoint/2010/main" val="99821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b="1" dirty="0" smtClean="0"/>
              <a:t>FISCAL POLICY</a:t>
            </a:r>
            <a:r>
              <a:rPr lang="en-US" dirty="0" smtClean="0"/>
              <a:t>: THE GOVERNMENT’S USE OF TAXING, MONETARY, AND SPENDING POWERS TO MANIPULATE THE ECONOMY.</a:t>
            </a:r>
          </a:p>
          <a:p>
            <a:r>
              <a:rPr lang="en-US" b="1" dirty="0" smtClean="0"/>
              <a:t>FEDERAL RESERVE SYSTEM</a:t>
            </a:r>
            <a:r>
              <a:rPr lang="en-US" dirty="0" smtClean="0"/>
              <a:t>: SYSTEM OF 12 FEDERAL RESERVE BANKS THAT FACILITATES EXCHANGES OF CASH, CHECKS, AND CREDIT; REGULATES MEMBER BANKS; AND USES MONETARY POLICIES TO FIGHT INFLATION AND DEFLATION.</a:t>
            </a:r>
          </a:p>
          <a:p>
            <a:r>
              <a:rPr lang="en-US" b="1" dirty="0" smtClean="0"/>
              <a:t>REVENUE AGENCY</a:t>
            </a:r>
            <a:r>
              <a:rPr lang="en-US" dirty="0" smtClean="0"/>
              <a:t>: AN AGENCY RESPONSIBLE FOR COLLECTING TAXES.</a:t>
            </a:r>
          </a:p>
          <a:p>
            <a:pPr marL="0" indent="0">
              <a:buNone/>
            </a:pPr>
            <a:r>
              <a:rPr lang="en-US" dirty="0"/>
              <a:t>	</a:t>
            </a:r>
            <a:r>
              <a:rPr lang="en-US" dirty="0" smtClean="0"/>
              <a:t>Example: IRS, US Customs, ATF, etc…</a:t>
            </a:r>
            <a:endParaRPr lang="en-US" dirty="0"/>
          </a:p>
        </p:txBody>
      </p:sp>
    </p:spTree>
    <p:extLst>
      <p:ext uri="{BB962C8B-B14F-4D97-AF65-F5344CB8AC3E}">
        <p14:creationId xmlns:p14="http://schemas.microsoft.com/office/powerpoint/2010/main" val="13734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lstStyle/>
          <a:p>
            <a:r>
              <a:rPr lang="en-US" b="1" dirty="0" smtClean="0"/>
              <a:t>OVERSIGHT</a:t>
            </a:r>
            <a:r>
              <a:rPr lang="en-US" dirty="0" smtClean="0"/>
              <a:t>: THE EFFORT BY CONGRESS, THROUGH HEARINGS, INVESTIGATIONS, AND OTHER TECHNIQUES, TO EXERCISE CONTROL OVER THE ACTIVITIES OF EXECUTIVE AGENCIES.</a:t>
            </a:r>
          </a:p>
          <a:p>
            <a:pPr marL="0" indent="0">
              <a:buNone/>
            </a:pPr>
            <a:r>
              <a:rPr lang="en-US" dirty="0"/>
              <a:t>	</a:t>
            </a:r>
            <a:r>
              <a:rPr lang="en-US" dirty="0" smtClean="0"/>
              <a:t>-An expressed power Congress has in the Constitution.</a:t>
            </a:r>
          </a:p>
          <a:p>
            <a:pPr marL="0" indent="0">
              <a:buNone/>
            </a:pPr>
            <a:r>
              <a:rPr lang="en-US" dirty="0"/>
              <a:t>	</a:t>
            </a:r>
            <a:r>
              <a:rPr lang="en-US" dirty="0" smtClean="0"/>
              <a:t>-Congress’ way of making sure Executive does job right.</a:t>
            </a:r>
          </a:p>
          <a:p>
            <a:pPr marL="0" indent="0">
              <a:buNone/>
            </a:pPr>
            <a:r>
              <a:rPr lang="en-US" dirty="0"/>
              <a:t>	</a:t>
            </a:r>
            <a:r>
              <a:rPr lang="en-US" dirty="0" smtClean="0"/>
              <a:t>-May call a hearing on any Executive Agencies.</a:t>
            </a:r>
          </a:p>
          <a:p>
            <a:pPr marL="0" indent="0">
              <a:buNone/>
            </a:pPr>
            <a:r>
              <a:rPr lang="en-US" dirty="0"/>
              <a:t>	</a:t>
            </a:r>
            <a:r>
              <a:rPr lang="en-US" dirty="0" smtClean="0"/>
              <a:t>-Example: head of CIA may be called to testify to Congress, 	provide explanations on anything Congress wants.</a:t>
            </a:r>
          </a:p>
          <a:p>
            <a:pPr marL="0" indent="0">
              <a:buNone/>
            </a:pPr>
            <a:r>
              <a:rPr lang="en-US" dirty="0"/>
              <a:t>	</a:t>
            </a:r>
            <a:r>
              <a:rPr lang="en-US" dirty="0" smtClean="0"/>
              <a:t>-Every aspect of the Executive branch, with the exception of 	the President, is liable to oversight.</a:t>
            </a:r>
          </a:p>
          <a:p>
            <a:pPr marL="0" indent="0">
              <a:buNone/>
            </a:pPr>
            <a:r>
              <a:rPr lang="en-US" dirty="0"/>
              <a:t>		</a:t>
            </a:r>
            <a:r>
              <a:rPr lang="en-US" dirty="0" smtClean="0"/>
              <a:t>-The President is exempt, because he/she may claim 		Executive Privilege. </a:t>
            </a:r>
          </a:p>
        </p:txBody>
      </p:sp>
    </p:spTree>
    <p:extLst>
      <p:ext uri="{BB962C8B-B14F-4D97-AF65-F5344CB8AC3E}">
        <p14:creationId xmlns:p14="http://schemas.microsoft.com/office/powerpoint/2010/main" val="342431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28600"/>
            <a:ext cx="8229600" cy="838200"/>
          </a:xfrm>
        </p:spPr>
        <p:txBody>
          <a:bodyPr>
            <a:normAutofit fontScale="90000"/>
          </a:bodyPr>
          <a:lstStyle/>
          <a:p>
            <a:pPr algn="ctr" eaLnBrk="1" hangingPunct="1"/>
            <a:r>
              <a:rPr lang="en-US" dirty="0" smtClean="0"/>
              <a:t>Bureaucracy and Bureaucrats</a:t>
            </a:r>
          </a:p>
        </p:txBody>
      </p:sp>
      <p:sp>
        <p:nvSpPr>
          <p:cNvPr id="43010" name="Content Placeholder 2"/>
          <p:cNvSpPr>
            <a:spLocks noGrp="1"/>
          </p:cNvSpPr>
          <p:nvPr>
            <p:ph idx="1"/>
          </p:nvPr>
        </p:nvSpPr>
        <p:spPr>
          <a:xfrm>
            <a:off x="0" y="1219200"/>
            <a:ext cx="4114800" cy="5638800"/>
          </a:xfrm>
        </p:spPr>
        <p:txBody>
          <a:bodyPr/>
          <a:lstStyle/>
          <a:p>
            <a:pPr eaLnBrk="1" hangingPunct="1"/>
            <a:r>
              <a:rPr lang="en-US" sz="2800" dirty="0" smtClean="0"/>
              <a:t>The Size of the Federal Service</a:t>
            </a:r>
          </a:p>
          <a:p>
            <a:pPr lvl="1" eaLnBrk="1" hangingPunct="1"/>
            <a:r>
              <a:rPr lang="en-US" sz="2800" dirty="0" smtClean="0"/>
              <a:t>America</a:t>
            </a:r>
            <a:r>
              <a:rPr lang="ja-JP" altLang="en-US" sz="2800" smtClean="0"/>
              <a:t>’</a:t>
            </a:r>
            <a:r>
              <a:rPr lang="en-US" altLang="ja-JP" sz="2800" dirty="0" smtClean="0"/>
              <a:t>s federal bureaucracy has shrunk in the last 35 years</a:t>
            </a:r>
          </a:p>
          <a:p>
            <a:pPr lvl="1" eaLnBrk="1" hangingPunct="1"/>
            <a:r>
              <a:rPr lang="en-US" sz="2800" dirty="0" smtClean="0"/>
              <a:t>1968: 3m civilians, 3.6m military</a:t>
            </a:r>
          </a:p>
          <a:p>
            <a:pPr lvl="1" eaLnBrk="1" hangingPunct="1"/>
            <a:r>
              <a:rPr lang="en-US" sz="2800" dirty="0" smtClean="0"/>
              <a:t>2008: 2.7m civilians, 1.4m military</a:t>
            </a:r>
          </a:p>
          <a:p>
            <a:pPr eaLnBrk="1" hangingPunct="1">
              <a:buFontTx/>
              <a:buNone/>
            </a:pPr>
            <a:endParaRPr lang="en-US" b="1" dirty="0" smtClean="0"/>
          </a:p>
        </p:txBody>
      </p:sp>
      <p:pic>
        <p:nvPicPr>
          <p:cNvPr id="4" name="Picture 3" descr="ch14fig01.jpg"/>
          <p:cNvPicPr>
            <a:picLocks noChangeAspect="1"/>
          </p:cNvPicPr>
          <p:nvPr/>
        </p:nvPicPr>
        <p:blipFill>
          <a:blip r:embed="rId3" cstate="print"/>
          <a:srcRect/>
          <a:stretch>
            <a:fillRect/>
          </a:stretch>
        </p:blipFill>
        <p:spPr bwMode="auto">
          <a:xfrm>
            <a:off x="3827462" y="1524000"/>
            <a:ext cx="5316538"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228600"/>
            <a:ext cx="8229600" cy="990600"/>
          </a:xfrm>
        </p:spPr>
        <p:txBody>
          <a:bodyPr>
            <a:normAutofit fontScale="90000"/>
          </a:bodyPr>
          <a:lstStyle/>
          <a:p>
            <a:pPr algn="ctr" eaLnBrk="1" hangingPunct="1"/>
            <a:r>
              <a:rPr lang="en-US" dirty="0" smtClean="0">
                <a:solidFill>
                  <a:schemeClr val="tx1"/>
                </a:solidFill>
              </a:rPr>
              <a:t>Bureaucracy and Bureaucrats</a:t>
            </a:r>
          </a:p>
        </p:txBody>
      </p:sp>
      <p:sp>
        <p:nvSpPr>
          <p:cNvPr id="47106" name="Content Placeholder 2"/>
          <p:cNvSpPr>
            <a:spLocks noGrp="1"/>
          </p:cNvSpPr>
          <p:nvPr>
            <p:ph idx="1"/>
          </p:nvPr>
        </p:nvSpPr>
        <p:spPr>
          <a:xfrm>
            <a:off x="152400" y="1935480"/>
            <a:ext cx="4191000" cy="4389120"/>
          </a:xfrm>
        </p:spPr>
        <p:txBody>
          <a:bodyPr>
            <a:normAutofit/>
          </a:bodyPr>
          <a:lstStyle/>
          <a:p>
            <a:pPr eaLnBrk="1" hangingPunct="1"/>
            <a:r>
              <a:rPr lang="en-US" sz="3600" dirty="0" smtClean="0"/>
              <a:t>Despite population growth, spending as a percentage of GDP has remained remarkably constant</a:t>
            </a:r>
          </a:p>
        </p:txBody>
      </p:sp>
      <p:pic>
        <p:nvPicPr>
          <p:cNvPr id="4" name="Picture 3" descr="ch14fig02.jpg"/>
          <p:cNvPicPr>
            <a:picLocks noChangeAspect="1"/>
          </p:cNvPicPr>
          <p:nvPr/>
        </p:nvPicPr>
        <p:blipFill>
          <a:blip r:embed="rId3" cstate="print"/>
          <a:srcRect/>
          <a:stretch>
            <a:fillRect/>
          </a:stretch>
        </p:blipFill>
        <p:spPr bwMode="auto">
          <a:xfrm>
            <a:off x="4292600" y="1752600"/>
            <a:ext cx="4851400" cy="465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pPr algn="ctr"/>
            <a:r>
              <a:rPr lang="en-US" dirty="0" smtClean="0">
                <a:solidFill>
                  <a:schemeClr val="tx1"/>
                </a:solidFill>
              </a:rPr>
              <a:t>Bureaucracy and Bureaucrats</a:t>
            </a:r>
            <a:endParaRPr lang="en-US" dirty="0"/>
          </a:p>
        </p:txBody>
      </p:sp>
      <p:sp>
        <p:nvSpPr>
          <p:cNvPr id="3" name="Content Placeholder 2"/>
          <p:cNvSpPr>
            <a:spLocks noGrp="1"/>
          </p:cNvSpPr>
          <p:nvPr>
            <p:ph idx="1"/>
          </p:nvPr>
        </p:nvSpPr>
        <p:spPr>
          <a:xfrm>
            <a:off x="0" y="1295400"/>
            <a:ext cx="8686800" cy="5029200"/>
          </a:xfrm>
        </p:spPr>
        <p:txBody>
          <a:bodyPr/>
          <a:lstStyle/>
          <a:p>
            <a:r>
              <a:rPr lang="en-US" b="1" dirty="0" smtClean="0"/>
              <a:t>Federal Register</a:t>
            </a:r>
            <a:r>
              <a:rPr lang="en-US" dirty="0" smtClean="0"/>
              <a:t>: Once all the rules are decided on they are published in the Federal Register which gives them force of law. </a:t>
            </a:r>
          </a:p>
          <a:p>
            <a:pPr lvl="1"/>
            <a:r>
              <a:rPr lang="en-US" dirty="0" smtClean="0"/>
              <a:t>It’s an actual journal published by the government that contains most routine publications and public notices of government agencies. It is a daily publication.</a:t>
            </a:r>
          </a:p>
          <a:p>
            <a:pPr lvl="1"/>
            <a:r>
              <a:rPr lang="en-US" dirty="0"/>
              <a:t>T</a:t>
            </a:r>
            <a:r>
              <a:rPr lang="en-US" dirty="0" smtClean="0"/>
              <a:t>he </a:t>
            </a:r>
            <a:r>
              <a:rPr lang="en-US" b="1" dirty="0" smtClean="0"/>
              <a:t>Federal Register </a:t>
            </a:r>
            <a:r>
              <a:rPr lang="en-US" dirty="0" smtClean="0"/>
              <a:t>is a way for the government to think aloud to the people, and also serves as official journal of</a:t>
            </a:r>
          </a:p>
          <a:p>
            <a:pPr lvl="1">
              <a:buNone/>
            </a:pPr>
            <a:r>
              <a:rPr lang="en-US" dirty="0" smtClean="0"/>
              <a:t>   record for the approved acts of the U.S. Government.</a:t>
            </a:r>
          </a:p>
          <a:p>
            <a:pPr lvl="1"/>
            <a:r>
              <a:rPr lang="en-US" dirty="0" smtClean="0"/>
              <a:t>http://www.archives.gov/federal-register/ </a:t>
            </a:r>
          </a:p>
          <a:p>
            <a:endParaRPr lang="en-US" dirty="0"/>
          </a:p>
        </p:txBody>
      </p:sp>
      <p:pic>
        <p:nvPicPr>
          <p:cNvPr id="7171" name="Picture 3" descr="C:\Users\Political Science\Desktop\federal-register-logo.jpg"/>
          <p:cNvPicPr>
            <a:picLocks noChangeAspect="1" noChangeArrowheads="1"/>
          </p:cNvPicPr>
          <p:nvPr/>
        </p:nvPicPr>
        <p:blipFill>
          <a:blip r:embed="rId2" cstate="print"/>
          <a:srcRect/>
          <a:stretch>
            <a:fillRect/>
          </a:stretch>
        </p:blipFill>
        <p:spPr bwMode="auto">
          <a:xfrm>
            <a:off x="0" y="5595815"/>
            <a:ext cx="2895600" cy="1262185"/>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1903</Words>
  <Application>Microsoft Office PowerPoint</Application>
  <PresentationFormat>On-screen Show (4:3)</PresentationFormat>
  <Paragraphs>229</Paragraphs>
  <Slides>21</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ＭＳ Ｐゴシック</vt:lpstr>
      <vt:lpstr>ＭＳ Ｐ明朝</vt:lpstr>
      <vt:lpstr>Arial</vt:lpstr>
      <vt:lpstr>Calibri</vt:lpstr>
      <vt:lpstr>Lucida Grande</vt:lpstr>
      <vt:lpstr>Rockwell</vt:lpstr>
      <vt:lpstr>Times New Roman</vt:lpstr>
      <vt:lpstr>Wingdings 2</vt:lpstr>
      <vt:lpstr>1_Blank Presentation</vt:lpstr>
      <vt:lpstr>Flow</vt:lpstr>
      <vt:lpstr>Bureaucracy in a Democracy</vt:lpstr>
      <vt:lpstr>Bureaucracy and Bureaucrats</vt:lpstr>
      <vt:lpstr>TERMS:</vt:lpstr>
      <vt:lpstr>PowerPoint Presentation</vt:lpstr>
      <vt:lpstr>PowerPoint Presentation</vt:lpstr>
      <vt:lpstr>PowerPoint Presentation</vt:lpstr>
      <vt:lpstr>Bureaucracy and Bureaucrats</vt:lpstr>
      <vt:lpstr>Bureaucracy and Bureaucrats</vt:lpstr>
      <vt:lpstr>Bureaucracy and Bureaucrats</vt:lpstr>
      <vt:lpstr>Bureaucracy and Bureaucrats</vt:lpstr>
      <vt:lpstr>PowerPoint Presentation</vt:lpstr>
      <vt:lpstr>PowerPoint Presentation</vt:lpstr>
      <vt:lpstr>PowerPoint Presentation</vt:lpstr>
      <vt:lpstr>PowerPoint Presentation</vt:lpstr>
      <vt:lpstr>Organization of the Executive Branch</vt:lpstr>
      <vt:lpstr>Organization of the Executive Branch</vt:lpstr>
      <vt:lpstr>Read about all the different agencies</vt:lpstr>
      <vt:lpstr>Can the Bureaucracy be Reformed?</vt:lpstr>
      <vt:lpstr>Managing the Bureaucracy</vt:lpstr>
      <vt:lpstr>Managing the Bureaucracy</vt:lpstr>
      <vt:lpstr>The Greatest State in the Union NEVADA!!!</vt:lpstr>
    </vt:vector>
  </TitlesOfParts>
  <Company>nSight,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Scola</dc:creator>
  <cp:lastModifiedBy>Nerses Kopalyan</cp:lastModifiedBy>
  <cp:revision>58</cp:revision>
  <dcterms:created xsi:type="dcterms:W3CDTF">2010-06-21T16:44:13Z</dcterms:created>
  <dcterms:modified xsi:type="dcterms:W3CDTF">2015-09-23T18:27:31Z</dcterms:modified>
</cp:coreProperties>
</file>