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1"/>
    <p:sldMasterId id="2147483734" r:id="rId2"/>
  </p:sldMasterIdLst>
  <p:notesMasterIdLst>
    <p:notesMasterId r:id="rId23"/>
  </p:notesMasterIdLst>
  <p:handoutMasterIdLst>
    <p:handoutMasterId r:id="rId24"/>
  </p:handoutMasterIdLst>
  <p:sldIdLst>
    <p:sldId id="322" r:id="rId3"/>
    <p:sldId id="259" r:id="rId4"/>
    <p:sldId id="262" r:id="rId5"/>
    <p:sldId id="292" r:id="rId6"/>
    <p:sldId id="268" r:id="rId7"/>
    <p:sldId id="272" r:id="rId8"/>
    <p:sldId id="275" r:id="rId9"/>
    <p:sldId id="325" r:id="rId10"/>
    <p:sldId id="276" r:id="rId11"/>
    <p:sldId id="278" r:id="rId12"/>
    <p:sldId id="327" r:id="rId13"/>
    <p:sldId id="323" r:id="rId14"/>
    <p:sldId id="282" r:id="rId15"/>
    <p:sldId id="324" r:id="rId16"/>
    <p:sldId id="326" r:id="rId17"/>
    <p:sldId id="328" r:id="rId18"/>
    <p:sldId id="293" r:id="rId19"/>
    <p:sldId id="329" r:id="rId20"/>
    <p:sldId id="330" r:id="rId21"/>
    <p:sldId id="333" r:id="rId22"/>
  </p:sldIdLst>
  <p:sldSz cx="9144000" cy="6858000" type="screen4x3"/>
  <p:notesSz cx="6997700" cy="9296400"/>
  <p:custDataLst>
    <p:tags r:id="rId25"/>
  </p:custDataLst>
  <p:defaultTextStyle>
    <a:defPPr>
      <a:defRPr lang="en-US"/>
    </a:defPPr>
    <a:lvl1pPr algn="ct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ct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ct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ct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ct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5138"/>
          </a:xfrm>
          <a:prstGeom prst="rect">
            <a:avLst/>
          </a:prstGeom>
        </p:spPr>
        <p:txBody>
          <a:bodyPr vert="horz" lIns="93104" tIns="46552" rIns="93104" bIns="46552" rtlCol="0"/>
          <a:lstStyle>
            <a:lvl1pPr algn="l">
              <a:defRPr sz="1200">
                <a:latin typeface="Arial" charset="0"/>
                <a:ea typeface="ＭＳ Ｐゴシック" pitchFamily="-110" charset="-128"/>
                <a:cs typeface="+mn-cs"/>
              </a:defRPr>
            </a:lvl1pPr>
          </a:lstStyle>
          <a:p>
            <a:pPr>
              <a:defRPr/>
            </a:pPr>
            <a:endParaRPr lang="en-US"/>
          </a:p>
        </p:txBody>
      </p:sp>
      <p:sp>
        <p:nvSpPr>
          <p:cNvPr id="3" name="Date Placeholder 2"/>
          <p:cNvSpPr>
            <a:spLocks noGrp="1"/>
          </p:cNvSpPr>
          <p:nvPr>
            <p:ph type="dt" sz="quarter" idx="1"/>
          </p:nvPr>
        </p:nvSpPr>
        <p:spPr>
          <a:xfrm>
            <a:off x="3963988" y="0"/>
            <a:ext cx="3032125" cy="465138"/>
          </a:xfrm>
          <a:prstGeom prst="rect">
            <a:avLst/>
          </a:prstGeom>
        </p:spPr>
        <p:txBody>
          <a:bodyPr vert="horz" wrap="square" lIns="93104" tIns="46552" rIns="93104" bIns="46552" numCol="1" anchor="t" anchorCtr="0" compatLnSpc="1">
            <a:prstTxWarp prst="textNoShape">
              <a:avLst/>
            </a:prstTxWarp>
          </a:bodyPr>
          <a:lstStyle>
            <a:lvl1pPr algn="r">
              <a:defRPr sz="1200"/>
            </a:lvl1pPr>
          </a:lstStyle>
          <a:p>
            <a:fld id="{09CD31E7-8812-474B-9049-A2768EDDDF66}" type="datetime1">
              <a:rPr lang="en-US"/>
              <a:pPr/>
              <a:t>4/2/2019</a:t>
            </a:fld>
            <a:endParaRPr lang="en-US"/>
          </a:p>
        </p:txBody>
      </p:sp>
      <p:sp>
        <p:nvSpPr>
          <p:cNvPr id="4" name="Footer Placeholder 3"/>
          <p:cNvSpPr>
            <a:spLocks noGrp="1"/>
          </p:cNvSpPr>
          <p:nvPr>
            <p:ph type="ftr" sz="quarter" idx="2"/>
          </p:nvPr>
        </p:nvSpPr>
        <p:spPr>
          <a:xfrm>
            <a:off x="0" y="8829675"/>
            <a:ext cx="3032125" cy="465138"/>
          </a:xfrm>
          <a:prstGeom prst="rect">
            <a:avLst/>
          </a:prstGeom>
        </p:spPr>
        <p:txBody>
          <a:bodyPr vert="horz" lIns="93104" tIns="46552" rIns="93104" bIns="46552" rtlCol="0" anchor="b"/>
          <a:lstStyle>
            <a:lvl1pPr algn="l">
              <a:defRPr sz="1200">
                <a:latin typeface="Arial" charset="0"/>
                <a:ea typeface="ＭＳ Ｐゴシック" pitchFamily="-110" charset="-128"/>
                <a:cs typeface="+mn-cs"/>
              </a:defRPr>
            </a:lvl1pPr>
          </a:lstStyle>
          <a:p>
            <a:pPr>
              <a:defRPr/>
            </a:pPr>
            <a:endParaRPr lang="en-US"/>
          </a:p>
        </p:txBody>
      </p:sp>
      <p:sp>
        <p:nvSpPr>
          <p:cNvPr id="5" name="Slide Number Placeholder 4"/>
          <p:cNvSpPr>
            <a:spLocks noGrp="1"/>
          </p:cNvSpPr>
          <p:nvPr>
            <p:ph type="sldNum" sz="quarter" idx="3"/>
          </p:nvPr>
        </p:nvSpPr>
        <p:spPr>
          <a:xfrm>
            <a:off x="3963988" y="8829675"/>
            <a:ext cx="3032125" cy="465138"/>
          </a:xfrm>
          <a:prstGeom prst="rect">
            <a:avLst/>
          </a:prstGeom>
        </p:spPr>
        <p:txBody>
          <a:bodyPr vert="horz" wrap="square" lIns="93104" tIns="46552" rIns="93104" bIns="46552" numCol="1" anchor="b" anchorCtr="0" compatLnSpc="1">
            <a:prstTxWarp prst="textNoShape">
              <a:avLst/>
            </a:prstTxWarp>
          </a:bodyPr>
          <a:lstStyle>
            <a:lvl1pPr algn="r">
              <a:defRPr sz="1200"/>
            </a:lvl1pPr>
          </a:lstStyle>
          <a:p>
            <a:fld id="{AA8A2327-4D74-4E8A-A724-89D82FB589F9}" type="slidenum">
              <a:rPr lang="en-US"/>
              <a:pPr/>
              <a:t>‹#›</a:t>
            </a:fld>
            <a:endParaRPr lang="en-US"/>
          </a:p>
        </p:txBody>
      </p:sp>
    </p:spTree>
    <p:extLst>
      <p:ext uri="{BB962C8B-B14F-4D97-AF65-F5344CB8AC3E}">
        <p14:creationId xmlns:p14="http://schemas.microsoft.com/office/powerpoint/2010/main" val="1844609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5138"/>
          </a:xfrm>
          <a:prstGeom prst="rect">
            <a:avLst/>
          </a:prstGeom>
        </p:spPr>
        <p:txBody>
          <a:bodyPr vert="horz" lIns="93104" tIns="46552" rIns="93104" bIns="46552" rtlCol="0"/>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3" name="Date Placeholder 2"/>
          <p:cNvSpPr>
            <a:spLocks noGrp="1"/>
          </p:cNvSpPr>
          <p:nvPr>
            <p:ph type="dt" idx="1"/>
          </p:nvPr>
        </p:nvSpPr>
        <p:spPr>
          <a:xfrm>
            <a:off x="3963988" y="0"/>
            <a:ext cx="3032125" cy="465138"/>
          </a:xfrm>
          <a:prstGeom prst="rect">
            <a:avLst/>
          </a:prstGeom>
        </p:spPr>
        <p:txBody>
          <a:bodyPr vert="horz" wrap="square" lIns="93104" tIns="46552" rIns="93104" bIns="46552" numCol="1" anchor="t" anchorCtr="0" compatLnSpc="1">
            <a:prstTxWarp prst="textNoShape">
              <a:avLst/>
            </a:prstTxWarp>
          </a:bodyPr>
          <a:lstStyle>
            <a:lvl1pPr algn="r">
              <a:defRPr sz="1200"/>
            </a:lvl1pPr>
          </a:lstStyle>
          <a:p>
            <a:fld id="{6ABCC98F-3C19-47B0-9B16-5ADE8C930293}" type="datetime1">
              <a:rPr lang="en-US"/>
              <a:pPr/>
              <a:t>4/2/2019</a:t>
            </a:fld>
            <a:endParaRPr lang="en-US"/>
          </a:p>
        </p:txBody>
      </p:sp>
      <p:sp>
        <p:nvSpPr>
          <p:cNvPr id="4" name="Slide Image Placeholder 3"/>
          <p:cNvSpPr>
            <a:spLocks noGrp="1" noRot="1" noChangeAspect="1"/>
          </p:cNvSpPr>
          <p:nvPr>
            <p:ph type="sldImg" idx="2"/>
          </p:nvPr>
        </p:nvSpPr>
        <p:spPr>
          <a:xfrm>
            <a:off x="1174750" y="696913"/>
            <a:ext cx="4648200" cy="3486150"/>
          </a:xfrm>
          <a:prstGeom prst="rect">
            <a:avLst/>
          </a:prstGeom>
          <a:noFill/>
          <a:ln w="12700">
            <a:solidFill>
              <a:prstClr val="black"/>
            </a:solidFill>
          </a:ln>
        </p:spPr>
        <p:txBody>
          <a:bodyPr vert="horz" lIns="93104" tIns="46552" rIns="93104" bIns="46552" rtlCol="0" anchor="ctr"/>
          <a:lstStyle/>
          <a:p>
            <a:pPr lvl="0"/>
            <a:endParaRPr lang="en-US" noProof="0" dirty="0" smtClean="0"/>
          </a:p>
        </p:txBody>
      </p:sp>
      <p:sp>
        <p:nvSpPr>
          <p:cNvPr id="5" name="Notes Placeholder 4"/>
          <p:cNvSpPr>
            <a:spLocks noGrp="1"/>
          </p:cNvSpPr>
          <p:nvPr>
            <p:ph type="body" sz="quarter" idx="3"/>
          </p:nvPr>
        </p:nvSpPr>
        <p:spPr>
          <a:xfrm>
            <a:off x="700088" y="4416425"/>
            <a:ext cx="5597525" cy="4183063"/>
          </a:xfrm>
          <a:prstGeom prst="rect">
            <a:avLst/>
          </a:prstGeom>
        </p:spPr>
        <p:txBody>
          <a:bodyPr vert="horz" lIns="93104" tIns="46552" rIns="93104" bIns="4655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2125" cy="465138"/>
          </a:xfrm>
          <a:prstGeom prst="rect">
            <a:avLst/>
          </a:prstGeom>
        </p:spPr>
        <p:txBody>
          <a:bodyPr vert="horz" lIns="93104" tIns="46552" rIns="93104" bIns="46552" rtlCol="0" anchor="b"/>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7" name="Slide Number Placeholder 6"/>
          <p:cNvSpPr>
            <a:spLocks noGrp="1"/>
          </p:cNvSpPr>
          <p:nvPr>
            <p:ph type="sldNum" sz="quarter" idx="5"/>
          </p:nvPr>
        </p:nvSpPr>
        <p:spPr>
          <a:xfrm>
            <a:off x="3963988" y="8829675"/>
            <a:ext cx="3032125" cy="465138"/>
          </a:xfrm>
          <a:prstGeom prst="rect">
            <a:avLst/>
          </a:prstGeom>
        </p:spPr>
        <p:txBody>
          <a:bodyPr vert="horz" wrap="square" lIns="93104" tIns="46552" rIns="93104" bIns="46552" numCol="1" anchor="b" anchorCtr="0" compatLnSpc="1">
            <a:prstTxWarp prst="textNoShape">
              <a:avLst/>
            </a:prstTxWarp>
          </a:bodyPr>
          <a:lstStyle>
            <a:lvl1pPr algn="r">
              <a:defRPr sz="1200"/>
            </a:lvl1pPr>
          </a:lstStyle>
          <a:p>
            <a:fld id="{F9641C82-1CBF-4A9B-B5CF-CE9F990B693F}" type="slidenum">
              <a:rPr lang="en-US"/>
              <a:pPr/>
              <a:t>‹#›</a:t>
            </a:fld>
            <a:endParaRPr lang="en-US"/>
          </a:p>
        </p:txBody>
      </p:sp>
    </p:spTree>
    <p:extLst>
      <p:ext uri="{BB962C8B-B14F-4D97-AF65-F5344CB8AC3E}">
        <p14:creationId xmlns:p14="http://schemas.microsoft.com/office/powerpoint/2010/main" val="325422241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This quotation comes from </a:t>
            </a:r>
            <a:r>
              <a:rPr lang="en-US" i="1" smtClean="0">
                <a:ea typeface="ＭＳ Ｐゴシック" pitchFamily="34" charset="-128"/>
              </a:rPr>
              <a:t>Federalist #10</a:t>
            </a:r>
            <a:r>
              <a:rPr lang="en-US" smtClean="0">
                <a:ea typeface="ＭＳ Ｐゴシック" pitchFamily="34" charset="-128"/>
              </a:rPr>
              <a:t>, where Publius argued in favor of the new national government by claiming that this government would make it more difficult for a permanent majority to form and tyrannize others.</a:t>
            </a:r>
          </a:p>
        </p:txBody>
      </p:sp>
      <p:sp>
        <p:nvSpPr>
          <p:cNvPr id="30723" name="Slide Number Placeholder 3"/>
          <p:cNvSpPr>
            <a:spLocks noGrp="1"/>
          </p:cNvSpPr>
          <p:nvPr>
            <p:ph type="sldNum" sz="quarter" idx="5"/>
          </p:nvPr>
        </p:nvSpPr>
        <p:spPr bwMode="auto">
          <a:noFill/>
          <a:ln>
            <a:miter lim="800000"/>
            <a:headEnd/>
            <a:tailEnd/>
          </a:ln>
        </p:spPr>
        <p:txBody>
          <a:bodyPr/>
          <a:lstStyle/>
          <a:p>
            <a:fld id="{EB0E5C45-B946-44FB-B8BD-A8609458D1A1}" type="slidenum">
              <a:rPr lang="en-US"/>
              <a:pPr/>
              <a:t>2</a:t>
            </a:fld>
            <a:endParaRPr lang="en-US"/>
          </a:p>
        </p:txBody>
      </p:sp>
    </p:spTree>
    <p:extLst>
      <p:ext uri="{BB962C8B-B14F-4D97-AF65-F5344CB8AC3E}">
        <p14:creationId xmlns:p14="http://schemas.microsoft.com/office/powerpoint/2010/main" val="373941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210">
              <a:defRPr>
                <a:solidFill>
                  <a:schemeClr val="tx1"/>
                </a:solidFill>
                <a:latin typeface="Garamond" pitchFamily="18" charset="0"/>
                <a:ea typeface="MS PGothic" pitchFamily="34" charset="-128"/>
              </a:defRPr>
            </a:lvl1pPr>
            <a:lvl2pPr marL="715609" indent="-275234" defTabSz="931210">
              <a:defRPr>
                <a:solidFill>
                  <a:schemeClr val="tx1"/>
                </a:solidFill>
                <a:latin typeface="Garamond" pitchFamily="18" charset="0"/>
                <a:ea typeface="MS PGothic" pitchFamily="34" charset="-128"/>
              </a:defRPr>
            </a:lvl2pPr>
            <a:lvl3pPr marL="1100938" indent="-220188" defTabSz="931210">
              <a:defRPr>
                <a:solidFill>
                  <a:schemeClr val="tx1"/>
                </a:solidFill>
                <a:latin typeface="Garamond" pitchFamily="18" charset="0"/>
                <a:ea typeface="MS PGothic" pitchFamily="34" charset="-128"/>
              </a:defRPr>
            </a:lvl3pPr>
            <a:lvl4pPr marL="1541313" indent="-220188" defTabSz="931210">
              <a:defRPr>
                <a:solidFill>
                  <a:schemeClr val="tx1"/>
                </a:solidFill>
                <a:latin typeface="Garamond" pitchFamily="18" charset="0"/>
                <a:ea typeface="MS PGothic" pitchFamily="34" charset="-128"/>
              </a:defRPr>
            </a:lvl4pPr>
            <a:lvl5pPr marL="1981688" indent="-220188" defTabSz="931210">
              <a:defRPr>
                <a:solidFill>
                  <a:schemeClr val="tx1"/>
                </a:solidFill>
                <a:latin typeface="Garamond" pitchFamily="18" charset="0"/>
                <a:ea typeface="MS PGothic" pitchFamily="34" charset="-128"/>
              </a:defRPr>
            </a:lvl5pPr>
            <a:lvl6pPr marL="2422063" indent="-220188" defTabSz="931210" eaLnBrk="0" fontAlgn="base" hangingPunct="0">
              <a:spcBef>
                <a:spcPct val="0"/>
              </a:spcBef>
              <a:spcAft>
                <a:spcPct val="0"/>
              </a:spcAft>
              <a:defRPr>
                <a:solidFill>
                  <a:schemeClr val="tx1"/>
                </a:solidFill>
                <a:latin typeface="Garamond" pitchFamily="18" charset="0"/>
                <a:ea typeface="MS PGothic" pitchFamily="34" charset="-128"/>
              </a:defRPr>
            </a:lvl6pPr>
            <a:lvl7pPr marL="2862438" indent="-220188" defTabSz="931210" eaLnBrk="0" fontAlgn="base" hangingPunct="0">
              <a:spcBef>
                <a:spcPct val="0"/>
              </a:spcBef>
              <a:spcAft>
                <a:spcPct val="0"/>
              </a:spcAft>
              <a:defRPr>
                <a:solidFill>
                  <a:schemeClr val="tx1"/>
                </a:solidFill>
                <a:latin typeface="Garamond" pitchFamily="18" charset="0"/>
                <a:ea typeface="MS PGothic" pitchFamily="34" charset="-128"/>
              </a:defRPr>
            </a:lvl7pPr>
            <a:lvl8pPr marL="3302813" indent="-220188" defTabSz="931210" eaLnBrk="0" fontAlgn="base" hangingPunct="0">
              <a:spcBef>
                <a:spcPct val="0"/>
              </a:spcBef>
              <a:spcAft>
                <a:spcPct val="0"/>
              </a:spcAft>
              <a:defRPr>
                <a:solidFill>
                  <a:schemeClr val="tx1"/>
                </a:solidFill>
                <a:latin typeface="Garamond" pitchFamily="18" charset="0"/>
                <a:ea typeface="MS PGothic" pitchFamily="34" charset="-128"/>
              </a:defRPr>
            </a:lvl8pPr>
            <a:lvl9pPr marL="3743188" indent="-220188" defTabSz="931210" eaLnBrk="0" fontAlgn="base" hangingPunct="0">
              <a:spcBef>
                <a:spcPct val="0"/>
              </a:spcBef>
              <a:spcAft>
                <a:spcPct val="0"/>
              </a:spcAft>
              <a:defRPr>
                <a:solidFill>
                  <a:schemeClr val="tx1"/>
                </a:solidFill>
                <a:latin typeface="Garamond" pitchFamily="18" charset="0"/>
                <a:ea typeface="MS PGothic" pitchFamily="34" charset="-128"/>
              </a:defRPr>
            </a:lvl9pPr>
          </a:lstStyle>
          <a:p>
            <a:fld id="{A214AD8B-B80B-41DD-8CD9-2C926DCD80D9}" type="slidenum">
              <a:rPr lang="en-US" smtClean="0">
                <a:latin typeface="Arial" pitchFamily="34" charset="0"/>
              </a:rPr>
              <a:pPr/>
              <a:t>11</a:t>
            </a:fld>
            <a:endParaRPr lang="en-US" smtClean="0">
              <a:latin typeface="Arial"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716751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Unfortunately, many of the disclosure rules have been circumvented by groups no longer classifying themselves as lobbyists.  They do so by creating a different corporate entity that conducts their lobbying affairs.</a:t>
            </a:r>
          </a:p>
        </p:txBody>
      </p:sp>
      <p:sp>
        <p:nvSpPr>
          <p:cNvPr id="94211" name="Slide Number Placeholder 3"/>
          <p:cNvSpPr>
            <a:spLocks noGrp="1"/>
          </p:cNvSpPr>
          <p:nvPr>
            <p:ph type="sldNum" sz="quarter" idx="5"/>
          </p:nvPr>
        </p:nvSpPr>
        <p:spPr bwMode="auto">
          <a:noFill/>
          <a:ln>
            <a:miter lim="800000"/>
            <a:headEnd/>
            <a:tailEnd/>
          </a:ln>
        </p:spPr>
        <p:txBody>
          <a:bodyPr/>
          <a:lstStyle/>
          <a:p>
            <a:fld id="{7ACCFBF9-FA8C-41EA-939F-F653866DAA69}" type="slidenum">
              <a:rPr lang="en-US"/>
              <a:pPr/>
              <a:t>13</a:t>
            </a:fld>
            <a:endParaRPr lang="en-US"/>
          </a:p>
        </p:txBody>
      </p:sp>
    </p:spTree>
    <p:extLst>
      <p:ext uri="{BB962C8B-B14F-4D97-AF65-F5344CB8AC3E}">
        <p14:creationId xmlns:p14="http://schemas.microsoft.com/office/powerpoint/2010/main" val="4172900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210">
              <a:defRPr>
                <a:solidFill>
                  <a:schemeClr val="tx1"/>
                </a:solidFill>
                <a:latin typeface="Garamond" pitchFamily="18" charset="0"/>
                <a:ea typeface="MS PGothic" pitchFamily="34" charset="-128"/>
              </a:defRPr>
            </a:lvl1pPr>
            <a:lvl2pPr marL="715609" indent="-275234" defTabSz="931210">
              <a:defRPr>
                <a:solidFill>
                  <a:schemeClr val="tx1"/>
                </a:solidFill>
                <a:latin typeface="Garamond" pitchFamily="18" charset="0"/>
                <a:ea typeface="MS PGothic" pitchFamily="34" charset="-128"/>
              </a:defRPr>
            </a:lvl2pPr>
            <a:lvl3pPr marL="1100938" indent="-220188" defTabSz="931210">
              <a:defRPr>
                <a:solidFill>
                  <a:schemeClr val="tx1"/>
                </a:solidFill>
                <a:latin typeface="Garamond" pitchFamily="18" charset="0"/>
                <a:ea typeface="MS PGothic" pitchFamily="34" charset="-128"/>
              </a:defRPr>
            </a:lvl3pPr>
            <a:lvl4pPr marL="1541313" indent="-220188" defTabSz="931210">
              <a:defRPr>
                <a:solidFill>
                  <a:schemeClr val="tx1"/>
                </a:solidFill>
                <a:latin typeface="Garamond" pitchFamily="18" charset="0"/>
                <a:ea typeface="MS PGothic" pitchFamily="34" charset="-128"/>
              </a:defRPr>
            </a:lvl4pPr>
            <a:lvl5pPr marL="1981688" indent="-220188" defTabSz="931210">
              <a:defRPr>
                <a:solidFill>
                  <a:schemeClr val="tx1"/>
                </a:solidFill>
                <a:latin typeface="Garamond" pitchFamily="18" charset="0"/>
                <a:ea typeface="MS PGothic" pitchFamily="34" charset="-128"/>
              </a:defRPr>
            </a:lvl5pPr>
            <a:lvl6pPr marL="2422063" indent="-220188" defTabSz="931210" eaLnBrk="0" fontAlgn="base" hangingPunct="0">
              <a:spcBef>
                <a:spcPct val="0"/>
              </a:spcBef>
              <a:spcAft>
                <a:spcPct val="0"/>
              </a:spcAft>
              <a:defRPr>
                <a:solidFill>
                  <a:schemeClr val="tx1"/>
                </a:solidFill>
                <a:latin typeface="Garamond" pitchFamily="18" charset="0"/>
                <a:ea typeface="MS PGothic" pitchFamily="34" charset="-128"/>
              </a:defRPr>
            </a:lvl6pPr>
            <a:lvl7pPr marL="2862438" indent="-220188" defTabSz="931210" eaLnBrk="0" fontAlgn="base" hangingPunct="0">
              <a:spcBef>
                <a:spcPct val="0"/>
              </a:spcBef>
              <a:spcAft>
                <a:spcPct val="0"/>
              </a:spcAft>
              <a:defRPr>
                <a:solidFill>
                  <a:schemeClr val="tx1"/>
                </a:solidFill>
                <a:latin typeface="Garamond" pitchFamily="18" charset="0"/>
                <a:ea typeface="MS PGothic" pitchFamily="34" charset="-128"/>
              </a:defRPr>
            </a:lvl7pPr>
            <a:lvl8pPr marL="3302813" indent="-220188" defTabSz="931210" eaLnBrk="0" fontAlgn="base" hangingPunct="0">
              <a:spcBef>
                <a:spcPct val="0"/>
              </a:spcBef>
              <a:spcAft>
                <a:spcPct val="0"/>
              </a:spcAft>
              <a:defRPr>
                <a:solidFill>
                  <a:schemeClr val="tx1"/>
                </a:solidFill>
                <a:latin typeface="Garamond" pitchFamily="18" charset="0"/>
                <a:ea typeface="MS PGothic" pitchFamily="34" charset="-128"/>
              </a:defRPr>
            </a:lvl8pPr>
            <a:lvl9pPr marL="3743188" indent="-220188" defTabSz="931210" eaLnBrk="0" fontAlgn="base" hangingPunct="0">
              <a:spcBef>
                <a:spcPct val="0"/>
              </a:spcBef>
              <a:spcAft>
                <a:spcPct val="0"/>
              </a:spcAft>
              <a:defRPr>
                <a:solidFill>
                  <a:schemeClr val="tx1"/>
                </a:solidFill>
                <a:latin typeface="Garamond" pitchFamily="18" charset="0"/>
                <a:ea typeface="MS PGothic" pitchFamily="34" charset="-128"/>
              </a:defRPr>
            </a:lvl9pPr>
          </a:lstStyle>
          <a:p>
            <a:fld id="{1B141908-036D-4DFE-AF6C-CBB9C2761348}" type="slidenum">
              <a:rPr lang="en-US" smtClean="0">
                <a:latin typeface="Arial" pitchFamily="34" charset="0"/>
              </a:rPr>
              <a:pPr/>
              <a:t>16</a:t>
            </a:fld>
            <a:endParaRPr lang="en-US" smtClean="0">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1551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ea typeface="ＭＳ Ｐゴシック" pitchFamily="34" charset="-128"/>
              </a:rPr>
              <a:t>FIGURE 11.2 The Iron Triangle in the Defense Sector</a:t>
            </a:r>
          </a:p>
          <a:p>
            <a:endParaRPr lang="en-US" b="1" smtClean="0">
              <a:ea typeface="ＭＳ Ｐゴシック" pitchFamily="34" charset="-128"/>
            </a:endParaRPr>
          </a:p>
          <a:p>
            <a:r>
              <a:rPr lang="en-US" smtClean="0">
                <a:ea typeface="ＭＳ Ｐゴシック" pitchFamily="34" charset="-128"/>
              </a:rPr>
              <a:t>Defense contractors are powerful actors in shaping defense policy; they act in concert with defense committees and subcommittees in Congress and executive agencies concerned with defense.</a:t>
            </a:r>
          </a:p>
        </p:txBody>
      </p:sp>
      <p:sp>
        <p:nvSpPr>
          <p:cNvPr id="91139" name="Slide Number Placeholder 3"/>
          <p:cNvSpPr>
            <a:spLocks noGrp="1"/>
          </p:cNvSpPr>
          <p:nvPr>
            <p:ph type="sldNum" sz="quarter" idx="5"/>
          </p:nvPr>
        </p:nvSpPr>
        <p:spPr bwMode="auto">
          <a:noFill/>
          <a:ln>
            <a:miter lim="800000"/>
            <a:headEnd/>
            <a:tailEnd/>
          </a:ln>
        </p:spPr>
        <p:txBody>
          <a:bodyPr/>
          <a:lstStyle/>
          <a:p>
            <a:fld id="{EE634667-613E-4FBF-847A-5F737CC8FE45}" type="slidenum">
              <a:rPr lang="en-US"/>
              <a:pPr/>
              <a:t>17</a:t>
            </a:fld>
            <a:endParaRPr lang="en-US"/>
          </a:p>
        </p:txBody>
      </p:sp>
    </p:spTree>
    <p:extLst>
      <p:ext uri="{BB962C8B-B14F-4D97-AF65-F5344CB8AC3E}">
        <p14:creationId xmlns:p14="http://schemas.microsoft.com/office/powerpoint/2010/main" val="1635243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210">
              <a:defRPr>
                <a:solidFill>
                  <a:schemeClr val="tx1"/>
                </a:solidFill>
                <a:latin typeface="Garamond" pitchFamily="18" charset="0"/>
                <a:ea typeface="MS PGothic" pitchFamily="34" charset="-128"/>
              </a:defRPr>
            </a:lvl1pPr>
            <a:lvl2pPr marL="715609" indent="-275234" defTabSz="931210">
              <a:defRPr>
                <a:solidFill>
                  <a:schemeClr val="tx1"/>
                </a:solidFill>
                <a:latin typeface="Garamond" pitchFamily="18" charset="0"/>
                <a:ea typeface="MS PGothic" pitchFamily="34" charset="-128"/>
              </a:defRPr>
            </a:lvl2pPr>
            <a:lvl3pPr marL="1100938" indent="-220188" defTabSz="931210">
              <a:defRPr>
                <a:solidFill>
                  <a:schemeClr val="tx1"/>
                </a:solidFill>
                <a:latin typeface="Garamond" pitchFamily="18" charset="0"/>
                <a:ea typeface="MS PGothic" pitchFamily="34" charset="-128"/>
              </a:defRPr>
            </a:lvl3pPr>
            <a:lvl4pPr marL="1541313" indent="-220188" defTabSz="931210">
              <a:defRPr>
                <a:solidFill>
                  <a:schemeClr val="tx1"/>
                </a:solidFill>
                <a:latin typeface="Garamond" pitchFamily="18" charset="0"/>
                <a:ea typeface="MS PGothic" pitchFamily="34" charset="-128"/>
              </a:defRPr>
            </a:lvl4pPr>
            <a:lvl5pPr marL="1981688" indent="-220188" defTabSz="931210">
              <a:defRPr>
                <a:solidFill>
                  <a:schemeClr val="tx1"/>
                </a:solidFill>
                <a:latin typeface="Garamond" pitchFamily="18" charset="0"/>
                <a:ea typeface="MS PGothic" pitchFamily="34" charset="-128"/>
              </a:defRPr>
            </a:lvl5pPr>
            <a:lvl6pPr marL="2422063" indent="-220188" defTabSz="931210" eaLnBrk="0" fontAlgn="base" hangingPunct="0">
              <a:spcBef>
                <a:spcPct val="0"/>
              </a:spcBef>
              <a:spcAft>
                <a:spcPct val="0"/>
              </a:spcAft>
              <a:defRPr>
                <a:solidFill>
                  <a:schemeClr val="tx1"/>
                </a:solidFill>
                <a:latin typeface="Garamond" pitchFamily="18" charset="0"/>
                <a:ea typeface="MS PGothic" pitchFamily="34" charset="-128"/>
              </a:defRPr>
            </a:lvl6pPr>
            <a:lvl7pPr marL="2862438" indent="-220188" defTabSz="931210" eaLnBrk="0" fontAlgn="base" hangingPunct="0">
              <a:spcBef>
                <a:spcPct val="0"/>
              </a:spcBef>
              <a:spcAft>
                <a:spcPct val="0"/>
              </a:spcAft>
              <a:defRPr>
                <a:solidFill>
                  <a:schemeClr val="tx1"/>
                </a:solidFill>
                <a:latin typeface="Garamond" pitchFamily="18" charset="0"/>
                <a:ea typeface="MS PGothic" pitchFamily="34" charset="-128"/>
              </a:defRPr>
            </a:lvl7pPr>
            <a:lvl8pPr marL="3302813" indent="-220188" defTabSz="931210" eaLnBrk="0" fontAlgn="base" hangingPunct="0">
              <a:spcBef>
                <a:spcPct val="0"/>
              </a:spcBef>
              <a:spcAft>
                <a:spcPct val="0"/>
              </a:spcAft>
              <a:defRPr>
                <a:solidFill>
                  <a:schemeClr val="tx1"/>
                </a:solidFill>
                <a:latin typeface="Garamond" pitchFamily="18" charset="0"/>
                <a:ea typeface="MS PGothic" pitchFamily="34" charset="-128"/>
              </a:defRPr>
            </a:lvl8pPr>
            <a:lvl9pPr marL="3743188" indent="-220188" defTabSz="931210" eaLnBrk="0" fontAlgn="base" hangingPunct="0">
              <a:spcBef>
                <a:spcPct val="0"/>
              </a:spcBef>
              <a:spcAft>
                <a:spcPct val="0"/>
              </a:spcAft>
              <a:defRPr>
                <a:solidFill>
                  <a:schemeClr val="tx1"/>
                </a:solidFill>
                <a:latin typeface="Garamond" pitchFamily="18" charset="0"/>
                <a:ea typeface="MS PGothic" pitchFamily="34" charset="-128"/>
              </a:defRPr>
            </a:lvl9pPr>
          </a:lstStyle>
          <a:p>
            <a:fld id="{BA6E8D72-1811-4171-8672-116BE4DC57E0}" type="slidenum">
              <a:rPr lang="en-US" smtClean="0">
                <a:latin typeface="Arial" pitchFamily="34" charset="0"/>
              </a:rPr>
              <a:pPr/>
              <a:t>18</a:t>
            </a:fld>
            <a:endParaRPr lang="en-US" smtClean="0">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008100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210">
              <a:defRPr>
                <a:solidFill>
                  <a:schemeClr val="tx1"/>
                </a:solidFill>
                <a:latin typeface="Garamond" pitchFamily="18" charset="0"/>
                <a:ea typeface="MS PGothic" pitchFamily="34" charset="-128"/>
              </a:defRPr>
            </a:lvl1pPr>
            <a:lvl2pPr marL="715609" indent="-275234" defTabSz="931210">
              <a:defRPr>
                <a:solidFill>
                  <a:schemeClr val="tx1"/>
                </a:solidFill>
                <a:latin typeface="Garamond" pitchFamily="18" charset="0"/>
                <a:ea typeface="MS PGothic" pitchFamily="34" charset="-128"/>
              </a:defRPr>
            </a:lvl2pPr>
            <a:lvl3pPr marL="1100938" indent="-220188" defTabSz="931210">
              <a:defRPr>
                <a:solidFill>
                  <a:schemeClr val="tx1"/>
                </a:solidFill>
                <a:latin typeface="Garamond" pitchFamily="18" charset="0"/>
                <a:ea typeface="MS PGothic" pitchFamily="34" charset="-128"/>
              </a:defRPr>
            </a:lvl3pPr>
            <a:lvl4pPr marL="1541313" indent="-220188" defTabSz="931210">
              <a:defRPr>
                <a:solidFill>
                  <a:schemeClr val="tx1"/>
                </a:solidFill>
                <a:latin typeface="Garamond" pitchFamily="18" charset="0"/>
                <a:ea typeface="MS PGothic" pitchFamily="34" charset="-128"/>
              </a:defRPr>
            </a:lvl4pPr>
            <a:lvl5pPr marL="1981688" indent="-220188" defTabSz="931210">
              <a:defRPr>
                <a:solidFill>
                  <a:schemeClr val="tx1"/>
                </a:solidFill>
                <a:latin typeface="Garamond" pitchFamily="18" charset="0"/>
                <a:ea typeface="MS PGothic" pitchFamily="34" charset="-128"/>
              </a:defRPr>
            </a:lvl5pPr>
            <a:lvl6pPr marL="2422063" indent="-220188" defTabSz="931210" eaLnBrk="0" fontAlgn="base" hangingPunct="0">
              <a:spcBef>
                <a:spcPct val="0"/>
              </a:spcBef>
              <a:spcAft>
                <a:spcPct val="0"/>
              </a:spcAft>
              <a:defRPr>
                <a:solidFill>
                  <a:schemeClr val="tx1"/>
                </a:solidFill>
                <a:latin typeface="Garamond" pitchFamily="18" charset="0"/>
                <a:ea typeface="MS PGothic" pitchFamily="34" charset="-128"/>
              </a:defRPr>
            </a:lvl6pPr>
            <a:lvl7pPr marL="2862438" indent="-220188" defTabSz="931210" eaLnBrk="0" fontAlgn="base" hangingPunct="0">
              <a:spcBef>
                <a:spcPct val="0"/>
              </a:spcBef>
              <a:spcAft>
                <a:spcPct val="0"/>
              </a:spcAft>
              <a:defRPr>
                <a:solidFill>
                  <a:schemeClr val="tx1"/>
                </a:solidFill>
                <a:latin typeface="Garamond" pitchFamily="18" charset="0"/>
                <a:ea typeface="MS PGothic" pitchFamily="34" charset="-128"/>
              </a:defRPr>
            </a:lvl7pPr>
            <a:lvl8pPr marL="3302813" indent="-220188" defTabSz="931210" eaLnBrk="0" fontAlgn="base" hangingPunct="0">
              <a:spcBef>
                <a:spcPct val="0"/>
              </a:spcBef>
              <a:spcAft>
                <a:spcPct val="0"/>
              </a:spcAft>
              <a:defRPr>
                <a:solidFill>
                  <a:schemeClr val="tx1"/>
                </a:solidFill>
                <a:latin typeface="Garamond" pitchFamily="18" charset="0"/>
                <a:ea typeface="MS PGothic" pitchFamily="34" charset="-128"/>
              </a:defRPr>
            </a:lvl8pPr>
            <a:lvl9pPr marL="3743188" indent="-220188" defTabSz="931210" eaLnBrk="0" fontAlgn="base" hangingPunct="0">
              <a:spcBef>
                <a:spcPct val="0"/>
              </a:spcBef>
              <a:spcAft>
                <a:spcPct val="0"/>
              </a:spcAft>
              <a:defRPr>
                <a:solidFill>
                  <a:schemeClr val="tx1"/>
                </a:solidFill>
                <a:latin typeface="Garamond" pitchFamily="18" charset="0"/>
                <a:ea typeface="MS PGothic" pitchFamily="34" charset="-128"/>
              </a:defRPr>
            </a:lvl9pPr>
          </a:lstStyle>
          <a:p>
            <a:fld id="{CE570930-6E05-4EB0-89D6-2E3A7096EA1D}" type="slidenum">
              <a:rPr lang="en-US" smtClean="0">
                <a:latin typeface="Arial" pitchFamily="34" charset="0"/>
              </a:rPr>
              <a:pPr/>
              <a:t>19</a:t>
            </a:fld>
            <a:endParaRPr lang="en-US"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10395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A key point to drive home is that groups can do many things that citizens could not on their own. For example, they provide information to elected officials and provide expertise on complex issues when they speak on behalf of their members.</a:t>
            </a:r>
          </a:p>
        </p:txBody>
      </p:sp>
      <p:sp>
        <p:nvSpPr>
          <p:cNvPr id="37891" name="Slide Number Placeholder 3"/>
          <p:cNvSpPr>
            <a:spLocks noGrp="1"/>
          </p:cNvSpPr>
          <p:nvPr>
            <p:ph type="sldNum" sz="quarter" idx="5"/>
          </p:nvPr>
        </p:nvSpPr>
        <p:spPr bwMode="auto">
          <a:noFill/>
          <a:ln>
            <a:miter lim="800000"/>
            <a:headEnd/>
            <a:tailEnd/>
          </a:ln>
        </p:spPr>
        <p:txBody>
          <a:bodyPr/>
          <a:lstStyle/>
          <a:p>
            <a:fld id="{430E5BB7-B367-4AFC-AD00-BA52DF4A0E54}" type="slidenum">
              <a:rPr lang="en-US"/>
              <a:pPr/>
              <a:t>3</a:t>
            </a:fld>
            <a:endParaRPr lang="en-US"/>
          </a:p>
        </p:txBody>
      </p:sp>
    </p:spTree>
    <p:extLst>
      <p:ext uri="{BB962C8B-B14F-4D97-AF65-F5344CB8AC3E}">
        <p14:creationId xmlns:p14="http://schemas.microsoft.com/office/powerpoint/2010/main" val="2815359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34" charset="-128"/>
              </a:rPr>
              <a:t>A helpful way to get students thinking about this are the lunch-time service groups found in every town. These are the signs at the town line announcing where the Lions or Rotary club meets on a given Tuesday. Those groups are composed of business people, who can take an hour and a half off for lunch—and at times expense it to their employers. Wage-earners can</a:t>
            </a:r>
            <a:r>
              <a:rPr lang="ja-JP" altLang="en-US" smtClean="0">
                <a:ea typeface="ＭＳ Ｐゴシック" pitchFamily="34" charset="-128"/>
              </a:rPr>
              <a:t>’</a:t>
            </a:r>
            <a:r>
              <a:rPr lang="en-US" altLang="ja-JP" smtClean="0">
                <a:ea typeface="ＭＳ Ｐゴシック" pitchFamily="34" charset="-128"/>
              </a:rPr>
              <a:t>t do that. </a:t>
            </a:r>
            <a:endParaRPr lang="en-US" smtClean="0">
              <a:ea typeface="ＭＳ Ｐゴシック" pitchFamily="34" charset="-128"/>
            </a:endParaRPr>
          </a:p>
        </p:txBody>
      </p:sp>
      <p:sp>
        <p:nvSpPr>
          <p:cNvPr id="61443" name="Slide Number Placeholder 3"/>
          <p:cNvSpPr>
            <a:spLocks noGrp="1"/>
          </p:cNvSpPr>
          <p:nvPr>
            <p:ph type="sldNum" sz="quarter" idx="5"/>
          </p:nvPr>
        </p:nvSpPr>
        <p:spPr bwMode="auto">
          <a:noFill/>
          <a:ln>
            <a:miter lim="800000"/>
            <a:headEnd/>
            <a:tailEnd/>
          </a:ln>
        </p:spPr>
        <p:txBody>
          <a:bodyPr/>
          <a:lstStyle/>
          <a:p>
            <a:fld id="{6F8F624C-2130-44CA-94EF-39BF3EAFE752}" type="slidenum">
              <a:rPr lang="en-US"/>
              <a:pPr/>
              <a:t>4</a:t>
            </a:fld>
            <a:endParaRPr lang="en-US"/>
          </a:p>
        </p:txBody>
      </p:sp>
    </p:spTree>
    <p:extLst>
      <p:ext uri="{BB962C8B-B14F-4D97-AF65-F5344CB8AC3E}">
        <p14:creationId xmlns:p14="http://schemas.microsoft.com/office/powerpoint/2010/main" val="4157619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Use with the following slide.</a:t>
            </a:r>
          </a:p>
        </p:txBody>
      </p:sp>
      <p:sp>
        <p:nvSpPr>
          <p:cNvPr id="51203" name="Slide Number Placeholder 3"/>
          <p:cNvSpPr>
            <a:spLocks noGrp="1"/>
          </p:cNvSpPr>
          <p:nvPr>
            <p:ph type="sldNum" sz="quarter" idx="5"/>
          </p:nvPr>
        </p:nvSpPr>
        <p:spPr bwMode="auto">
          <a:noFill/>
          <a:ln>
            <a:miter lim="800000"/>
            <a:headEnd/>
            <a:tailEnd/>
          </a:ln>
        </p:spPr>
        <p:txBody>
          <a:bodyPr/>
          <a:lstStyle/>
          <a:p>
            <a:fld id="{C05A023D-BCBF-44CF-851F-F0916C2314A1}" type="slidenum">
              <a:rPr lang="en-US"/>
              <a:pPr/>
              <a:t>5</a:t>
            </a:fld>
            <a:endParaRPr lang="en-US"/>
          </a:p>
        </p:txBody>
      </p:sp>
    </p:spTree>
    <p:extLst>
      <p:ext uri="{BB962C8B-B14F-4D97-AF65-F5344CB8AC3E}">
        <p14:creationId xmlns:p14="http://schemas.microsoft.com/office/powerpoint/2010/main" val="467717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marL="0" lvl="1" eaLnBrk="1" hangingPunct="1">
              <a:spcBef>
                <a:spcPct val="0"/>
              </a:spcBef>
            </a:pPr>
            <a:r>
              <a:rPr lang="en-US" smtClean="0">
                <a:ea typeface="ＭＳ Ｐゴシック" pitchFamily="34" charset="-128"/>
              </a:rPr>
              <a:t>Now, nearly every profession, industry, financial interest, and hobby is represented. For nice tables on this, see Jonathan Rauch, </a:t>
            </a:r>
            <a:r>
              <a:rPr lang="en-US" i="1" smtClean="0">
                <a:ea typeface="ＭＳ Ｐゴシック" pitchFamily="34" charset="-128"/>
              </a:rPr>
              <a:t>Government</a:t>
            </a:r>
            <a:r>
              <a:rPr lang="ja-JP" altLang="en-US" i="1" smtClean="0">
                <a:ea typeface="ＭＳ Ｐゴシック" pitchFamily="34" charset="-128"/>
              </a:rPr>
              <a:t>’</a:t>
            </a:r>
            <a:r>
              <a:rPr lang="en-US" altLang="ja-JP" i="1" smtClean="0">
                <a:ea typeface="ＭＳ Ｐゴシック" pitchFamily="34" charset="-128"/>
              </a:rPr>
              <a:t>s End</a:t>
            </a:r>
            <a:r>
              <a:rPr lang="en-US" altLang="ja-JP" smtClean="0">
                <a:ea typeface="ＭＳ Ｐゴシック" pitchFamily="34" charset="-128"/>
              </a:rPr>
              <a:t>.</a:t>
            </a:r>
            <a:endParaRPr lang="en-US" smtClean="0">
              <a:ea typeface="ＭＳ Ｐゴシック" pitchFamily="34" charset="-128"/>
            </a:endParaRPr>
          </a:p>
        </p:txBody>
      </p:sp>
      <p:sp>
        <p:nvSpPr>
          <p:cNvPr id="63491" name="Slide Number Placeholder 3"/>
          <p:cNvSpPr>
            <a:spLocks noGrp="1"/>
          </p:cNvSpPr>
          <p:nvPr>
            <p:ph type="sldNum" sz="quarter" idx="5"/>
          </p:nvPr>
        </p:nvSpPr>
        <p:spPr bwMode="auto">
          <a:noFill/>
          <a:ln>
            <a:miter lim="800000"/>
            <a:headEnd/>
            <a:tailEnd/>
          </a:ln>
        </p:spPr>
        <p:txBody>
          <a:bodyPr/>
          <a:lstStyle/>
          <a:p>
            <a:fld id="{6F61D8B4-5E3F-4C55-A5C1-B22E6DAAEA6E}" type="slidenum">
              <a:rPr lang="en-US"/>
              <a:pPr/>
              <a:t>6</a:t>
            </a:fld>
            <a:endParaRPr lang="en-US"/>
          </a:p>
        </p:txBody>
      </p:sp>
    </p:spTree>
    <p:extLst>
      <p:ext uri="{BB962C8B-B14F-4D97-AF65-F5344CB8AC3E}">
        <p14:creationId xmlns:p14="http://schemas.microsoft.com/office/powerpoint/2010/main" val="246904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Students will almost certainly be familiar with PIRG, and you may want to ask them for examples of other Public Interest Groups. You may also explain that the government facilitates public interest law firms that litigate on behalf of the people and that can reclaim expenses when they win lawsuits against companies for violating the law. They have a serious impact in litigating against manufacturers and natural resource extractors that harm the environment. For more on this, see Richard A. Harris and Sidney M. Milkis, </a:t>
            </a:r>
            <a:r>
              <a:rPr lang="en-US" i="1" smtClean="0">
                <a:ea typeface="ＭＳ Ｐゴシック" pitchFamily="34" charset="-128"/>
              </a:rPr>
              <a:t>The Politics of Regulatory Change.</a:t>
            </a:r>
            <a:endParaRPr lang="en-US" smtClean="0">
              <a:ea typeface="ＭＳ Ｐゴシック" pitchFamily="34" charset="-128"/>
            </a:endParaRPr>
          </a:p>
        </p:txBody>
      </p:sp>
      <p:sp>
        <p:nvSpPr>
          <p:cNvPr id="68611" name="Slide Number Placeholder 3"/>
          <p:cNvSpPr>
            <a:spLocks noGrp="1"/>
          </p:cNvSpPr>
          <p:nvPr>
            <p:ph type="sldNum" sz="quarter" idx="5"/>
          </p:nvPr>
        </p:nvSpPr>
        <p:spPr bwMode="auto">
          <a:noFill/>
          <a:ln>
            <a:miter lim="800000"/>
            <a:headEnd/>
            <a:tailEnd/>
          </a:ln>
        </p:spPr>
        <p:txBody>
          <a:bodyPr/>
          <a:lstStyle/>
          <a:p>
            <a:fld id="{9789B380-233B-4391-9637-6BE53834DA16}" type="slidenum">
              <a:rPr lang="en-US"/>
              <a:pPr/>
              <a:t>7</a:t>
            </a:fld>
            <a:endParaRPr lang="en-US"/>
          </a:p>
        </p:txBody>
      </p:sp>
    </p:spTree>
    <p:extLst>
      <p:ext uri="{BB962C8B-B14F-4D97-AF65-F5344CB8AC3E}">
        <p14:creationId xmlns:p14="http://schemas.microsoft.com/office/powerpoint/2010/main" val="3088560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210">
              <a:defRPr>
                <a:solidFill>
                  <a:schemeClr val="tx1"/>
                </a:solidFill>
                <a:latin typeface="Garamond" pitchFamily="18" charset="0"/>
                <a:ea typeface="MS PGothic" pitchFamily="34" charset="-128"/>
              </a:defRPr>
            </a:lvl1pPr>
            <a:lvl2pPr marL="715609" indent="-275234" defTabSz="931210">
              <a:defRPr>
                <a:solidFill>
                  <a:schemeClr val="tx1"/>
                </a:solidFill>
                <a:latin typeface="Garamond" pitchFamily="18" charset="0"/>
                <a:ea typeface="MS PGothic" pitchFamily="34" charset="-128"/>
              </a:defRPr>
            </a:lvl2pPr>
            <a:lvl3pPr marL="1100938" indent="-220188" defTabSz="931210">
              <a:defRPr>
                <a:solidFill>
                  <a:schemeClr val="tx1"/>
                </a:solidFill>
                <a:latin typeface="Garamond" pitchFamily="18" charset="0"/>
                <a:ea typeface="MS PGothic" pitchFamily="34" charset="-128"/>
              </a:defRPr>
            </a:lvl3pPr>
            <a:lvl4pPr marL="1541313" indent="-220188" defTabSz="931210">
              <a:defRPr>
                <a:solidFill>
                  <a:schemeClr val="tx1"/>
                </a:solidFill>
                <a:latin typeface="Garamond" pitchFamily="18" charset="0"/>
                <a:ea typeface="MS PGothic" pitchFamily="34" charset="-128"/>
              </a:defRPr>
            </a:lvl4pPr>
            <a:lvl5pPr marL="1981688" indent="-220188" defTabSz="931210">
              <a:defRPr>
                <a:solidFill>
                  <a:schemeClr val="tx1"/>
                </a:solidFill>
                <a:latin typeface="Garamond" pitchFamily="18" charset="0"/>
                <a:ea typeface="MS PGothic" pitchFamily="34" charset="-128"/>
              </a:defRPr>
            </a:lvl5pPr>
            <a:lvl6pPr marL="2422063" indent="-220188" defTabSz="931210" eaLnBrk="0" fontAlgn="base" hangingPunct="0">
              <a:spcBef>
                <a:spcPct val="0"/>
              </a:spcBef>
              <a:spcAft>
                <a:spcPct val="0"/>
              </a:spcAft>
              <a:defRPr>
                <a:solidFill>
                  <a:schemeClr val="tx1"/>
                </a:solidFill>
                <a:latin typeface="Garamond" pitchFamily="18" charset="0"/>
                <a:ea typeface="MS PGothic" pitchFamily="34" charset="-128"/>
              </a:defRPr>
            </a:lvl6pPr>
            <a:lvl7pPr marL="2862438" indent="-220188" defTabSz="931210" eaLnBrk="0" fontAlgn="base" hangingPunct="0">
              <a:spcBef>
                <a:spcPct val="0"/>
              </a:spcBef>
              <a:spcAft>
                <a:spcPct val="0"/>
              </a:spcAft>
              <a:defRPr>
                <a:solidFill>
                  <a:schemeClr val="tx1"/>
                </a:solidFill>
                <a:latin typeface="Garamond" pitchFamily="18" charset="0"/>
                <a:ea typeface="MS PGothic" pitchFamily="34" charset="-128"/>
              </a:defRPr>
            </a:lvl7pPr>
            <a:lvl8pPr marL="3302813" indent="-220188" defTabSz="931210" eaLnBrk="0" fontAlgn="base" hangingPunct="0">
              <a:spcBef>
                <a:spcPct val="0"/>
              </a:spcBef>
              <a:spcAft>
                <a:spcPct val="0"/>
              </a:spcAft>
              <a:defRPr>
                <a:solidFill>
                  <a:schemeClr val="tx1"/>
                </a:solidFill>
                <a:latin typeface="Garamond" pitchFamily="18" charset="0"/>
                <a:ea typeface="MS PGothic" pitchFamily="34" charset="-128"/>
              </a:defRPr>
            </a:lvl8pPr>
            <a:lvl9pPr marL="3743188" indent="-220188" defTabSz="931210" eaLnBrk="0" fontAlgn="base" hangingPunct="0">
              <a:spcBef>
                <a:spcPct val="0"/>
              </a:spcBef>
              <a:spcAft>
                <a:spcPct val="0"/>
              </a:spcAft>
              <a:defRPr>
                <a:solidFill>
                  <a:schemeClr val="tx1"/>
                </a:solidFill>
                <a:latin typeface="Garamond" pitchFamily="18" charset="0"/>
                <a:ea typeface="MS PGothic" pitchFamily="34" charset="-128"/>
              </a:defRPr>
            </a:lvl9pPr>
          </a:lstStyle>
          <a:p>
            <a:fld id="{1F514F73-E849-4814-8530-3E4C10966F87}" type="slidenum">
              <a:rPr lang="en-US" smtClean="0">
                <a:latin typeface="Arial" pitchFamily="34" charset="0"/>
              </a:rPr>
              <a:pPr/>
              <a:t>8</a:t>
            </a:fld>
            <a:endParaRPr lang="en-US" smtClean="0">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52287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There are currently 34,000 registered lobbyists. A point to make is that citizens can go to members of Congress on their own and do not have to register. Even if individuals were to go on behalf of an organization, they would not be considered lobbyists unless they took any compensation for the visit, including travel expenses.</a:t>
            </a:r>
          </a:p>
        </p:txBody>
      </p:sp>
      <p:sp>
        <p:nvSpPr>
          <p:cNvPr id="72707" name="Slide Number Placeholder 3"/>
          <p:cNvSpPr>
            <a:spLocks noGrp="1"/>
          </p:cNvSpPr>
          <p:nvPr>
            <p:ph type="sldNum" sz="quarter" idx="5"/>
          </p:nvPr>
        </p:nvSpPr>
        <p:spPr bwMode="auto">
          <a:noFill/>
          <a:ln>
            <a:miter lim="800000"/>
            <a:headEnd/>
            <a:tailEnd/>
          </a:ln>
        </p:spPr>
        <p:txBody>
          <a:bodyPr/>
          <a:lstStyle/>
          <a:p>
            <a:fld id="{ADB1942E-34D5-4F2C-B844-216863DE0AD9}" type="slidenum">
              <a:rPr lang="en-US"/>
              <a:pPr/>
              <a:t>9</a:t>
            </a:fld>
            <a:endParaRPr lang="en-US"/>
          </a:p>
        </p:txBody>
      </p:sp>
    </p:spTree>
    <p:extLst>
      <p:ext uri="{BB962C8B-B14F-4D97-AF65-F5344CB8AC3E}">
        <p14:creationId xmlns:p14="http://schemas.microsoft.com/office/powerpoint/2010/main" val="2165753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The world of lobbying is often one of different groups working together. Different groups quite frequently join forces, especially when some have very strong relationships with certain members and other groups have relationships with other members.  </a:t>
            </a:r>
          </a:p>
        </p:txBody>
      </p:sp>
      <p:sp>
        <p:nvSpPr>
          <p:cNvPr id="82947" name="Slide Number Placeholder 3"/>
          <p:cNvSpPr>
            <a:spLocks noGrp="1"/>
          </p:cNvSpPr>
          <p:nvPr>
            <p:ph type="sldNum" sz="quarter" idx="5"/>
          </p:nvPr>
        </p:nvSpPr>
        <p:spPr bwMode="auto">
          <a:noFill/>
          <a:ln>
            <a:miter lim="800000"/>
            <a:headEnd/>
            <a:tailEnd/>
          </a:ln>
        </p:spPr>
        <p:txBody>
          <a:bodyPr/>
          <a:lstStyle/>
          <a:p>
            <a:fld id="{A14F2B94-C49D-436F-9B36-42BA16BC2E30}" type="slidenum">
              <a:rPr lang="en-US"/>
              <a:pPr/>
              <a:t>10</a:t>
            </a:fld>
            <a:endParaRPr lang="en-US"/>
          </a:p>
        </p:txBody>
      </p:sp>
    </p:spTree>
    <p:extLst>
      <p:ext uri="{BB962C8B-B14F-4D97-AF65-F5344CB8AC3E}">
        <p14:creationId xmlns:p14="http://schemas.microsoft.com/office/powerpoint/2010/main" val="161728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C3AB8F62-03E9-40D9-8BB0-563B24E812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D757619-3AE8-45CE-879E-198B135A556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0"/>
            <a:ext cx="22669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0"/>
            <a:ext cx="66484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934C5EB-3C60-4702-9C60-3FAC5CFA08B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4/2/2019</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C3AB8F62-03E9-40D9-8BB0-563B24E812B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96BC222-9778-402E-A8C0-55EE0F8C1FA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29A4A5-4C1D-4A11-A725-FCB662E727C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97EBFDA-B51B-4326-983F-34AA3B98DC2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4/2/2019</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70E8C587-B9DB-47BA-A526-9E495BCB845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4/2/2019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768F9DCC-9034-4B11-B339-37509123D94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4/2/2019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F51AE37A-146C-467A-B44F-32326A88230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7D3348A9-1A25-4FD7-91B8-BB115FB774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96BC222-9778-402E-A8C0-55EE0F8C1FA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4/2/2019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C2CA710F-DFCE-431E-91CA-CB653FEB7C6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D757619-3AE8-45CE-879E-198B135A556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4/2/2019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934C5EB-3C60-4702-9C60-3FAC5CFA08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629A4A5-4C1D-4A11-A725-FCB662E727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524000"/>
            <a:ext cx="4381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524000"/>
            <a:ext cx="4381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B97EBFDA-B51B-4326-983F-34AA3B98DC2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70E8C587-B9DB-47BA-A526-9E495BCB845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768F9DCC-9034-4B11-B339-37509123D94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F51AE37A-146C-467A-B44F-32326A88230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7D3348A9-1A25-4FD7-91B8-BB115FB7743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C2CA710F-DFCE-431E-91CA-CB653FEB7C6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0"/>
            <a:ext cx="9067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524000"/>
            <a:ext cx="8915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239000" y="6553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83253137-1B3B-4482-B911-0154970BC9F8}" type="slidenum">
              <a:rPr lang="en-US"/>
              <a:pPr/>
              <a:t>‹#›</a:t>
            </a:fld>
            <a:endParaRPr lang="en-US"/>
          </a:p>
        </p:txBody>
      </p:sp>
      <p:pic>
        <p:nvPicPr>
          <p:cNvPr id="1029" name="Picture 7" descr="WTP_Eighth_SlideBG"/>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lnSpc>
          <a:spcPct val="80000"/>
        </a:lnSpc>
        <a:spcBef>
          <a:spcPct val="0"/>
        </a:spcBef>
        <a:spcAft>
          <a:spcPct val="0"/>
        </a:spcAft>
        <a:defRPr sz="4000" b="1">
          <a:solidFill>
            <a:schemeClr val="tx2"/>
          </a:solidFill>
          <a:latin typeface="+mj-lt"/>
          <a:ea typeface="+mj-ea"/>
          <a:cs typeface="ＭＳ Ｐゴシック" charset="0"/>
        </a:defRPr>
      </a:lvl1pPr>
      <a:lvl2pPr algn="l" rtl="0" eaLnBrk="0" fontAlgn="base" hangingPunct="0">
        <a:lnSpc>
          <a:spcPct val="80000"/>
        </a:lnSpc>
        <a:spcBef>
          <a:spcPct val="0"/>
        </a:spcBef>
        <a:spcAft>
          <a:spcPct val="0"/>
        </a:spcAft>
        <a:defRPr sz="4000" b="1">
          <a:solidFill>
            <a:schemeClr val="tx2"/>
          </a:solidFill>
          <a:latin typeface="Arial" charset="0"/>
          <a:ea typeface="ＭＳ Ｐゴシック" pitchFamily="28" charset="-128"/>
          <a:cs typeface="ＭＳ Ｐゴシック" charset="0"/>
        </a:defRPr>
      </a:lvl2pPr>
      <a:lvl3pPr algn="l" rtl="0" eaLnBrk="0" fontAlgn="base" hangingPunct="0">
        <a:lnSpc>
          <a:spcPct val="80000"/>
        </a:lnSpc>
        <a:spcBef>
          <a:spcPct val="0"/>
        </a:spcBef>
        <a:spcAft>
          <a:spcPct val="0"/>
        </a:spcAft>
        <a:defRPr sz="4000" b="1">
          <a:solidFill>
            <a:schemeClr val="tx2"/>
          </a:solidFill>
          <a:latin typeface="Arial" charset="0"/>
          <a:ea typeface="ＭＳ Ｐゴシック" pitchFamily="28" charset="-128"/>
          <a:cs typeface="ＭＳ Ｐゴシック" charset="0"/>
        </a:defRPr>
      </a:lvl3pPr>
      <a:lvl4pPr algn="l" rtl="0" eaLnBrk="0" fontAlgn="base" hangingPunct="0">
        <a:lnSpc>
          <a:spcPct val="80000"/>
        </a:lnSpc>
        <a:spcBef>
          <a:spcPct val="0"/>
        </a:spcBef>
        <a:spcAft>
          <a:spcPct val="0"/>
        </a:spcAft>
        <a:defRPr sz="4000" b="1">
          <a:solidFill>
            <a:schemeClr val="tx2"/>
          </a:solidFill>
          <a:latin typeface="Arial" charset="0"/>
          <a:ea typeface="ＭＳ Ｐゴシック" pitchFamily="28" charset="-128"/>
          <a:cs typeface="ＭＳ Ｐゴシック" charset="0"/>
        </a:defRPr>
      </a:lvl4pPr>
      <a:lvl5pPr algn="l" rtl="0" eaLnBrk="0" fontAlgn="base" hangingPunct="0">
        <a:lnSpc>
          <a:spcPct val="80000"/>
        </a:lnSpc>
        <a:spcBef>
          <a:spcPct val="0"/>
        </a:spcBef>
        <a:spcAft>
          <a:spcPct val="0"/>
        </a:spcAft>
        <a:defRPr sz="4000" b="1">
          <a:solidFill>
            <a:schemeClr val="tx2"/>
          </a:solidFill>
          <a:latin typeface="Arial" charset="0"/>
          <a:ea typeface="ＭＳ Ｐゴシック" pitchFamily="28" charset="-128"/>
          <a:cs typeface="ＭＳ Ｐゴシック" charset="0"/>
        </a:defRPr>
      </a:lvl5pPr>
      <a:lvl6pPr marL="457200" algn="l" rtl="0" eaLnBrk="1" fontAlgn="base" hangingPunct="1">
        <a:lnSpc>
          <a:spcPct val="80000"/>
        </a:lnSpc>
        <a:spcBef>
          <a:spcPct val="0"/>
        </a:spcBef>
        <a:spcAft>
          <a:spcPct val="0"/>
        </a:spcAft>
        <a:defRPr sz="4000" b="1">
          <a:solidFill>
            <a:schemeClr val="tx2"/>
          </a:solidFill>
          <a:latin typeface="Arial" charset="0"/>
          <a:ea typeface="ＭＳ Ｐゴシック" pitchFamily="28" charset="-128"/>
        </a:defRPr>
      </a:lvl6pPr>
      <a:lvl7pPr marL="914400" algn="l" rtl="0" eaLnBrk="1" fontAlgn="base" hangingPunct="1">
        <a:lnSpc>
          <a:spcPct val="80000"/>
        </a:lnSpc>
        <a:spcBef>
          <a:spcPct val="0"/>
        </a:spcBef>
        <a:spcAft>
          <a:spcPct val="0"/>
        </a:spcAft>
        <a:defRPr sz="4000" b="1">
          <a:solidFill>
            <a:schemeClr val="tx2"/>
          </a:solidFill>
          <a:latin typeface="Arial" charset="0"/>
          <a:ea typeface="ＭＳ Ｐゴシック" pitchFamily="28" charset="-128"/>
        </a:defRPr>
      </a:lvl7pPr>
      <a:lvl8pPr marL="1371600" algn="l" rtl="0" eaLnBrk="1" fontAlgn="base" hangingPunct="1">
        <a:lnSpc>
          <a:spcPct val="80000"/>
        </a:lnSpc>
        <a:spcBef>
          <a:spcPct val="0"/>
        </a:spcBef>
        <a:spcAft>
          <a:spcPct val="0"/>
        </a:spcAft>
        <a:defRPr sz="4000" b="1">
          <a:solidFill>
            <a:schemeClr val="tx2"/>
          </a:solidFill>
          <a:latin typeface="Arial" charset="0"/>
          <a:ea typeface="ＭＳ Ｐゴシック" pitchFamily="28" charset="-128"/>
        </a:defRPr>
      </a:lvl8pPr>
      <a:lvl9pPr marL="1828800" algn="l" rtl="0" eaLnBrk="1" fontAlgn="base" hangingPunct="1">
        <a:lnSpc>
          <a:spcPct val="80000"/>
        </a:lnSpc>
        <a:spcBef>
          <a:spcPct val="0"/>
        </a:spcBef>
        <a:spcAft>
          <a:spcPct val="0"/>
        </a:spcAft>
        <a:defRPr sz="4000" b="1">
          <a:solidFill>
            <a:schemeClr val="tx2"/>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buClr>
          <a:srgbClr val="00AFE9"/>
        </a:buClr>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00AFE9"/>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rgbClr val="00AFE9"/>
        </a:buClr>
        <a:buChar char="•"/>
        <a:defRPr sz="2400">
          <a:solidFill>
            <a:schemeClr val="tx1"/>
          </a:solidFill>
          <a:latin typeface="+mn-lt"/>
          <a:ea typeface="+mn-ea"/>
        </a:defRPr>
      </a:lvl3pPr>
      <a:lvl4pPr marL="1600200" indent="-228600" algn="l" rtl="0" eaLnBrk="0" fontAlgn="base" hangingPunct="0">
        <a:spcBef>
          <a:spcPct val="20000"/>
        </a:spcBef>
        <a:spcAft>
          <a:spcPct val="0"/>
        </a:spcAft>
        <a:buClr>
          <a:srgbClr val="00AFE9"/>
        </a:buClr>
        <a:buChar char="–"/>
        <a:defRPr sz="2000">
          <a:solidFill>
            <a:schemeClr val="tx1"/>
          </a:solidFill>
          <a:latin typeface="+mn-lt"/>
          <a:ea typeface="+mn-ea"/>
        </a:defRPr>
      </a:lvl4pPr>
      <a:lvl5pPr marL="2057400" indent="-228600" algn="l" rtl="0" eaLnBrk="0" fontAlgn="base" hangingPunct="0">
        <a:spcBef>
          <a:spcPct val="20000"/>
        </a:spcBef>
        <a:spcAft>
          <a:spcPct val="0"/>
        </a:spcAft>
        <a:buClr>
          <a:srgbClr val="00AFE9"/>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rgbClr val="FFBF08"/>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rgbClr val="FFBF08"/>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rgbClr val="FFBF08"/>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rgbClr val="FFBF08"/>
        </a:buClr>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4/2/2019</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253137-1B3B-4482-B911-0154970BC9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gif"/><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descr="C:\Users\Political Science\Desktop\greenpeace-logo.jpg"/>
          <p:cNvPicPr>
            <a:picLocks noChangeAspect="1" noChangeArrowheads="1"/>
          </p:cNvPicPr>
          <p:nvPr/>
        </p:nvPicPr>
        <p:blipFill>
          <a:blip r:embed="rId2" cstate="print"/>
          <a:srcRect/>
          <a:stretch>
            <a:fillRect/>
          </a:stretch>
        </p:blipFill>
        <p:spPr bwMode="auto">
          <a:xfrm>
            <a:off x="0" y="1600200"/>
            <a:ext cx="3682449" cy="2533650"/>
          </a:xfrm>
          <a:prstGeom prst="rect">
            <a:avLst/>
          </a:prstGeom>
          <a:noFill/>
        </p:spPr>
      </p:pic>
      <p:sp>
        <p:nvSpPr>
          <p:cNvPr id="2" name="Title 1"/>
          <p:cNvSpPr>
            <a:spLocks noGrp="1"/>
          </p:cNvSpPr>
          <p:nvPr>
            <p:ph type="ctrTitle"/>
          </p:nvPr>
        </p:nvSpPr>
        <p:spPr>
          <a:xfrm>
            <a:off x="533400" y="228600"/>
            <a:ext cx="7851648" cy="1676400"/>
          </a:xfrm>
        </p:spPr>
        <p:txBody>
          <a:bodyPr>
            <a:normAutofit fontScale="90000"/>
          </a:bodyPr>
          <a:lstStyle/>
          <a:p>
            <a:pPr algn="ctr"/>
            <a:r>
              <a:rPr lang="en-US" dirty="0" smtClean="0">
                <a:solidFill>
                  <a:schemeClr val="tx1"/>
                </a:solidFill>
              </a:rPr>
              <a:t>Chapter 11: Groups and Interest</a:t>
            </a:r>
            <a:endParaRPr lang="en-US" dirty="0">
              <a:solidFill>
                <a:schemeClr val="tx1"/>
              </a:solidFill>
            </a:endParaRPr>
          </a:p>
        </p:txBody>
      </p:sp>
      <p:sp>
        <p:nvSpPr>
          <p:cNvPr id="3" name="Subtitle 2"/>
          <p:cNvSpPr>
            <a:spLocks noGrp="1"/>
          </p:cNvSpPr>
          <p:nvPr>
            <p:ph type="subTitle" idx="1"/>
          </p:nvPr>
        </p:nvSpPr>
        <p:spPr/>
        <p:txBody>
          <a:bodyPr/>
          <a:lstStyle/>
          <a:p>
            <a:endParaRPr lang="en-US" dirty="0"/>
          </a:p>
        </p:txBody>
      </p:sp>
      <p:pic>
        <p:nvPicPr>
          <p:cNvPr id="150531" name="Picture 3" descr="C:\Users\Political Science\Desktop\images.jpg"/>
          <p:cNvPicPr>
            <a:picLocks noChangeAspect="1" noChangeArrowheads="1"/>
          </p:cNvPicPr>
          <p:nvPr/>
        </p:nvPicPr>
        <p:blipFill>
          <a:blip r:embed="rId3" cstate="print"/>
          <a:srcRect/>
          <a:stretch>
            <a:fillRect/>
          </a:stretch>
        </p:blipFill>
        <p:spPr bwMode="auto">
          <a:xfrm>
            <a:off x="6553200" y="2362200"/>
            <a:ext cx="2590800" cy="1762125"/>
          </a:xfrm>
          <a:prstGeom prst="rect">
            <a:avLst/>
          </a:prstGeom>
          <a:noFill/>
        </p:spPr>
      </p:pic>
      <p:pic>
        <p:nvPicPr>
          <p:cNvPr id="150534" name="Picture 6" descr="C:\Users\Political Science\Desktop\logo.jpg"/>
          <p:cNvPicPr>
            <a:picLocks noChangeAspect="1" noChangeArrowheads="1"/>
          </p:cNvPicPr>
          <p:nvPr/>
        </p:nvPicPr>
        <p:blipFill>
          <a:blip r:embed="rId4" cstate="print"/>
          <a:srcRect/>
          <a:stretch>
            <a:fillRect/>
          </a:stretch>
        </p:blipFill>
        <p:spPr bwMode="auto">
          <a:xfrm>
            <a:off x="0" y="4703008"/>
            <a:ext cx="3189956" cy="2154992"/>
          </a:xfrm>
          <a:prstGeom prst="rect">
            <a:avLst/>
          </a:prstGeom>
          <a:noFill/>
        </p:spPr>
      </p:pic>
      <p:pic>
        <p:nvPicPr>
          <p:cNvPr id="150535" name="Picture 7" descr="C:\Users\Political Science\Desktop\AARP logo.jpg"/>
          <p:cNvPicPr>
            <a:picLocks noChangeAspect="1" noChangeArrowheads="1"/>
          </p:cNvPicPr>
          <p:nvPr/>
        </p:nvPicPr>
        <p:blipFill>
          <a:blip r:embed="rId5" cstate="print"/>
          <a:srcRect/>
          <a:stretch>
            <a:fillRect/>
          </a:stretch>
        </p:blipFill>
        <p:spPr bwMode="auto">
          <a:xfrm>
            <a:off x="3962400" y="5486400"/>
            <a:ext cx="5334000" cy="1177717"/>
          </a:xfrm>
          <a:prstGeom prst="rect">
            <a:avLst/>
          </a:prstGeom>
          <a:noFill/>
        </p:spPr>
      </p:pic>
      <p:pic>
        <p:nvPicPr>
          <p:cNvPr id="150536" name="Picture 8" descr="C:\Users\Political Science\Desktop\apsalogosolidc2color.gif"/>
          <p:cNvPicPr>
            <a:picLocks noChangeAspect="1" noChangeArrowheads="1"/>
          </p:cNvPicPr>
          <p:nvPr/>
        </p:nvPicPr>
        <p:blipFill>
          <a:blip r:embed="rId6" cstate="print"/>
          <a:srcRect/>
          <a:stretch>
            <a:fillRect/>
          </a:stretch>
        </p:blipFill>
        <p:spPr bwMode="auto">
          <a:xfrm>
            <a:off x="8258175" y="914400"/>
            <a:ext cx="885825" cy="1409700"/>
          </a:xfrm>
          <a:prstGeom prst="rect">
            <a:avLst/>
          </a:prstGeom>
          <a:noFill/>
        </p:spPr>
      </p:pic>
      <p:pic>
        <p:nvPicPr>
          <p:cNvPr id="150537" name="Picture 9" descr="C:\Users\Political Science\Desktop\Koch Funds Climate Denial Groups.JPG"/>
          <p:cNvPicPr>
            <a:picLocks noChangeAspect="1" noChangeArrowheads="1"/>
          </p:cNvPicPr>
          <p:nvPr/>
        </p:nvPicPr>
        <p:blipFill>
          <a:blip r:embed="rId7" cstate="print"/>
          <a:srcRect/>
          <a:stretch>
            <a:fillRect/>
          </a:stretch>
        </p:blipFill>
        <p:spPr bwMode="auto">
          <a:xfrm>
            <a:off x="0" y="1219200"/>
            <a:ext cx="1606306" cy="925151"/>
          </a:xfrm>
          <a:prstGeom prst="rect">
            <a:avLst/>
          </a:prstGeom>
          <a:noFill/>
        </p:spPr>
      </p:pic>
      <p:pic>
        <p:nvPicPr>
          <p:cNvPr id="150533" name="Picture 5" descr="C:\Users\Political Science\Desktop\agpa_logo_final_PMS.jpg"/>
          <p:cNvPicPr>
            <a:picLocks noChangeAspect="1" noChangeArrowheads="1"/>
          </p:cNvPicPr>
          <p:nvPr/>
        </p:nvPicPr>
        <p:blipFill>
          <a:blip r:embed="rId8" cstate="print"/>
          <a:srcRect/>
          <a:stretch>
            <a:fillRect/>
          </a:stretch>
        </p:blipFill>
        <p:spPr bwMode="auto">
          <a:xfrm>
            <a:off x="2971800" y="2057400"/>
            <a:ext cx="3581400" cy="1501359"/>
          </a:xfrm>
          <a:prstGeom prst="rect">
            <a:avLst/>
          </a:prstGeom>
          <a:noFill/>
        </p:spPr>
      </p:pic>
      <p:pic>
        <p:nvPicPr>
          <p:cNvPr id="150532" name="Picture 4" descr="C:\Users\Political Science\Desktop\00020424.jpg"/>
          <p:cNvPicPr>
            <a:picLocks noChangeAspect="1" noChangeArrowheads="1"/>
          </p:cNvPicPr>
          <p:nvPr/>
        </p:nvPicPr>
        <p:blipFill>
          <a:blip r:embed="rId9" cstate="print"/>
          <a:srcRect/>
          <a:stretch>
            <a:fillRect/>
          </a:stretch>
        </p:blipFill>
        <p:spPr bwMode="auto">
          <a:xfrm>
            <a:off x="2819400" y="3581400"/>
            <a:ext cx="3857625" cy="15621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xfrm>
            <a:off x="457200" y="304800"/>
            <a:ext cx="8229600" cy="1143000"/>
          </a:xfrm>
        </p:spPr>
        <p:txBody>
          <a:bodyPr>
            <a:normAutofit/>
          </a:bodyPr>
          <a:lstStyle/>
          <a:p>
            <a:pPr algn="ctr" eaLnBrk="1" hangingPunct="1"/>
            <a:r>
              <a:rPr lang="en-US" dirty="0" smtClean="0">
                <a:solidFill>
                  <a:schemeClr val="tx1"/>
                </a:solidFill>
              </a:rPr>
              <a:t>What good are they?</a:t>
            </a:r>
          </a:p>
        </p:txBody>
      </p:sp>
      <p:sp>
        <p:nvSpPr>
          <p:cNvPr id="81922" name="Content Placeholder 2"/>
          <p:cNvSpPr>
            <a:spLocks noGrp="1"/>
          </p:cNvSpPr>
          <p:nvPr>
            <p:ph idx="1"/>
          </p:nvPr>
        </p:nvSpPr>
        <p:spPr>
          <a:xfrm>
            <a:off x="457200" y="1524000"/>
            <a:ext cx="8229600" cy="5334000"/>
          </a:xfrm>
        </p:spPr>
        <p:txBody>
          <a:bodyPr/>
          <a:lstStyle/>
          <a:p>
            <a:pPr eaLnBrk="1" hangingPunct="1"/>
            <a:r>
              <a:rPr lang="en-US" sz="2800" dirty="0" smtClean="0"/>
              <a:t>Lobbyists can cooperate to generate campaigns</a:t>
            </a:r>
          </a:p>
          <a:p>
            <a:pPr lvl="1" eaLnBrk="1" hangingPunct="1"/>
            <a:r>
              <a:rPr lang="en-US" sz="2800" dirty="0" smtClean="0"/>
              <a:t>Grassroots support</a:t>
            </a:r>
          </a:p>
          <a:p>
            <a:pPr lvl="1" eaLnBrk="1" hangingPunct="1"/>
            <a:r>
              <a:rPr lang="en-US" sz="2800" dirty="0" smtClean="0"/>
              <a:t>Fundraising</a:t>
            </a:r>
          </a:p>
          <a:p>
            <a:pPr lvl="1" eaLnBrk="1" hangingPunct="1"/>
            <a:r>
              <a:rPr lang="en-US" sz="2800" dirty="0" smtClean="0"/>
              <a:t>Media efforts</a:t>
            </a:r>
          </a:p>
          <a:p>
            <a:pPr lvl="1" eaLnBrk="1" hangingPunct="1"/>
            <a:r>
              <a:rPr lang="en-US" sz="2800" dirty="0" smtClean="0"/>
              <a:t>Lobbying members of Congress</a:t>
            </a:r>
          </a:p>
          <a:p>
            <a:pPr eaLnBrk="1" hangingPunct="1"/>
            <a:r>
              <a:rPr lang="en-US" sz="2800" dirty="0" smtClean="0"/>
              <a:t>Members of Congress can go to lobbyists to help gain support</a:t>
            </a:r>
          </a:p>
          <a:p>
            <a:pPr eaLnBrk="1" hangingPunct="1"/>
            <a:r>
              <a:rPr lang="en-US" sz="2800" dirty="0" smtClean="0"/>
              <a:t>Also: Organize Direct Action, Strikes, Boycotts, Letter Writing Campaigns, Sponsorship Activities. </a:t>
            </a:r>
          </a:p>
          <a:p>
            <a:pPr lvl="1"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57200" y="704850"/>
            <a:ext cx="8229600" cy="742950"/>
          </a:xfrm>
        </p:spPr>
        <p:txBody>
          <a:bodyPr/>
          <a:lstStyle/>
          <a:p>
            <a:pPr eaLnBrk="1" hangingPunct="1"/>
            <a:r>
              <a:rPr lang="en-US" sz="3600" smtClean="0"/>
              <a:t>Providing Information</a:t>
            </a:r>
          </a:p>
        </p:txBody>
      </p:sp>
      <p:sp>
        <p:nvSpPr>
          <p:cNvPr id="31746" name="Rectangle 3"/>
          <p:cNvSpPr>
            <a:spLocks noGrp="1" noChangeArrowheads="1"/>
          </p:cNvSpPr>
          <p:nvPr>
            <p:ph idx="1"/>
          </p:nvPr>
        </p:nvSpPr>
        <p:spPr>
          <a:xfrm>
            <a:off x="762000" y="1646238"/>
            <a:ext cx="7620000" cy="4525962"/>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sz="3200" smtClean="0"/>
              <a:t>The Provision of Information</a:t>
            </a:r>
          </a:p>
          <a:p>
            <a:pPr marL="640080" lvl="1" indent="-246888" eaLnBrk="1" fontAlgn="auto" hangingPunct="1">
              <a:spcAft>
                <a:spcPts val="0"/>
              </a:spcAft>
              <a:buFont typeface="Wingdings 2"/>
              <a:buChar char=""/>
              <a:defRPr/>
            </a:pPr>
            <a:r>
              <a:rPr lang="en-US" sz="2800" smtClean="0"/>
              <a:t>The essence of lobbying is the provision of information to policy makers.</a:t>
            </a:r>
          </a:p>
          <a:p>
            <a:pPr marL="640080" lvl="1" indent="-246888" eaLnBrk="1" fontAlgn="auto" hangingPunct="1">
              <a:spcAft>
                <a:spcPts val="0"/>
              </a:spcAft>
              <a:buFont typeface="Wingdings 2"/>
              <a:buChar char=""/>
              <a:defRPr/>
            </a:pPr>
            <a:r>
              <a:rPr lang="en-US" sz="2800" smtClean="0"/>
              <a:t>The art of lobbying then is being in a position to communicate this information.</a:t>
            </a:r>
          </a:p>
          <a:p>
            <a:pPr marL="640080" lvl="1" indent="-246888" eaLnBrk="1" fontAlgn="auto" hangingPunct="1">
              <a:spcAft>
                <a:spcPts val="0"/>
              </a:spcAft>
              <a:buFont typeface="Wingdings 2"/>
              <a:buChar char=""/>
              <a:defRPr/>
            </a:pPr>
            <a:r>
              <a:rPr lang="en-US" sz="2800" smtClean="0"/>
              <a:t>Lobbyists seek to provide three types of information:</a:t>
            </a:r>
          </a:p>
          <a:p>
            <a:pPr lvl="2" indent="-246888" eaLnBrk="1" fontAlgn="auto" hangingPunct="1">
              <a:spcAft>
                <a:spcPts val="0"/>
              </a:spcAft>
              <a:buFont typeface="Wingdings 2"/>
              <a:buChar char=""/>
              <a:defRPr/>
            </a:pPr>
            <a:r>
              <a:rPr lang="en-US" sz="2400" smtClean="0"/>
              <a:t>Policy analysis.</a:t>
            </a:r>
          </a:p>
          <a:p>
            <a:pPr lvl="2" indent="-246888" eaLnBrk="1" fontAlgn="auto" hangingPunct="1">
              <a:spcAft>
                <a:spcPts val="0"/>
              </a:spcAft>
              <a:buFont typeface="Wingdings 2"/>
              <a:buChar char=""/>
              <a:defRPr/>
            </a:pPr>
            <a:r>
              <a:rPr lang="en-US" sz="2400" smtClean="0"/>
              <a:t>Political analysis.</a:t>
            </a:r>
          </a:p>
          <a:p>
            <a:pPr lvl="2" indent="-246888" eaLnBrk="1" fontAlgn="auto" hangingPunct="1">
              <a:spcAft>
                <a:spcPts val="0"/>
              </a:spcAft>
              <a:buFont typeface="Wingdings 2"/>
              <a:buChar char=""/>
              <a:defRPr/>
            </a:pPr>
            <a:r>
              <a:rPr lang="en-US" sz="2400" smtClean="0"/>
              <a:t>Legal analysis.</a:t>
            </a:r>
          </a:p>
          <a:p>
            <a:pPr lvl="2" indent="-246888" eaLnBrk="1" fontAlgn="auto" hangingPunct="1">
              <a:spcAft>
                <a:spcPts val="0"/>
              </a:spcAft>
              <a:buFont typeface="Wingdings 2"/>
              <a:buChar char=""/>
              <a:defRPr/>
            </a:pPr>
            <a:endParaRPr lang="en-US" smtClean="0"/>
          </a:p>
        </p:txBody>
      </p:sp>
      <p:sp>
        <p:nvSpPr>
          <p:cNvPr id="31747" name="Slide Number Placeholder 1"/>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p>
            <a:pPr>
              <a:defRPr/>
            </a:pPr>
            <a:fld id="{9A670B63-317D-430C-B1A2-11A0761573E2}" type="slidenum">
              <a:rPr lang="en-US"/>
              <a:pPr>
                <a:defRPr/>
              </a:pPr>
              <a:t>11</a:t>
            </a:fld>
            <a:endParaRPr lang="en-US"/>
          </a:p>
        </p:txBody>
      </p:sp>
    </p:spTree>
    <p:extLst>
      <p:ext uri="{BB962C8B-B14F-4D97-AF65-F5344CB8AC3E}">
        <p14:creationId xmlns:p14="http://schemas.microsoft.com/office/powerpoint/2010/main" val="2693719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82000" cy="5029200"/>
          </a:xfrm>
        </p:spPr>
        <p:txBody>
          <a:bodyPr>
            <a:normAutofit lnSpcReduction="10000"/>
          </a:bodyPr>
          <a:lstStyle/>
          <a:p>
            <a:r>
              <a:rPr lang="en-US" sz="3600" dirty="0" smtClean="0"/>
              <a:t>Going Public: attempting to generate the widest and most positive public opinion about an issue</a:t>
            </a:r>
          </a:p>
          <a:p>
            <a:pPr lvl="1"/>
            <a:r>
              <a:rPr lang="en-US" sz="3600" dirty="0" smtClean="0"/>
              <a:t>Institutional advertising (advertising designed to create a positive image of an organization)</a:t>
            </a:r>
          </a:p>
          <a:p>
            <a:pPr lvl="1"/>
            <a:r>
              <a:rPr lang="en-US" sz="3600" dirty="0" smtClean="0"/>
              <a:t>Organizing protests and demonstrations</a:t>
            </a:r>
          </a:p>
          <a:p>
            <a:pPr lvl="1"/>
            <a:r>
              <a:rPr lang="en-US" sz="3600" dirty="0" smtClean="0"/>
              <a:t>Getting members to petition Congress directly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a:xfrm>
            <a:off x="457200" y="304800"/>
            <a:ext cx="8229600" cy="914400"/>
          </a:xfrm>
        </p:spPr>
        <p:txBody>
          <a:bodyPr/>
          <a:lstStyle/>
          <a:p>
            <a:pPr algn="ctr" eaLnBrk="1" hangingPunct="1"/>
            <a:r>
              <a:rPr lang="en-US" dirty="0" smtClean="0">
                <a:solidFill>
                  <a:schemeClr val="tx1"/>
                </a:solidFill>
              </a:rPr>
              <a:t>Keeping Lobbying Ethical</a:t>
            </a:r>
          </a:p>
        </p:txBody>
      </p:sp>
      <p:sp>
        <p:nvSpPr>
          <p:cNvPr id="93186" name="Content Placeholder 2"/>
          <p:cNvSpPr>
            <a:spLocks noGrp="1"/>
          </p:cNvSpPr>
          <p:nvPr>
            <p:ph idx="1"/>
          </p:nvPr>
        </p:nvSpPr>
        <p:spPr>
          <a:xfrm>
            <a:off x="304800" y="1676400"/>
            <a:ext cx="8382000" cy="5181600"/>
          </a:xfrm>
        </p:spPr>
        <p:txBody>
          <a:bodyPr>
            <a:normAutofit/>
          </a:bodyPr>
          <a:lstStyle/>
          <a:p>
            <a:pPr eaLnBrk="1" hangingPunct="1"/>
            <a:r>
              <a:rPr lang="en-US" sz="3200" dirty="0" smtClean="0"/>
              <a:t>Obama administration bans all lobbyists from being hired for one year (a few exceptions have been made)</a:t>
            </a:r>
          </a:p>
          <a:p>
            <a:pPr eaLnBrk="1" hangingPunct="1"/>
            <a:r>
              <a:rPr lang="en-US" sz="3200" dirty="0" smtClean="0"/>
              <a:t>All lobbyists must register as lobbyists. </a:t>
            </a:r>
          </a:p>
          <a:p>
            <a:pPr eaLnBrk="1" hangingPunct="1"/>
            <a:r>
              <a:rPr lang="en-US" sz="3200" dirty="0" smtClean="0"/>
              <a:t>Businesses and trade associations cannot write off lobbying expenses</a:t>
            </a:r>
          </a:p>
          <a:p>
            <a:pPr eaLnBrk="1" hangingPunct="1"/>
            <a:r>
              <a:rPr lang="en-US" sz="3200" dirty="0" smtClean="0"/>
              <a:t>More disclosure rules</a:t>
            </a:r>
          </a:p>
          <a:p>
            <a:pPr eaLnBrk="1" hangingPunct="1"/>
            <a:r>
              <a:rPr lang="en-US" sz="3200" dirty="0" smtClean="0"/>
              <a:t>Lobbyists cannot give personal gifts over $50 in value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ctr"/>
            <a:r>
              <a:rPr lang="en-US" dirty="0" smtClean="0">
                <a:solidFill>
                  <a:schemeClr val="tx1"/>
                </a:solidFill>
              </a:rPr>
              <a:t>What’s bad about them?</a:t>
            </a:r>
            <a:endParaRPr lang="en-US" dirty="0">
              <a:solidFill>
                <a:schemeClr val="tx1"/>
              </a:solidFill>
            </a:endParaRPr>
          </a:p>
        </p:txBody>
      </p:sp>
      <p:sp>
        <p:nvSpPr>
          <p:cNvPr id="3" name="Content Placeholder 2"/>
          <p:cNvSpPr>
            <a:spLocks noGrp="1"/>
          </p:cNvSpPr>
          <p:nvPr>
            <p:ph idx="1"/>
          </p:nvPr>
        </p:nvSpPr>
        <p:spPr>
          <a:xfrm>
            <a:off x="457200" y="1295400"/>
            <a:ext cx="8229600" cy="5562600"/>
          </a:xfrm>
        </p:spPr>
        <p:txBody>
          <a:bodyPr>
            <a:normAutofit/>
          </a:bodyPr>
          <a:lstStyle/>
          <a:p>
            <a:r>
              <a:rPr lang="en-US" sz="3200" dirty="0" smtClean="0"/>
              <a:t>Can facilitate corruption. </a:t>
            </a:r>
          </a:p>
          <a:p>
            <a:r>
              <a:rPr lang="en-US" sz="3200" dirty="0" smtClean="0"/>
              <a:t>Can facilitate things that seem to be obviously corrupt, but are really perfectly legal. </a:t>
            </a:r>
          </a:p>
          <a:p>
            <a:r>
              <a:rPr lang="en-US" sz="3200" dirty="0" smtClean="0"/>
              <a:t>Can prevent solutions. </a:t>
            </a:r>
          </a:p>
          <a:p>
            <a:r>
              <a:rPr lang="en-US" sz="3200" dirty="0" smtClean="0"/>
              <a:t>Interest group can become more important than the interest they serve. </a:t>
            </a:r>
          </a:p>
          <a:p>
            <a:r>
              <a:rPr lang="en-US" sz="3200" dirty="0" smtClean="0"/>
              <a:t>Create lazy politicians. </a:t>
            </a:r>
          </a:p>
          <a:p>
            <a:r>
              <a:rPr lang="en-US" sz="3200" dirty="0" smtClean="0"/>
              <a:t>Can become part of the government thus destroying pluralism and competition. </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45B9FF8-DF80-4682-8712-9C35FCBA8A8B}" type="slidenum">
              <a:rPr lang="en-US"/>
              <a:pPr>
                <a:defRPr/>
              </a:pPr>
              <a:t>15</a:t>
            </a:fld>
            <a:endParaRPr lang="en-US"/>
          </a:p>
        </p:txBody>
      </p:sp>
      <p:pic>
        <p:nvPicPr>
          <p:cNvPr id="10245" name="Picture 2" descr="C:\Users\bradl132\Desktop\Lobby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736600"/>
            <a:ext cx="6629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4"/>
          <p:cNvSpPr>
            <a:spLocks noChangeArrowheads="1"/>
          </p:cNvSpPr>
          <p:nvPr/>
        </p:nvSpPr>
        <p:spPr bwMode="auto">
          <a:xfrm>
            <a:off x="6862763" y="6642100"/>
            <a:ext cx="1695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800"/>
              <a:t>https://www.opensecrets.org/lobby/</a:t>
            </a:r>
          </a:p>
        </p:txBody>
      </p:sp>
    </p:spTree>
    <p:extLst>
      <p:ext uri="{BB962C8B-B14F-4D97-AF65-F5344CB8AC3E}">
        <p14:creationId xmlns:p14="http://schemas.microsoft.com/office/powerpoint/2010/main" val="1156780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0" y="1295400"/>
            <a:ext cx="9144000" cy="5562600"/>
          </a:xfrm>
        </p:spPr>
        <p:txBody>
          <a:bodyPr/>
          <a:lstStyle/>
          <a:p>
            <a:pPr eaLnBrk="1" hangingPunct="1"/>
            <a:r>
              <a:rPr lang="en-US" sz="3200" dirty="0" smtClean="0"/>
              <a:t>A Corrupting Influence?</a:t>
            </a:r>
          </a:p>
          <a:p>
            <a:pPr lvl="1" eaLnBrk="1" hangingPunct="1"/>
            <a:r>
              <a:rPr lang="en-US" sz="2800" dirty="0" smtClean="0"/>
              <a:t>Strong correlations exists between interest group money and roll call votes, but is it causal?</a:t>
            </a:r>
          </a:p>
          <a:p>
            <a:pPr lvl="1" eaLnBrk="1" hangingPunct="1"/>
            <a:r>
              <a:rPr lang="en-US" sz="2800" dirty="0" smtClean="0"/>
              <a:t>Interest groups side more with politicians that they’ve worked with, while opposing those who they have a bad track record with.</a:t>
            </a:r>
          </a:p>
          <a:p>
            <a:pPr lvl="1" eaLnBrk="1" hangingPunct="1"/>
            <a:r>
              <a:rPr lang="en-US" sz="2800" dirty="0" smtClean="0"/>
              <a:t>Interest groups that are ideological usually work with lawmakers that have similar ideologies.</a:t>
            </a:r>
          </a:p>
          <a:p>
            <a:pPr lvl="1" eaLnBrk="1" hangingPunct="1"/>
            <a:r>
              <a:rPr lang="en-US" sz="2800" dirty="0" smtClean="0"/>
              <a:t>Interest groups that represent business interests work with everyone, since they don’t care for ideology. </a:t>
            </a:r>
          </a:p>
        </p:txBody>
      </p:sp>
      <p:sp>
        <p:nvSpPr>
          <p:cNvPr id="60419" name="Slide Number Placeholder 1"/>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p>
            <a:pPr>
              <a:defRPr/>
            </a:pPr>
            <a:fld id="{02339697-EC8D-434C-B2BE-ED7CCAFE75A7}" type="slidenum">
              <a:rPr lang="en-US"/>
              <a:pPr>
                <a:defRPr/>
              </a:pPr>
              <a:t>16</a:t>
            </a:fld>
            <a:endParaRPr lang="en-US"/>
          </a:p>
        </p:txBody>
      </p:sp>
    </p:spTree>
    <p:extLst>
      <p:ext uri="{BB962C8B-B14F-4D97-AF65-F5344CB8AC3E}">
        <p14:creationId xmlns:p14="http://schemas.microsoft.com/office/powerpoint/2010/main" val="2008599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xfrm>
            <a:off x="457200" y="0"/>
            <a:ext cx="8229600" cy="1066800"/>
          </a:xfrm>
        </p:spPr>
        <p:txBody>
          <a:bodyPr/>
          <a:lstStyle/>
          <a:p>
            <a:pPr algn="ctr" eaLnBrk="1" hangingPunct="1"/>
            <a:r>
              <a:rPr lang="en-US" dirty="0" smtClean="0">
                <a:solidFill>
                  <a:schemeClr val="tx1"/>
                </a:solidFill>
              </a:rPr>
              <a:t>The Iron Triangle</a:t>
            </a:r>
          </a:p>
        </p:txBody>
      </p:sp>
      <p:pic>
        <p:nvPicPr>
          <p:cNvPr id="90114" name="Picture 3" descr="ch11fig02.jpg"/>
          <p:cNvPicPr>
            <a:picLocks noChangeAspect="1"/>
          </p:cNvPicPr>
          <p:nvPr/>
        </p:nvPicPr>
        <p:blipFill>
          <a:blip r:embed="rId3" cstate="print"/>
          <a:srcRect/>
          <a:stretch>
            <a:fillRect/>
          </a:stretch>
        </p:blipFill>
        <p:spPr bwMode="auto">
          <a:xfrm>
            <a:off x="3352800" y="1219200"/>
            <a:ext cx="5486400" cy="4948238"/>
          </a:xfrm>
          <a:prstGeom prst="rect">
            <a:avLst/>
          </a:prstGeom>
          <a:noFill/>
          <a:ln w="9525">
            <a:noFill/>
            <a:miter lim="800000"/>
            <a:headEnd/>
            <a:tailEnd/>
          </a:ln>
        </p:spPr>
      </p:pic>
      <p:sp>
        <p:nvSpPr>
          <p:cNvPr id="4" name="TextBox 3"/>
          <p:cNvSpPr txBox="1"/>
          <p:nvPr/>
        </p:nvSpPr>
        <p:spPr>
          <a:xfrm>
            <a:off x="228600" y="1447800"/>
            <a:ext cx="2971800" cy="4401205"/>
          </a:xfrm>
          <a:prstGeom prst="rect">
            <a:avLst/>
          </a:prstGeom>
          <a:noFill/>
        </p:spPr>
        <p:txBody>
          <a:bodyPr wrap="square" rtlCol="0">
            <a:spAutoFit/>
          </a:bodyPr>
          <a:lstStyle/>
          <a:p>
            <a:pPr eaLnBrk="1" hangingPunct="1"/>
            <a:r>
              <a:rPr lang="en-US" sz="2800" dirty="0" smtClean="0"/>
              <a:t>Members of Congress get on committees that will help their constituents. This often means </a:t>
            </a:r>
            <a:r>
              <a:rPr lang="en-US" sz="2800" i="1" dirty="0" smtClean="0"/>
              <a:t>supporting</a:t>
            </a:r>
            <a:r>
              <a:rPr lang="en-US" sz="2800" dirty="0" smtClean="0"/>
              <a:t> businesses instead of </a:t>
            </a:r>
            <a:r>
              <a:rPr lang="en-US" sz="2800" i="1" dirty="0" smtClean="0"/>
              <a:t>regulating </a:t>
            </a:r>
            <a:r>
              <a:rPr lang="en-US" sz="2800" dirty="0" smtClean="0"/>
              <a:t>them.</a:t>
            </a:r>
            <a:endParaRPr lang="en-US" sz="28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n-US" sz="3600" smtClean="0"/>
              <a:t>Lobbying with Money</a:t>
            </a:r>
          </a:p>
        </p:txBody>
      </p:sp>
      <p:sp>
        <p:nvSpPr>
          <p:cNvPr id="27651" name="Rectangle 3"/>
          <p:cNvSpPr>
            <a:spLocks noGrp="1" noChangeArrowheads="1"/>
          </p:cNvSpPr>
          <p:nvPr>
            <p:ph idx="1"/>
          </p:nvPr>
        </p:nvSpPr>
        <p:spPr/>
        <p:txBody>
          <a:bodyPr/>
          <a:lstStyle/>
          <a:p>
            <a:pPr eaLnBrk="1" hangingPunct="1"/>
            <a:r>
              <a:rPr lang="en-US" sz="3200" smtClean="0"/>
              <a:t>When does money </a:t>
            </a:r>
            <a:r>
              <a:rPr lang="ja-JP" altLang="en-US" sz="3200" smtClean="0">
                <a:cs typeface="HGP明朝E"/>
              </a:rPr>
              <a:t>“</a:t>
            </a:r>
            <a:r>
              <a:rPr lang="en-US" altLang="ja-JP" sz="3200" smtClean="0">
                <a:cs typeface="HGP明朝E"/>
              </a:rPr>
              <a:t>buy</a:t>
            </a:r>
            <a:r>
              <a:rPr lang="ja-JP" altLang="en-US" sz="3200" smtClean="0">
                <a:cs typeface="HGP明朝E"/>
              </a:rPr>
              <a:t>”</a:t>
            </a:r>
            <a:r>
              <a:rPr lang="en-US" altLang="ja-JP" sz="3200" smtClean="0">
                <a:cs typeface="HGP明朝E"/>
              </a:rPr>
              <a:t> votes?</a:t>
            </a:r>
          </a:p>
          <a:p>
            <a:pPr lvl="1" eaLnBrk="1" hangingPunct="1"/>
            <a:r>
              <a:rPr lang="en-US" sz="2800" smtClean="0"/>
              <a:t>Are all Votes Equal? </a:t>
            </a:r>
          </a:p>
          <a:p>
            <a:pPr lvl="2" eaLnBrk="1" hangingPunct="1"/>
            <a:r>
              <a:rPr lang="en-US" sz="2400" smtClean="0"/>
              <a:t>Size of the majority coalition.</a:t>
            </a:r>
          </a:p>
          <a:p>
            <a:pPr lvl="2" eaLnBrk="1" hangingPunct="1"/>
            <a:r>
              <a:rPr lang="en-US" sz="2400" smtClean="0"/>
              <a:t>Issue saliency and the public.</a:t>
            </a:r>
          </a:p>
          <a:p>
            <a:pPr lvl="2" eaLnBrk="1" hangingPunct="1"/>
            <a:r>
              <a:rPr lang="en-US" sz="2400" smtClean="0"/>
              <a:t>Party leaders.</a:t>
            </a:r>
          </a:p>
          <a:p>
            <a:pPr lvl="2" eaLnBrk="1" hangingPunct="1"/>
            <a:r>
              <a:rPr lang="en-US" sz="2400" smtClean="0"/>
              <a:t>Caucus leaders.</a:t>
            </a:r>
          </a:p>
          <a:p>
            <a:pPr lvl="1" eaLnBrk="1" hangingPunct="1"/>
            <a:r>
              <a:rPr lang="en-US" sz="2800" smtClean="0"/>
              <a:t>Maintaining the status quo.</a:t>
            </a:r>
          </a:p>
          <a:p>
            <a:pPr lvl="2" eaLnBrk="1" hangingPunct="1"/>
            <a:r>
              <a:rPr lang="en-US" sz="2500" smtClean="0"/>
              <a:t>Not buying votes, but keeping the right voters in place. </a:t>
            </a:r>
          </a:p>
        </p:txBody>
      </p:sp>
      <p:sp>
        <p:nvSpPr>
          <p:cNvPr id="64515" name="Slide Number Placeholder 1"/>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p>
            <a:pPr>
              <a:defRPr/>
            </a:pPr>
            <a:fld id="{77E799F7-A0B0-47AA-8768-61F5CD12DA27}" type="slidenum">
              <a:rPr lang="en-US"/>
              <a:pPr>
                <a:defRPr/>
              </a:pPr>
              <a:t>18</a:t>
            </a:fld>
            <a:endParaRPr lang="en-US"/>
          </a:p>
        </p:txBody>
      </p:sp>
    </p:spTree>
    <p:extLst>
      <p:ext uri="{BB962C8B-B14F-4D97-AF65-F5344CB8AC3E}">
        <p14:creationId xmlns:p14="http://schemas.microsoft.com/office/powerpoint/2010/main" val="3357000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57200" y="704850"/>
            <a:ext cx="8229600" cy="895350"/>
          </a:xfrm>
        </p:spPr>
        <p:txBody>
          <a:bodyPr/>
          <a:lstStyle/>
          <a:p>
            <a:pPr eaLnBrk="1" hangingPunct="1"/>
            <a:r>
              <a:rPr lang="en-US" sz="3600" smtClean="0"/>
              <a:t>What Does Money Buy?</a:t>
            </a:r>
          </a:p>
        </p:txBody>
      </p:sp>
      <p:sp>
        <p:nvSpPr>
          <p:cNvPr id="31747" name="Rectangle 3"/>
          <p:cNvSpPr>
            <a:spLocks noGrp="1" noChangeArrowheads="1"/>
          </p:cNvSpPr>
          <p:nvPr>
            <p:ph idx="1"/>
          </p:nvPr>
        </p:nvSpPr>
        <p:spPr>
          <a:xfrm>
            <a:off x="457200" y="1676400"/>
            <a:ext cx="8229600" cy="5181600"/>
          </a:xfrm>
        </p:spPr>
        <p:txBody>
          <a:bodyPr/>
          <a:lstStyle/>
          <a:p>
            <a:pPr eaLnBrk="1" hangingPunct="1"/>
            <a:r>
              <a:rPr lang="en-US" sz="3200" dirty="0" smtClean="0"/>
              <a:t>The Provision of Private Goods</a:t>
            </a:r>
          </a:p>
          <a:p>
            <a:pPr lvl="1" eaLnBrk="1" hangingPunct="1"/>
            <a:r>
              <a:rPr lang="en-US" sz="2800" dirty="0" smtClean="0"/>
              <a:t>Most commonly seen in outsourcing</a:t>
            </a:r>
          </a:p>
          <a:p>
            <a:pPr lvl="1" eaLnBrk="1" hangingPunct="1"/>
            <a:r>
              <a:rPr lang="en-US" sz="2800" dirty="0" smtClean="0"/>
              <a:t>Corporate lobbyists are less likely to ask for votes than they are to ask for help in obtaining private goods such as </a:t>
            </a:r>
            <a:r>
              <a:rPr lang="en-US" sz="2800" u="sng" dirty="0" smtClean="0"/>
              <a:t>contracts, regulatory waivers, and subsidies.</a:t>
            </a:r>
            <a:r>
              <a:rPr lang="en-US" sz="2800" dirty="0" smtClean="0"/>
              <a:t> </a:t>
            </a:r>
          </a:p>
          <a:p>
            <a:pPr lvl="2" eaLnBrk="1" hangingPunct="1"/>
            <a:r>
              <a:rPr lang="en-US" sz="2400" dirty="0" smtClean="0"/>
              <a:t>The number of legislators needed to provide private goods is much less than compared to the number needed to provide collective goods.</a:t>
            </a:r>
          </a:p>
          <a:p>
            <a:pPr lvl="2" eaLnBrk="1" hangingPunct="1"/>
            <a:r>
              <a:rPr lang="en-US" sz="2400" dirty="0" smtClean="0"/>
              <a:t>The amount of private goods that government provides have increased dramatically.</a:t>
            </a:r>
          </a:p>
        </p:txBody>
      </p:sp>
      <p:sp>
        <p:nvSpPr>
          <p:cNvPr id="74755" name="Slide Number Placeholder 1"/>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p>
            <a:pPr>
              <a:defRPr/>
            </a:pPr>
            <a:fld id="{1863130B-27DD-4060-B468-60B4F41B9473}" type="slidenum">
              <a:rPr lang="en-US"/>
              <a:pPr>
                <a:defRPr/>
              </a:pPr>
              <a:t>19</a:t>
            </a:fld>
            <a:endParaRPr lang="en-US"/>
          </a:p>
        </p:txBody>
      </p:sp>
    </p:spTree>
    <p:extLst>
      <p:ext uri="{BB962C8B-B14F-4D97-AF65-F5344CB8AC3E}">
        <p14:creationId xmlns:p14="http://schemas.microsoft.com/office/powerpoint/2010/main" val="1755083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a:xfrm>
            <a:off x="457200" y="228600"/>
            <a:ext cx="8229600" cy="1371600"/>
          </a:xfrm>
        </p:spPr>
        <p:txBody>
          <a:bodyPr>
            <a:normAutofit fontScale="90000"/>
          </a:bodyPr>
          <a:lstStyle/>
          <a:p>
            <a:pPr algn="ctr" eaLnBrk="1" hangingPunct="1"/>
            <a:r>
              <a:rPr lang="en-US" dirty="0" smtClean="0">
                <a:solidFill>
                  <a:schemeClr val="tx1"/>
                </a:solidFill>
              </a:rPr>
              <a:t>The Character of Interest Groups</a:t>
            </a:r>
          </a:p>
        </p:txBody>
      </p:sp>
      <p:sp>
        <p:nvSpPr>
          <p:cNvPr id="29698" name="Content Placeholder 4"/>
          <p:cNvSpPr>
            <a:spLocks noGrp="1"/>
          </p:cNvSpPr>
          <p:nvPr>
            <p:ph idx="1"/>
          </p:nvPr>
        </p:nvSpPr>
        <p:spPr>
          <a:xfrm>
            <a:off x="0" y="1524000"/>
            <a:ext cx="9144000" cy="5334000"/>
          </a:xfrm>
        </p:spPr>
        <p:txBody>
          <a:bodyPr>
            <a:normAutofit fontScale="92500" lnSpcReduction="20000"/>
          </a:bodyPr>
          <a:lstStyle/>
          <a:p>
            <a:pPr lvl="2" eaLnBrk="1" hangingPunct="1">
              <a:buNone/>
            </a:pPr>
            <a:endParaRPr lang="en-US" sz="3600" dirty="0" smtClean="0"/>
          </a:p>
          <a:p>
            <a:pPr lvl="2" eaLnBrk="1" hangingPunct="1">
              <a:buNone/>
            </a:pPr>
            <a:r>
              <a:rPr lang="en-US" sz="3600" dirty="0" smtClean="0"/>
              <a:t>The Founders said: </a:t>
            </a:r>
          </a:p>
          <a:p>
            <a:pPr lvl="2" eaLnBrk="1" hangingPunct="1"/>
            <a:r>
              <a:rPr lang="en-US" sz="3600" dirty="0" smtClean="0"/>
              <a:t>People in a free society will always pursue their interests</a:t>
            </a:r>
          </a:p>
          <a:p>
            <a:pPr lvl="2" eaLnBrk="1" hangingPunct="1"/>
            <a:r>
              <a:rPr lang="en-US" sz="3600" dirty="0" smtClean="0"/>
              <a:t>The goal is to ensure they do not harm others in the process</a:t>
            </a:r>
          </a:p>
          <a:p>
            <a:pPr lvl="2" eaLnBrk="1" hangingPunct="1"/>
            <a:r>
              <a:rPr lang="en-US" sz="3600" dirty="0" smtClean="0"/>
              <a:t>Thus, the formation of interest groups is foregone conclusion in a democracy.</a:t>
            </a:r>
          </a:p>
          <a:p>
            <a:pPr lvl="2" eaLnBrk="1" hangingPunct="1"/>
            <a:r>
              <a:rPr lang="en-US" sz="3600" dirty="0" smtClean="0"/>
              <a:t>The concern, however, is to make sure that interest groups do not harm the health of the republic.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Lobbyists and interest groups today are far more powerful than they have ever been.</a:t>
            </a:r>
          </a:p>
          <a:p>
            <a:r>
              <a:rPr lang="en-US" dirty="0" smtClean="0"/>
              <a:t>With no limitation on private spending when it comes to politics, interest groups have attained more influence.</a:t>
            </a:r>
          </a:p>
          <a:p>
            <a:r>
              <a:rPr lang="en-US" dirty="0" smtClean="0"/>
              <a:t>Between political polarization in the country, and the increased role that money plays in politics, interest groups keep growing powerful by the day.</a:t>
            </a:r>
          </a:p>
          <a:p>
            <a:r>
              <a:rPr lang="en-US" dirty="0" smtClean="0"/>
              <a:t>What does this say about the voice of the single voter in a democracy???</a:t>
            </a:r>
            <a:endParaRPr lang="en-US" dirty="0"/>
          </a:p>
        </p:txBody>
      </p:sp>
    </p:spTree>
    <p:extLst>
      <p:ext uri="{BB962C8B-B14F-4D97-AF65-F5344CB8AC3E}">
        <p14:creationId xmlns:p14="http://schemas.microsoft.com/office/powerpoint/2010/main" val="223972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228600"/>
            <a:ext cx="8229600" cy="990600"/>
          </a:xfrm>
        </p:spPr>
        <p:txBody>
          <a:bodyPr>
            <a:normAutofit/>
          </a:bodyPr>
          <a:lstStyle/>
          <a:p>
            <a:pPr algn="ctr" eaLnBrk="1" hangingPunct="1"/>
            <a:r>
              <a:rPr lang="en-US" dirty="0" smtClean="0">
                <a:solidFill>
                  <a:schemeClr val="tx1"/>
                </a:solidFill>
              </a:rPr>
              <a:t>Interest Groups</a:t>
            </a:r>
          </a:p>
        </p:txBody>
      </p:sp>
      <p:sp>
        <p:nvSpPr>
          <p:cNvPr id="36866" name="Content Placeholder 2"/>
          <p:cNvSpPr>
            <a:spLocks noGrp="1"/>
          </p:cNvSpPr>
          <p:nvPr>
            <p:ph idx="1"/>
          </p:nvPr>
        </p:nvSpPr>
        <p:spPr>
          <a:xfrm>
            <a:off x="457200" y="1371600"/>
            <a:ext cx="8229600" cy="5257800"/>
          </a:xfrm>
        </p:spPr>
        <p:txBody>
          <a:bodyPr>
            <a:normAutofit/>
          </a:bodyPr>
          <a:lstStyle/>
          <a:p>
            <a:pPr eaLnBrk="1" hangingPunct="1"/>
            <a:r>
              <a:rPr lang="en-US" dirty="0" smtClean="0"/>
              <a:t>Interest Groups perform many functions:</a:t>
            </a:r>
          </a:p>
          <a:p>
            <a:pPr lvl="1" eaLnBrk="1" hangingPunct="1"/>
            <a:r>
              <a:rPr lang="en-US" dirty="0" smtClean="0"/>
              <a:t>Speak on behalf of members</a:t>
            </a:r>
          </a:p>
          <a:p>
            <a:pPr lvl="1" eaLnBrk="1" hangingPunct="1"/>
            <a:r>
              <a:rPr lang="en-US" dirty="0" smtClean="0"/>
              <a:t>Mobilize citizens</a:t>
            </a:r>
          </a:p>
          <a:p>
            <a:pPr lvl="1" eaLnBrk="1" hangingPunct="1"/>
            <a:r>
              <a:rPr lang="en-US" dirty="0" smtClean="0"/>
              <a:t>Keep citizens informed</a:t>
            </a:r>
          </a:p>
          <a:p>
            <a:pPr lvl="1" eaLnBrk="1" hangingPunct="1"/>
            <a:r>
              <a:rPr lang="en-US" dirty="0" smtClean="0"/>
              <a:t>Hold officials accountable</a:t>
            </a:r>
          </a:p>
          <a:p>
            <a:pPr lvl="1" eaLnBrk="1" hangingPunct="1"/>
            <a:r>
              <a:rPr lang="en-US" dirty="0" smtClean="0"/>
              <a:t>Litigate on behalf of individuals	</a:t>
            </a:r>
          </a:p>
          <a:p>
            <a:pPr lvl="1" eaLnBrk="1" hangingPunct="1"/>
            <a:r>
              <a:rPr lang="en-US" dirty="0" smtClean="0"/>
              <a:t>Represent many varied interest:</a:t>
            </a:r>
          </a:p>
          <a:p>
            <a:pPr lvl="2"/>
            <a:r>
              <a:rPr lang="en-US" dirty="0" smtClean="0"/>
              <a:t>Agriculture</a:t>
            </a:r>
          </a:p>
          <a:p>
            <a:pPr lvl="2"/>
            <a:r>
              <a:rPr lang="en-US" dirty="0" smtClean="0"/>
              <a:t>Labor</a:t>
            </a:r>
          </a:p>
          <a:p>
            <a:pPr lvl="2"/>
            <a:r>
              <a:rPr lang="en-US" dirty="0" smtClean="0"/>
              <a:t>Professionals</a:t>
            </a:r>
          </a:p>
          <a:p>
            <a:pPr lvl="2"/>
            <a:r>
              <a:rPr lang="en-US" dirty="0" smtClean="0"/>
              <a:t>Ideology</a:t>
            </a:r>
          </a:p>
          <a:p>
            <a:pPr lvl="2"/>
            <a:r>
              <a:rPr lang="en-US" dirty="0" smtClean="0"/>
              <a:t>And pretty much anything you can think of. 	</a:t>
            </a:r>
          </a:p>
          <a:p>
            <a:pPr lvl="1" eaLnBrk="1" hangingPunct="1">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0" y="228600"/>
            <a:ext cx="9144000" cy="990600"/>
          </a:xfrm>
        </p:spPr>
        <p:txBody>
          <a:bodyPr>
            <a:normAutofit/>
          </a:bodyPr>
          <a:lstStyle/>
          <a:p>
            <a:pPr algn="ctr" eaLnBrk="1" hangingPunct="1"/>
            <a:r>
              <a:rPr lang="en-US" dirty="0" smtClean="0">
                <a:solidFill>
                  <a:schemeClr val="tx1"/>
                </a:solidFill>
              </a:rPr>
              <a:t>The Characteristics of Members</a:t>
            </a:r>
          </a:p>
        </p:txBody>
      </p:sp>
      <p:sp>
        <p:nvSpPr>
          <p:cNvPr id="60418" name="Content Placeholder 2"/>
          <p:cNvSpPr>
            <a:spLocks noGrp="1"/>
          </p:cNvSpPr>
          <p:nvPr>
            <p:ph idx="1"/>
          </p:nvPr>
        </p:nvSpPr>
        <p:spPr>
          <a:xfrm>
            <a:off x="457200" y="1447800"/>
            <a:ext cx="8229600" cy="4876800"/>
          </a:xfrm>
        </p:spPr>
        <p:txBody>
          <a:bodyPr>
            <a:normAutofit/>
          </a:bodyPr>
          <a:lstStyle/>
          <a:p>
            <a:pPr eaLnBrk="1" hangingPunct="1"/>
            <a:r>
              <a:rPr lang="en-US" sz="4000" dirty="0" smtClean="0"/>
              <a:t>Group membership is biased towards those at the higher end of the socioeconomic spectrum</a:t>
            </a:r>
          </a:p>
          <a:p>
            <a:pPr lvl="1" eaLnBrk="1" hangingPunct="1"/>
            <a:r>
              <a:rPr lang="en-US" sz="4000" dirty="0" smtClean="0"/>
              <a:t>More time, money and expertise </a:t>
            </a:r>
          </a:p>
          <a:p>
            <a:pPr lvl="1" eaLnBrk="1" hangingPunct="1"/>
            <a:r>
              <a:rPr lang="en-US" sz="4000" dirty="0" smtClean="0"/>
              <a:t>More likely to be asked to join if you have high socioeconomic status</a:t>
            </a:r>
          </a:p>
          <a:p>
            <a:pPr lvl="1" eaLnBrk="1" hangingPunct="1"/>
            <a:r>
              <a:rPr lang="en-US" sz="4000" dirty="0" smtClean="0"/>
              <a:t>Higher sense of efficacy</a:t>
            </a:r>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228600"/>
            <a:ext cx="8229600" cy="1066800"/>
          </a:xfrm>
        </p:spPr>
        <p:txBody>
          <a:bodyPr/>
          <a:lstStyle/>
          <a:p>
            <a:pPr algn="ctr" eaLnBrk="1" hangingPunct="1"/>
            <a:r>
              <a:rPr lang="en-US" dirty="0" smtClean="0">
                <a:solidFill>
                  <a:schemeClr val="tx1"/>
                </a:solidFill>
              </a:rPr>
              <a:t>Free Rider Dilemma</a:t>
            </a:r>
          </a:p>
        </p:txBody>
      </p:sp>
      <p:sp>
        <p:nvSpPr>
          <p:cNvPr id="50178" name="Content Placeholder 2"/>
          <p:cNvSpPr>
            <a:spLocks noGrp="1"/>
          </p:cNvSpPr>
          <p:nvPr>
            <p:ph idx="1"/>
          </p:nvPr>
        </p:nvSpPr>
        <p:spPr>
          <a:xfrm>
            <a:off x="0" y="1447800"/>
            <a:ext cx="9067800" cy="5410200"/>
          </a:xfrm>
        </p:spPr>
        <p:txBody>
          <a:bodyPr>
            <a:normAutofit/>
          </a:bodyPr>
          <a:lstStyle/>
          <a:p>
            <a:pPr eaLnBrk="1" hangingPunct="1"/>
            <a:r>
              <a:rPr lang="en-US" sz="2800" dirty="0" smtClean="0"/>
              <a:t>How to attract members who will enjoy the collective benefits, whether they join or not. (Unions have to deal with this.) Why be a member when you can get the benefits without participation? </a:t>
            </a:r>
          </a:p>
          <a:p>
            <a:pPr eaLnBrk="1" hangingPunct="1"/>
            <a:r>
              <a:rPr lang="en-US" sz="2800" dirty="0" smtClean="0"/>
              <a:t>Selective benefits are used to encourage membership. </a:t>
            </a:r>
          </a:p>
          <a:p>
            <a:pPr lvl="1" eaLnBrk="1" hangingPunct="1"/>
            <a:r>
              <a:rPr lang="en-US" sz="2800" dirty="0" smtClean="0"/>
              <a:t>Informational: education</a:t>
            </a:r>
          </a:p>
          <a:p>
            <a:pPr lvl="1" eaLnBrk="1" hangingPunct="1"/>
            <a:r>
              <a:rPr lang="en-US" sz="2800" dirty="0" smtClean="0"/>
              <a:t>Material: Swag, perks</a:t>
            </a:r>
          </a:p>
          <a:p>
            <a:pPr lvl="1" eaLnBrk="1" hangingPunct="1"/>
            <a:r>
              <a:rPr lang="en-US" sz="2800" dirty="0" smtClean="0"/>
              <a:t>Solidarity: Getting to know people, making friends</a:t>
            </a:r>
          </a:p>
          <a:p>
            <a:pPr lvl="1" eaLnBrk="1" hangingPunct="1"/>
            <a:r>
              <a:rPr lang="en-US" sz="2800" dirty="0" smtClean="0"/>
              <a:t>Purposive: Being part of achieving the goals of the group</a:t>
            </a:r>
            <a:r>
              <a:rPr lang="en-US" sz="2800" dirty="0" smtClean="0">
                <a:solidFill>
                  <a:srgbClr val="00B0F0"/>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457200" y="0"/>
            <a:ext cx="8229600" cy="990600"/>
          </a:xfrm>
        </p:spPr>
        <p:txBody>
          <a:bodyPr>
            <a:noAutofit/>
          </a:bodyPr>
          <a:lstStyle/>
          <a:p>
            <a:pPr algn="ctr" eaLnBrk="1" hangingPunct="1"/>
            <a:r>
              <a:rPr lang="en-US" sz="3200" dirty="0" smtClean="0">
                <a:solidFill>
                  <a:schemeClr val="tx1"/>
                </a:solidFill>
              </a:rPr>
              <a:t>Number of Interest Groups Keep Growing</a:t>
            </a:r>
          </a:p>
        </p:txBody>
      </p:sp>
      <p:sp>
        <p:nvSpPr>
          <p:cNvPr id="62466" name="Content Placeholder 2"/>
          <p:cNvSpPr>
            <a:spLocks noGrp="1"/>
          </p:cNvSpPr>
          <p:nvPr>
            <p:ph idx="1"/>
          </p:nvPr>
        </p:nvSpPr>
        <p:spPr>
          <a:xfrm>
            <a:off x="0" y="990600"/>
            <a:ext cx="9144000" cy="5867400"/>
          </a:xfrm>
        </p:spPr>
        <p:txBody>
          <a:bodyPr>
            <a:normAutofit/>
          </a:bodyPr>
          <a:lstStyle/>
          <a:p>
            <a:pPr eaLnBrk="1" hangingPunct="1"/>
            <a:r>
              <a:rPr lang="en-US" dirty="0" smtClean="0"/>
              <a:t>The number of interest groups in America has grown exponentially over the last few decades</a:t>
            </a:r>
          </a:p>
          <a:p>
            <a:pPr lvl="1" eaLnBrk="1" hangingPunct="1"/>
            <a:r>
              <a:rPr lang="en-US" dirty="0" smtClean="0"/>
              <a:t>Expansion of government</a:t>
            </a:r>
          </a:p>
          <a:p>
            <a:pPr lvl="2"/>
            <a:r>
              <a:rPr lang="en-US" dirty="0" smtClean="0"/>
              <a:t>To push for new government spending</a:t>
            </a:r>
          </a:p>
          <a:p>
            <a:pPr lvl="2"/>
            <a:r>
              <a:rPr lang="en-US" dirty="0" smtClean="0"/>
              <a:t>To push for government regulation</a:t>
            </a:r>
          </a:p>
          <a:p>
            <a:pPr lvl="2"/>
            <a:r>
              <a:rPr lang="en-US" dirty="0" smtClean="0"/>
              <a:t>To support new programs</a:t>
            </a:r>
          </a:p>
          <a:p>
            <a:pPr lvl="2"/>
            <a:r>
              <a:rPr lang="en-US" dirty="0" smtClean="0"/>
              <a:t>To counter other groups</a:t>
            </a:r>
          </a:p>
          <a:p>
            <a:pPr lvl="1" eaLnBrk="1" hangingPunct="1"/>
            <a:r>
              <a:rPr lang="en-US" dirty="0" smtClean="0"/>
              <a:t>New politics of interest groups</a:t>
            </a:r>
          </a:p>
          <a:p>
            <a:pPr lvl="1"/>
            <a:r>
              <a:rPr lang="en-US" dirty="0" smtClean="0"/>
              <a:t>Generation of activists who came of age protesting civil rights violations and Vietnam</a:t>
            </a:r>
          </a:p>
          <a:p>
            <a:pPr lvl="2"/>
            <a:r>
              <a:rPr lang="en-US" dirty="0" smtClean="0"/>
              <a:t>Tremendous sense of efficacy</a:t>
            </a:r>
          </a:p>
          <a:p>
            <a:pPr lvl="2"/>
            <a:r>
              <a:rPr lang="en-US" dirty="0" smtClean="0"/>
              <a:t>See groups as a central mechanism for political change</a:t>
            </a:r>
          </a:p>
          <a:p>
            <a:pPr lvl="2"/>
            <a:r>
              <a:rPr lang="en-US" dirty="0" smtClean="0"/>
              <a:t>Use new communications technologies</a:t>
            </a:r>
          </a:p>
          <a:p>
            <a:pPr lvl="2"/>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228600"/>
            <a:ext cx="8229600" cy="1447800"/>
          </a:xfrm>
        </p:spPr>
        <p:txBody>
          <a:bodyPr>
            <a:normAutofit fontScale="90000"/>
          </a:bodyPr>
          <a:lstStyle/>
          <a:p>
            <a:r>
              <a:rPr lang="en-US" b="1" dirty="0" smtClean="0">
                <a:solidFill>
                  <a:schemeClr val="tx1"/>
                </a:solidFill>
              </a:rPr>
              <a:t>Public Interest Groups (also known as Citizen Groups</a:t>
            </a:r>
            <a:r>
              <a:rPr lang="en-US" dirty="0" smtClean="0">
                <a:solidFill>
                  <a:schemeClr val="tx1"/>
                </a:solidFill>
              </a:rPr>
              <a:t>:</a:t>
            </a:r>
          </a:p>
        </p:txBody>
      </p:sp>
      <p:sp>
        <p:nvSpPr>
          <p:cNvPr id="67586" name="Content Placeholder 2"/>
          <p:cNvSpPr>
            <a:spLocks noGrp="1"/>
          </p:cNvSpPr>
          <p:nvPr>
            <p:ph idx="1"/>
          </p:nvPr>
        </p:nvSpPr>
        <p:spPr>
          <a:xfrm>
            <a:off x="457200" y="1447800"/>
            <a:ext cx="8229600" cy="4876800"/>
          </a:xfrm>
        </p:spPr>
        <p:txBody>
          <a:bodyPr>
            <a:normAutofit/>
          </a:bodyPr>
          <a:lstStyle/>
          <a:p>
            <a:pPr eaLnBrk="1" hangingPunct="1">
              <a:buNone/>
            </a:pPr>
            <a:r>
              <a:rPr lang="en-US" sz="5400" dirty="0"/>
              <a:t>G</a:t>
            </a:r>
            <a:r>
              <a:rPr lang="en-US" sz="5400" dirty="0" smtClean="0"/>
              <a:t>roups that claim to act on behalf of the general good as opposed to the material interests of the members. </a:t>
            </a:r>
            <a:endParaRPr lang="en-US" sz="5400"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685800" y="228600"/>
            <a:ext cx="7772400" cy="1143000"/>
          </a:xfrm>
        </p:spPr>
        <p:txBody>
          <a:bodyPr/>
          <a:lstStyle/>
          <a:p>
            <a:pPr eaLnBrk="1" hangingPunct="1"/>
            <a:r>
              <a:rPr lang="en-US" sz="3600" dirty="0" smtClean="0"/>
              <a:t>Lobbying</a:t>
            </a:r>
            <a:endParaRPr lang="en-US" dirty="0" smtClean="0"/>
          </a:p>
        </p:txBody>
      </p:sp>
      <p:sp>
        <p:nvSpPr>
          <p:cNvPr id="8195" name="Rectangle 3"/>
          <p:cNvSpPr>
            <a:spLocks noGrp="1" noChangeArrowheads="1"/>
          </p:cNvSpPr>
          <p:nvPr>
            <p:ph idx="1"/>
          </p:nvPr>
        </p:nvSpPr>
        <p:spPr>
          <a:xfrm>
            <a:off x="457200" y="1676400"/>
            <a:ext cx="8229600" cy="4419600"/>
          </a:xfrm>
        </p:spPr>
        <p:txBody>
          <a:bodyPr/>
          <a:lstStyle/>
          <a:p>
            <a:pPr eaLnBrk="1" hangingPunct="1"/>
            <a:r>
              <a:rPr lang="en-US" sz="3200" dirty="0" smtClean="0"/>
              <a:t>Lobbying Defined</a:t>
            </a:r>
            <a:endParaRPr lang="en-US" sz="3200" b="1" dirty="0" smtClean="0"/>
          </a:p>
          <a:p>
            <a:pPr lvl="1" eaLnBrk="1" hangingPunct="1"/>
            <a:r>
              <a:rPr lang="en-US" sz="2800" b="1" dirty="0" smtClean="0"/>
              <a:t>Direct lobbying </a:t>
            </a:r>
            <a:r>
              <a:rPr lang="en-US" sz="2800" dirty="0" smtClean="0"/>
              <a:t>is lobbying that entails face to face contact with public officials.</a:t>
            </a:r>
          </a:p>
          <a:p>
            <a:pPr lvl="1" eaLnBrk="1" hangingPunct="1"/>
            <a:r>
              <a:rPr lang="en-US" sz="2800" b="1" dirty="0" smtClean="0"/>
              <a:t>Informal direct lobbying </a:t>
            </a:r>
            <a:r>
              <a:rPr lang="en-US" sz="2800" dirty="0" smtClean="0"/>
              <a:t>entails contact with policymakers outside formal governmental processes.</a:t>
            </a:r>
          </a:p>
          <a:p>
            <a:pPr lvl="1" eaLnBrk="1" hangingPunct="1"/>
            <a:r>
              <a:rPr lang="en-US" sz="2800" b="1" dirty="0" smtClean="0"/>
              <a:t>Indirect lobbying </a:t>
            </a:r>
            <a:r>
              <a:rPr lang="en-US" sz="2800" dirty="0" smtClean="0"/>
              <a:t>is aimed at citizens rather than public officials.</a:t>
            </a:r>
          </a:p>
        </p:txBody>
      </p:sp>
      <p:sp>
        <p:nvSpPr>
          <p:cNvPr id="21507" name="Slide Number Placeholder 1"/>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p>
            <a:pPr>
              <a:defRPr/>
            </a:pPr>
            <a:fld id="{36D08866-6410-43D5-AD5D-377A32B5E8A8}" type="slidenum">
              <a:rPr lang="en-US"/>
              <a:pPr>
                <a:defRPr/>
              </a:pPr>
              <a:t>8</a:t>
            </a:fld>
            <a:endParaRPr lang="en-US"/>
          </a:p>
        </p:txBody>
      </p:sp>
    </p:spTree>
    <p:extLst>
      <p:ext uri="{BB962C8B-B14F-4D97-AF65-F5344CB8AC3E}">
        <p14:creationId xmlns:p14="http://schemas.microsoft.com/office/powerpoint/2010/main" val="1161203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a:xfrm>
            <a:off x="457200" y="228600"/>
            <a:ext cx="8229600" cy="990600"/>
          </a:xfrm>
        </p:spPr>
        <p:txBody>
          <a:bodyPr>
            <a:normAutofit/>
          </a:bodyPr>
          <a:lstStyle/>
          <a:p>
            <a:pPr algn="ctr" eaLnBrk="1" hangingPunct="1"/>
            <a:r>
              <a:rPr lang="en-US" dirty="0" smtClean="0">
                <a:solidFill>
                  <a:schemeClr val="tx1"/>
                </a:solidFill>
              </a:rPr>
              <a:t>What exactly do they do?</a:t>
            </a:r>
          </a:p>
        </p:txBody>
      </p:sp>
      <p:sp>
        <p:nvSpPr>
          <p:cNvPr id="71682" name="Content Placeholder 2"/>
          <p:cNvSpPr>
            <a:spLocks noGrp="1"/>
          </p:cNvSpPr>
          <p:nvPr>
            <p:ph idx="1"/>
          </p:nvPr>
        </p:nvSpPr>
        <p:spPr>
          <a:xfrm>
            <a:off x="304800" y="1295400"/>
            <a:ext cx="8534400" cy="5257800"/>
          </a:xfrm>
        </p:spPr>
        <p:txBody>
          <a:bodyPr>
            <a:normAutofit fontScale="92500" lnSpcReduction="20000"/>
          </a:bodyPr>
          <a:lstStyle/>
          <a:p>
            <a:pPr eaLnBrk="1" hangingPunct="1"/>
            <a:r>
              <a:rPr lang="en-US" sz="2800" b="1" dirty="0" smtClean="0"/>
              <a:t>Direct Lobbying</a:t>
            </a:r>
          </a:p>
          <a:p>
            <a:pPr lvl="1" eaLnBrk="1" hangingPunct="1"/>
            <a:r>
              <a:rPr lang="en-US" sz="2800" dirty="0" smtClean="0"/>
              <a:t>Lobbying: a strategy by which organized interests seek to influence the passage of legislation by exerting direct pressure on government officials. </a:t>
            </a:r>
          </a:p>
          <a:p>
            <a:pPr lvl="1" eaLnBrk="1" hangingPunct="1"/>
            <a:r>
              <a:rPr lang="en-US" sz="2800" dirty="0" smtClean="0"/>
              <a:t>Also, an attempt by a group to influence the policy process through persuasion of public officials</a:t>
            </a:r>
          </a:p>
          <a:p>
            <a:r>
              <a:rPr lang="en-US" sz="2800" b="1" dirty="0" smtClean="0"/>
              <a:t>Effective Lobbyists</a:t>
            </a:r>
            <a:r>
              <a:rPr lang="en-US" sz="2800" dirty="0" smtClean="0"/>
              <a:t>:</a:t>
            </a:r>
          </a:p>
          <a:p>
            <a:pPr lvl="1"/>
            <a:r>
              <a:rPr lang="en-US" sz="2800" dirty="0" smtClean="0"/>
              <a:t>Have access to members of Congress</a:t>
            </a:r>
          </a:p>
          <a:p>
            <a:pPr lvl="2"/>
            <a:r>
              <a:rPr lang="en-US" sz="2800" dirty="0" smtClean="0"/>
              <a:t>Lot of lobbyists former members of Congress</a:t>
            </a:r>
          </a:p>
          <a:p>
            <a:pPr lvl="2"/>
            <a:r>
              <a:rPr lang="en-US" sz="2800" dirty="0" smtClean="0"/>
              <a:t>Or, former high-level staffers</a:t>
            </a:r>
          </a:p>
          <a:p>
            <a:pPr lvl="2"/>
            <a:r>
              <a:rPr lang="en-US" sz="2800" dirty="0" smtClean="0"/>
              <a:t>Raise money in return for access</a:t>
            </a:r>
          </a:p>
          <a:p>
            <a:pPr lvl="1"/>
            <a:r>
              <a:rPr lang="en-US" sz="2800" dirty="0" smtClean="0"/>
              <a:t>Have information</a:t>
            </a:r>
          </a:p>
          <a:p>
            <a:pPr lvl="2"/>
            <a:r>
              <a:rPr lang="en-US" sz="2800" dirty="0" smtClean="0"/>
              <a:t>Represent very knowledgeable groups or constituents</a:t>
            </a:r>
          </a:p>
          <a:p>
            <a:pPr lvl="1" eaLnBrk="1" hangingPunct="1"/>
            <a:endParaRPr lang="en-US"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WTP-8e_Ch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WTP-8e_Ch Template</Template>
  <TotalTime>1834</TotalTime>
  <Words>1493</Words>
  <Application>Microsoft Office PowerPoint</Application>
  <PresentationFormat>On-screen Show (4:3)</PresentationFormat>
  <Paragraphs>156</Paragraphs>
  <Slides>20</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ＭＳ Ｐゴシック</vt:lpstr>
      <vt:lpstr>ＭＳ Ｐゴシック</vt:lpstr>
      <vt:lpstr>Arial</vt:lpstr>
      <vt:lpstr>Calibri</vt:lpstr>
      <vt:lpstr>HGP明朝E</vt:lpstr>
      <vt:lpstr>ＭＳ Ｐ明朝</vt:lpstr>
      <vt:lpstr>Times New Roman</vt:lpstr>
      <vt:lpstr>Wingdings 2</vt:lpstr>
      <vt:lpstr>WTP-8e_Ch Template</vt:lpstr>
      <vt:lpstr>Flow</vt:lpstr>
      <vt:lpstr>Chapter 11: Groups and Interest</vt:lpstr>
      <vt:lpstr>The Character of Interest Groups</vt:lpstr>
      <vt:lpstr>Interest Groups</vt:lpstr>
      <vt:lpstr>The Characteristics of Members</vt:lpstr>
      <vt:lpstr>Free Rider Dilemma</vt:lpstr>
      <vt:lpstr>Number of Interest Groups Keep Growing</vt:lpstr>
      <vt:lpstr>Public Interest Groups (also known as Citizen Groups:</vt:lpstr>
      <vt:lpstr>Lobbying</vt:lpstr>
      <vt:lpstr>What exactly do they do?</vt:lpstr>
      <vt:lpstr>What good are they?</vt:lpstr>
      <vt:lpstr>Providing Information</vt:lpstr>
      <vt:lpstr>PowerPoint Presentation</vt:lpstr>
      <vt:lpstr>Keeping Lobbying Ethical</vt:lpstr>
      <vt:lpstr>What’s bad about them?</vt:lpstr>
      <vt:lpstr>PowerPoint Presentation</vt:lpstr>
      <vt:lpstr>PowerPoint Presentation</vt:lpstr>
      <vt:lpstr>The Iron Triangle</vt:lpstr>
      <vt:lpstr>Lobbying with Money</vt:lpstr>
      <vt:lpstr>What Does Money Buy?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tcundiff</dc:creator>
  <cp:lastModifiedBy>Windows User</cp:lastModifiedBy>
  <cp:revision>64</cp:revision>
  <dcterms:created xsi:type="dcterms:W3CDTF">2010-09-07T18:46:15Z</dcterms:created>
  <dcterms:modified xsi:type="dcterms:W3CDTF">2019-04-03T01:16:14Z</dcterms:modified>
</cp:coreProperties>
</file>