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51"/>
  </p:notesMasterIdLst>
  <p:sldIdLst>
    <p:sldId id="256" r:id="rId2"/>
    <p:sldId id="318" r:id="rId3"/>
    <p:sldId id="287" r:id="rId4"/>
    <p:sldId id="288" r:id="rId5"/>
    <p:sldId id="289" r:id="rId6"/>
    <p:sldId id="290" r:id="rId7"/>
    <p:sldId id="285" r:id="rId8"/>
    <p:sldId id="286" r:id="rId9"/>
    <p:sldId id="315" r:id="rId10"/>
    <p:sldId id="316" r:id="rId11"/>
    <p:sldId id="317" r:id="rId12"/>
    <p:sldId id="259" r:id="rId13"/>
    <p:sldId id="260" r:id="rId14"/>
    <p:sldId id="284" r:id="rId15"/>
    <p:sldId id="291" r:id="rId16"/>
    <p:sldId id="261" r:id="rId17"/>
    <p:sldId id="306" r:id="rId18"/>
    <p:sldId id="262" r:id="rId19"/>
    <p:sldId id="263" r:id="rId20"/>
    <p:sldId id="264" r:id="rId21"/>
    <p:sldId id="265" r:id="rId22"/>
    <p:sldId id="266" r:id="rId23"/>
    <p:sldId id="279" r:id="rId24"/>
    <p:sldId id="267" r:id="rId25"/>
    <p:sldId id="269" r:id="rId26"/>
    <p:sldId id="276" r:id="rId27"/>
    <p:sldId id="278"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7" r:id="rId41"/>
    <p:sldId id="314" r:id="rId42"/>
    <p:sldId id="309" r:id="rId43"/>
    <p:sldId id="310" r:id="rId44"/>
    <p:sldId id="311" r:id="rId45"/>
    <p:sldId id="312" r:id="rId46"/>
    <p:sldId id="313" r:id="rId47"/>
    <p:sldId id="270" r:id="rId48"/>
    <p:sldId id="271" r:id="rId49"/>
    <p:sldId id="272" r:id="rId50"/>
  </p:sldIdLst>
  <p:sldSz cx="13439775" cy="7559675"/>
  <p:notesSz cx="7010400" cy="9296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5pPr>
    <a:lvl6pPr marL="2286000" algn="l" defTabSz="914400" rtl="0" eaLnBrk="1" latinLnBrk="0" hangingPunct="1">
      <a:defRPr kern="1200">
        <a:solidFill>
          <a:schemeClr val="bg1"/>
        </a:solidFill>
        <a:latin typeface="Arial" panose="020B0604020202020204" pitchFamily="34" charset="0"/>
        <a:ea typeface="+mn-ea"/>
        <a:cs typeface="+mn-cs"/>
      </a:defRPr>
    </a:lvl6pPr>
    <a:lvl7pPr marL="2743200" algn="l" defTabSz="914400" rtl="0" eaLnBrk="1" latinLnBrk="0" hangingPunct="1">
      <a:defRPr kern="1200">
        <a:solidFill>
          <a:schemeClr val="bg1"/>
        </a:solidFill>
        <a:latin typeface="Arial" panose="020B0604020202020204" pitchFamily="34" charset="0"/>
        <a:ea typeface="+mn-ea"/>
        <a:cs typeface="+mn-cs"/>
      </a:defRPr>
    </a:lvl7pPr>
    <a:lvl8pPr marL="3200400" algn="l" defTabSz="914400" rtl="0" eaLnBrk="1" latinLnBrk="0" hangingPunct="1">
      <a:defRPr kern="1200">
        <a:solidFill>
          <a:schemeClr val="bg1"/>
        </a:solidFill>
        <a:latin typeface="Arial" panose="020B0604020202020204" pitchFamily="34" charset="0"/>
        <a:ea typeface="+mn-ea"/>
        <a:cs typeface="+mn-cs"/>
      </a:defRPr>
    </a:lvl8pPr>
    <a:lvl9pPr marL="3657600" algn="l" defTabSz="914400" rtl="0" eaLnBrk="1" latinLnBrk="0" hangingPunct="1">
      <a:defRPr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9"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662" userDrawn="1">
          <p15:clr>
            <a:srgbClr val="A4A3A4"/>
          </p15:clr>
        </p15:guide>
        <p15:guide id="2" pos="19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612" y="84"/>
      </p:cViewPr>
      <p:guideLst>
        <p:guide orient="horz" pos="2189"/>
        <p:guide pos="384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662"/>
        <p:guide pos="19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22" tIns="41811" rIns="83622" bIns="41811" anchor="ctr"/>
          <a:lstStyle/>
          <a:p>
            <a:endParaRPr lang="en-US"/>
          </a:p>
        </p:txBody>
      </p:sp>
      <p:sp>
        <p:nvSpPr>
          <p:cNvPr id="2050" name="AutoShape 2"/>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22" tIns="41811" rIns="83622" bIns="41811" anchor="ctr"/>
          <a:lstStyle/>
          <a:p>
            <a:endParaRPr lang="en-US"/>
          </a:p>
        </p:txBody>
      </p:sp>
      <p:sp>
        <p:nvSpPr>
          <p:cNvPr id="2051" name="AutoShape 3"/>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22" tIns="41811" rIns="83622" bIns="41811" anchor="ctr"/>
          <a:lstStyle/>
          <a:p>
            <a:endParaRPr lang="en-US"/>
          </a:p>
        </p:txBody>
      </p:sp>
      <p:sp>
        <p:nvSpPr>
          <p:cNvPr id="2052" name="AutoShape 4"/>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22" tIns="41811" rIns="83622" bIns="41811" anchor="ctr"/>
          <a:lstStyle/>
          <a:p>
            <a:endParaRPr lang="en-US"/>
          </a:p>
        </p:txBody>
      </p:sp>
      <p:sp>
        <p:nvSpPr>
          <p:cNvPr id="2053" name="AutoShape 5"/>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22" tIns="41811" rIns="83622" bIns="41811" anchor="ctr"/>
          <a:lstStyle/>
          <a:p>
            <a:endParaRPr lang="en-US"/>
          </a:p>
        </p:txBody>
      </p:sp>
      <p:sp>
        <p:nvSpPr>
          <p:cNvPr id="2054" name="AutoShape 6"/>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22" tIns="41811" rIns="83622" bIns="41811" anchor="ctr"/>
          <a:lstStyle/>
          <a:p>
            <a:endParaRPr lang="en-US"/>
          </a:p>
        </p:txBody>
      </p:sp>
      <p:sp>
        <p:nvSpPr>
          <p:cNvPr id="2055" name="AutoShape 7"/>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22" tIns="41811" rIns="83622" bIns="41811" anchor="ctr"/>
          <a:lstStyle/>
          <a:p>
            <a:endParaRPr lang="en-US"/>
          </a:p>
        </p:txBody>
      </p:sp>
      <p:sp>
        <p:nvSpPr>
          <p:cNvPr id="2056" name="AutoShape 8"/>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622" tIns="41811" rIns="83622" bIns="41811" anchor="ctr"/>
          <a:lstStyle/>
          <a:p>
            <a:endParaRPr lang="en-US"/>
          </a:p>
        </p:txBody>
      </p:sp>
      <p:sp>
        <p:nvSpPr>
          <p:cNvPr id="2057" name="Rectangle 9"/>
          <p:cNvSpPr>
            <a:spLocks noGrp="1" noRot="1" noChangeAspect="1" noChangeArrowheads="1"/>
          </p:cNvSpPr>
          <p:nvPr>
            <p:ph type="sldImg"/>
          </p:nvPr>
        </p:nvSpPr>
        <p:spPr bwMode="auto">
          <a:xfrm>
            <a:off x="412750" y="706438"/>
            <a:ext cx="6172200" cy="347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8" name="Rectangle 10"/>
          <p:cNvSpPr>
            <a:spLocks noGrp="1" noChangeArrowheads="1"/>
          </p:cNvSpPr>
          <p:nvPr>
            <p:ph type="body"/>
          </p:nvPr>
        </p:nvSpPr>
        <p:spPr bwMode="auto">
          <a:xfrm>
            <a:off x="701613" y="4414911"/>
            <a:ext cx="5595720" cy="4169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2059" name="Rectangle 11"/>
          <p:cNvSpPr>
            <a:spLocks noGrp="1" noChangeArrowheads="1"/>
          </p:cNvSpPr>
          <p:nvPr>
            <p:ph type="hdr"/>
          </p:nvPr>
        </p:nvSpPr>
        <p:spPr bwMode="auto">
          <a:xfrm>
            <a:off x="0" y="0"/>
            <a:ext cx="3029822" cy="451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sz="13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stStyle>
          <a:p>
            <a:endParaRPr lang="en-US" altLang="en-US"/>
          </a:p>
        </p:txBody>
      </p:sp>
      <p:sp>
        <p:nvSpPr>
          <p:cNvPr id="2060" name="Rectangle 12"/>
          <p:cNvSpPr>
            <a:spLocks noGrp="1" noChangeArrowheads="1"/>
          </p:cNvSpPr>
          <p:nvPr>
            <p:ph type="dt"/>
          </p:nvPr>
        </p:nvSpPr>
        <p:spPr bwMode="auto">
          <a:xfrm>
            <a:off x="3967692" y="0"/>
            <a:ext cx="3029822" cy="451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sz="13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stStyle>
          <a:p>
            <a:endParaRPr lang="en-US" altLang="en-US"/>
          </a:p>
        </p:txBody>
      </p:sp>
      <p:sp>
        <p:nvSpPr>
          <p:cNvPr id="2061" name="Rectangle 13"/>
          <p:cNvSpPr>
            <a:spLocks noGrp="1" noChangeArrowheads="1"/>
          </p:cNvSpPr>
          <p:nvPr>
            <p:ph type="ftr"/>
          </p:nvPr>
        </p:nvSpPr>
        <p:spPr bwMode="auto">
          <a:xfrm>
            <a:off x="0" y="8831287"/>
            <a:ext cx="3029822" cy="451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sz="13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stStyle>
          <a:p>
            <a:endParaRPr lang="en-US" altLang="en-US"/>
          </a:p>
        </p:txBody>
      </p:sp>
      <p:sp>
        <p:nvSpPr>
          <p:cNvPr id="2062" name="Rectangle 14"/>
          <p:cNvSpPr>
            <a:spLocks noGrp="1" noChangeArrowheads="1"/>
          </p:cNvSpPr>
          <p:nvPr>
            <p:ph type="sldNum"/>
          </p:nvPr>
        </p:nvSpPr>
        <p:spPr bwMode="auto">
          <a:xfrm>
            <a:off x="3967692" y="8831287"/>
            <a:ext cx="3029822" cy="451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18109" algn="l"/>
                <a:tab pos="836219" algn="l"/>
                <a:tab pos="1254328" algn="l"/>
                <a:tab pos="1672438" algn="l"/>
                <a:tab pos="2090547" algn="l"/>
                <a:tab pos="2508656" algn="l"/>
                <a:tab pos="2926766" algn="l"/>
                <a:tab pos="3344875" algn="l"/>
                <a:tab pos="3762985" algn="l"/>
                <a:tab pos="4181094" algn="l"/>
                <a:tab pos="4599203" algn="l"/>
                <a:tab pos="5017313" algn="l"/>
                <a:tab pos="5435422" algn="l"/>
                <a:tab pos="5853532" algn="l"/>
                <a:tab pos="6271641" algn="l"/>
                <a:tab pos="6689750" algn="l"/>
                <a:tab pos="7107860" algn="l"/>
                <a:tab pos="7525969" algn="l"/>
                <a:tab pos="7944079" algn="l"/>
                <a:tab pos="8362188" algn="l"/>
              </a:tabLst>
              <a:defRPr sz="13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stStyle>
          <a:p>
            <a:fld id="{35020DC4-0D15-4417-A340-14328BA480DF}" type="slidenum">
              <a:rPr lang="en-US" altLang="en-US"/>
              <a:pPr/>
              <a:t>‹#›</a:t>
            </a:fld>
            <a:endParaRPr lang="en-US" altLang="en-US"/>
          </a:p>
        </p:txBody>
      </p:sp>
    </p:spTree>
    <p:extLst>
      <p:ext uri="{BB962C8B-B14F-4D97-AF65-F5344CB8AC3E}">
        <p14:creationId xmlns:p14="http://schemas.microsoft.com/office/powerpoint/2010/main" val="16668713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238AAC0-F376-494C-8758-C784CC18CAA1}" type="slidenum">
              <a:rPr lang="en-US" altLang="en-US"/>
              <a:pPr/>
              <a:t>1</a:t>
            </a:fld>
            <a:endParaRPr lang="en-US" altLang="en-US"/>
          </a:p>
        </p:txBody>
      </p:sp>
      <p:sp>
        <p:nvSpPr>
          <p:cNvPr id="23553" name="Rectangle 1"/>
          <p:cNvSpPr txBox="1">
            <a:spLocks noGrp="1" noRot="1" noChangeAspect="1" noChangeArrowheads="1"/>
          </p:cNvSpPr>
          <p:nvPr>
            <p:ph type="sldImg"/>
          </p:nvPr>
        </p:nvSpPr>
        <p:spPr bwMode="auto">
          <a:xfrm>
            <a:off x="411163" y="706438"/>
            <a:ext cx="6178550" cy="3476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701613" y="4414910"/>
            <a:ext cx="5600016" cy="41742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722073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BFE48099-E724-47B6-91E5-C02DCB2264A5}" type="slidenum">
              <a:rPr lang="en-US" altLang="en-US"/>
              <a:pPr/>
              <a:t>16</a:t>
            </a:fld>
            <a:endParaRPr lang="en-US" altLang="en-US"/>
          </a:p>
        </p:txBody>
      </p:sp>
      <p:sp>
        <p:nvSpPr>
          <p:cNvPr id="28673" name="Rectangle 1"/>
          <p:cNvSpPr txBox="1">
            <a:spLocks noGrp="1" noRot="1" noChangeAspect="1" noChangeArrowheads="1"/>
          </p:cNvSpPr>
          <p:nvPr>
            <p:ph type="sldImg"/>
            <p:custDataLst>
              <p:tags r:id="rId1"/>
            </p:custDataLst>
          </p:nvPr>
        </p:nvSpPr>
        <p:spPr bwMode="auto">
          <a:xfrm>
            <a:off x="407988" y="706438"/>
            <a:ext cx="6192837"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701613" y="4414911"/>
            <a:ext cx="5607175" cy="41816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4934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B60B178-DAD7-4709-8507-A9807FF5969E}" type="slidenum">
              <a:rPr lang="en-US" altLang="en-US"/>
              <a:pPr/>
              <a:t>18</a:t>
            </a:fld>
            <a:endParaRPr lang="en-US" altLang="en-US"/>
          </a:p>
        </p:txBody>
      </p:sp>
      <p:sp>
        <p:nvSpPr>
          <p:cNvPr id="29697" name="Rectangle 1"/>
          <p:cNvSpPr txBox="1">
            <a:spLocks noGrp="1" noRot="1" noChangeAspect="1" noChangeArrowheads="1"/>
          </p:cNvSpPr>
          <p:nvPr>
            <p:ph type="sldImg"/>
          </p:nvPr>
        </p:nvSpPr>
        <p:spPr bwMode="auto">
          <a:xfrm>
            <a:off x="411163" y="706438"/>
            <a:ext cx="6178550" cy="3476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701613" y="4414910"/>
            <a:ext cx="5600016" cy="41742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2336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BB056174-52FB-4660-AF73-20174EE397FD}" type="slidenum">
              <a:rPr lang="en-US" altLang="en-US"/>
              <a:pPr/>
              <a:t>19</a:t>
            </a:fld>
            <a:endParaRPr lang="en-US" altLang="en-US"/>
          </a:p>
        </p:txBody>
      </p:sp>
      <p:sp>
        <p:nvSpPr>
          <p:cNvPr id="30721" name="Rectangle 1"/>
          <p:cNvSpPr txBox="1">
            <a:spLocks noGrp="1" noRot="1" noChangeAspect="1" noChangeArrowheads="1"/>
          </p:cNvSpPr>
          <p:nvPr>
            <p:ph type="sldImg"/>
          </p:nvPr>
        </p:nvSpPr>
        <p:spPr bwMode="auto">
          <a:xfrm>
            <a:off x="411163" y="706438"/>
            <a:ext cx="6178550" cy="3476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01613" y="4414910"/>
            <a:ext cx="5600016" cy="41742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6259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1277394-4A2D-448F-BB7F-3A1A584CAA8B}" type="slidenum">
              <a:rPr lang="en-US" altLang="en-US"/>
              <a:pPr/>
              <a:t>20</a:t>
            </a:fld>
            <a:endParaRPr lang="en-US" altLang="en-US"/>
          </a:p>
        </p:txBody>
      </p:sp>
      <p:sp>
        <p:nvSpPr>
          <p:cNvPr id="31745" name="Rectangle 1"/>
          <p:cNvSpPr txBox="1">
            <a:spLocks noGrp="1" noRot="1" noChangeAspect="1" noChangeArrowheads="1"/>
          </p:cNvSpPr>
          <p:nvPr>
            <p:ph type="sldImg"/>
          </p:nvPr>
        </p:nvSpPr>
        <p:spPr bwMode="auto">
          <a:xfrm>
            <a:off x="411163" y="706438"/>
            <a:ext cx="6178550" cy="3476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01613" y="4414910"/>
            <a:ext cx="5600016" cy="41742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3297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3DEC419B-DD6C-4C52-B7C1-AC67A92F8AF8}" type="slidenum">
              <a:rPr lang="en-US" altLang="en-US"/>
              <a:pPr/>
              <a:t>21</a:t>
            </a:fld>
            <a:endParaRPr lang="en-US" altLang="en-US"/>
          </a:p>
        </p:txBody>
      </p:sp>
      <p:sp>
        <p:nvSpPr>
          <p:cNvPr id="32769" name="Rectangle 1"/>
          <p:cNvSpPr txBox="1">
            <a:spLocks noGrp="1" noRot="1" noChangeAspect="1" noChangeArrowheads="1"/>
          </p:cNvSpPr>
          <p:nvPr>
            <p:ph type="sldImg"/>
          </p:nvPr>
        </p:nvSpPr>
        <p:spPr bwMode="auto">
          <a:xfrm>
            <a:off x="411163" y="706438"/>
            <a:ext cx="6178550" cy="3476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01613" y="4414910"/>
            <a:ext cx="5600016" cy="41742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30422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2401BE9B-7019-47B8-972C-C08F0052BCEE}" type="slidenum">
              <a:rPr lang="en-US" altLang="en-US"/>
              <a:pPr/>
              <a:t>22</a:t>
            </a:fld>
            <a:endParaRPr lang="en-US" altLang="en-US"/>
          </a:p>
        </p:txBody>
      </p:sp>
      <p:sp>
        <p:nvSpPr>
          <p:cNvPr id="33793" name="Rectangle 1"/>
          <p:cNvSpPr txBox="1">
            <a:spLocks noGrp="1" noRot="1" noChangeAspect="1" noChangeArrowheads="1"/>
          </p:cNvSpPr>
          <p:nvPr>
            <p:ph type="sldImg"/>
          </p:nvPr>
        </p:nvSpPr>
        <p:spPr bwMode="auto">
          <a:xfrm>
            <a:off x="411163" y="706438"/>
            <a:ext cx="6178550" cy="3476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01613" y="4414910"/>
            <a:ext cx="5600016" cy="41742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16034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6438"/>
            <a:ext cx="6172200" cy="3471862"/>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23</a:t>
            </a:fld>
            <a:endParaRPr lang="en-US" altLang="en-US"/>
          </a:p>
        </p:txBody>
      </p:sp>
    </p:spTree>
    <p:extLst>
      <p:ext uri="{BB962C8B-B14F-4D97-AF65-F5344CB8AC3E}">
        <p14:creationId xmlns:p14="http://schemas.microsoft.com/office/powerpoint/2010/main" val="115406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400AFB7C-EFEA-41E7-A36C-C705FFE9E8FB}" type="slidenum">
              <a:rPr lang="en-US" altLang="en-US"/>
              <a:pPr/>
              <a:t>24</a:t>
            </a:fld>
            <a:endParaRPr lang="en-US" altLang="en-US"/>
          </a:p>
        </p:txBody>
      </p:sp>
      <p:sp>
        <p:nvSpPr>
          <p:cNvPr id="34817" name="Rectangle 1"/>
          <p:cNvSpPr txBox="1">
            <a:spLocks noGrp="1" noRot="1" noChangeAspect="1" noChangeArrowheads="1"/>
          </p:cNvSpPr>
          <p:nvPr>
            <p:ph type="sldImg"/>
            <p:custDataLst>
              <p:tags r:id="rId1"/>
            </p:custDataLst>
          </p:nvPr>
        </p:nvSpPr>
        <p:spPr bwMode="auto">
          <a:xfrm>
            <a:off x="409575" y="698500"/>
            <a:ext cx="6191250" cy="34829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935007" y="4414910"/>
            <a:ext cx="514038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195181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2B8EC0A3-90F8-45A3-803A-782311E92107}" type="slidenum">
              <a:rPr lang="en-US" altLang="en-US"/>
              <a:pPr/>
              <a:t>25</a:t>
            </a:fld>
            <a:endParaRPr lang="en-US" altLang="en-US"/>
          </a:p>
        </p:txBody>
      </p:sp>
      <p:sp>
        <p:nvSpPr>
          <p:cNvPr id="36865" name="Rectangle 1"/>
          <p:cNvSpPr txBox="1">
            <a:spLocks noGrp="1" noRot="1" noChangeAspect="1" noChangeArrowheads="1"/>
          </p:cNvSpPr>
          <p:nvPr>
            <p:ph type="sldImg"/>
            <p:custDataLst>
              <p:tags r:id="rId1"/>
            </p:custDataLst>
          </p:nvPr>
        </p:nvSpPr>
        <p:spPr bwMode="auto">
          <a:xfrm>
            <a:off x="409575" y="698500"/>
            <a:ext cx="6191250" cy="34829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935007" y="4414910"/>
            <a:ext cx="514038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30270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6438"/>
            <a:ext cx="6172200" cy="3471862"/>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26</a:t>
            </a:fld>
            <a:endParaRPr lang="en-US" altLang="en-US"/>
          </a:p>
        </p:txBody>
      </p:sp>
    </p:spTree>
    <p:extLst>
      <p:ext uri="{BB962C8B-B14F-4D97-AF65-F5344CB8AC3E}">
        <p14:creationId xmlns:p14="http://schemas.microsoft.com/office/powerpoint/2010/main" val="24545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A386109-C53D-4AEB-8462-3C3962E9C988}" type="slidenum">
              <a:rPr lang="en-US" altLang="en-US"/>
              <a:pPr/>
              <a:t>3</a:t>
            </a:fld>
            <a:endParaRPr lang="en-US" altLang="en-US"/>
          </a:p>
        </p:txBody>
      </p:sp>
      <p:sp>
        <p:nvSpPr>
          <p:cNvPr id="5121" name="Rectangle 1"/>
          <p:cNvSpPr txBox="1">
            <a:spLocks noGrp="1" noRot="1" noChangeAspect="1" noChangeArrowheads="1"/>
          </p:cNvSpPr>
          <p:nvPr>
            <p:ph type="sldImg"/>
          </p:nvPr>
        </p:nvSpPr>
        <p:spPr bwMode="auto">
          <a:xfrm>
            <a:off x="407988" y="706438"/>
            <a:ext cx="6192837"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txBox="1">
            <a:spLocks noGrp="1" noChangeArrowheads="1"/>
          </p:cNvSpPr>
          <p:nvPr>
            <p:ph type="body" idx="1"/>
          </p:nvPr>
        </p:nvSpPr>
        <p:spPr bwMode="auto">
          <a:xfrm>
            <a:off x="701613" y="4414911"/>
            <a:ext cx="5607175" cy="41816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58424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6438"/>
            <a:ext cx="6172200" cy="3471862"/>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27</a:t>
            </a:fld>
            <a:endParaRPr lang="en-US" altLang="en-US"/>
          </a:p>
        </p:txBody>
      </p:sp>
    </p:spTree>
    <p:extLst>
      <p:ext uri="{BB962C8B-B14F-4D97-AF65-F5344CB8AC3E}">
        <p14:creationId xmlns:p14="http://schemas.microsoft.com/office/powerpoint/2010/main" val="922531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28</a:t>
            </a:fld>
            <a:endParaRPr lang="en-US" altLang="en-US"/>
          </a:p>
        </p:txBody>
      </p:sp>
    </p:spTree>
    <p:extLst>
      <p:ext uri="{BB962C8B-B14F-4D97-AF65-F5344CB8AC3E}">
        <p14:creationId xmlns:p14="http://schemas.microsoft.com/office/powerpoint/2010/main" val="3789953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29</a:t>
            </a:fld>
            <a:endParaRPr lang="en-US" altLang="en-US"/>
          </a:p>
        </p:txBody>
      </p:sp>
    </p:spTree>
    <p:extLst>
      <p:ext uri="{BB962C8B-B14F-4D97-AF65-F5344CB8AC3E}">
        <p14:creationId xmlns:p14="http://schemas.microsoft.com/office/powerpoint/2010/main" val="3233744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30</a:t>
            </a:fld>
            <a:endParaRPr lang="en-US" altLang="en-US"/>
          </a:p>
        </p:txBody>
      </p:sp>
    </p:spTree>
    <p:extLst>
      <p:ext uri="{BB962C8B-B14F-4D97-AF65-F5344CB8AC3E}">
        <p14:creationId xmlns:p14="http://schemas.microsoft.com/office/powerpoint/2010/main" val="2416871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31</a:t>
            </a:fld>
            <a:endParaRPr lang="en-US" altLang="en-US"/>
          </a:p>
        </p:txBody>
      </p:sp>
    </p:spTree>
    <p:extLst>
      <p:ext uri="{BB962C8B-B14F-4D97-AF65-F5344CB8AC3E}">
        <p14:creationId xmlns:p14="http://schemas.microsoft.com/office/powerpoint/2010/main" val="1778633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32</a:t>
            </a:fld>
            <a:endParaRPr lang="en-US" altLang="en-US"/>
          </a:p>
        </p:txBody>
      </p:sp>
    </p:spTree>
    <p:extLst>
      <p:ext uri="{BB962C8B-B14F-4D97-AF65-F5344CB8AC3E}">
        <p14:creationId xmlns:p14="http://schemas.microsoft.com/office/powerpoint/2010/main" val="2634668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40</a:t>
            </a:fld>
            <a:endParaRPr lang="en-US" altLang="en-US"/>
          </a:p>
        </p:txBody>
      </p:sp>
    </p:spTree>
    <p:extLst>
      <p:ext uri="{BB962C8B-B14F-4D97-AF65-F5344CB8AC3E}">
        <p14:creationId xmlns:p14="http://schemas.microsoft.com/office/powerpoint/2010/main" val="568048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41</a:t>
            </a:fld>
            <a:endParaRPr lang="en-US" altLang="en-US"/>
          </a:p>
        </p:txBody>
      </p:sp>
    </p:spTree>
    <p:extLst>
      <p:ext uri="{BB962C8B-B14F-4D97-AF65-F5344CB8AC3E}">
        <p14:creationId xmlns:p14="http://schemas.microsoft.com/office/powerpoint/2010/main" val="724949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42</a:t>
            </a:fld>
            <a:endParaRPr lang="en-US" altLang="en-US"/>
          </a:p>
        </p:txBody>
      </p:sp>
    </p:spTree>
    <p:extLst>
      <p:ext uri="{BB962C8B-B14F-4D97-AF65-F5344CB8AC3E}">
        <p14:creationId xmlns:p14="http://schemas.microsoft.com/office/powerpoint/2010/main" val="382855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43</a:t>
            </a:fld>
            <a:endParaRPr lang="en-US" altLang="en-US"/>
          </a:p>
        </p:txBody>
      </p:sp>
    </p:spTree>
    <p:extLst>
      <p:ext uri="{BB962C8B-B14F-4D97-AF65-F5344CB8AC3E}">
        <p14:creationId xmlns:p14="http://schemas.microsoft.com/office/powerpoint/2010/main" val="75587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5198CF0-3247-47EF-816B-8DC379053E08}" type="slidenum">
              <a:rPr lang="en-US" altLang="en-US"/>
              <a:pPr/>
              <a:t>5</a:t>
            </a:fld>
            <a:endParaRPr lang="en-US" altLang="en-US"/>
          </a:p>
        </p:txBody>
      </p:sp>
      <p:sp>
        <p:nvSpPr>
          <p:cNvPr id="6145" name="Rectangle 1"/>
          <p:cNvSpPr txBox="1">
            <a:spLocks noGrp="1" noRot="1" noChangeAspect="1" noChangeArrowheads="1"/>
          </p:cNvSpPr>
          <p:nvPr>
            <p:ph type="sldImg"/>
          </p:nvPr>
        </p:nvSpPr>
        <p:spPr bwMode="auto">
          <a:xfrm>
            <a:off x="407988" y="706438"/>
            <a:ext cx="6192837"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Rectangle 2"/>
          <p:cNvSpPr txBox="1">
            <a:spLocks noGrp="1" noChangeArrowheads="1"/>
          </p:cNvSpPr>
          <p:nvPr>
            <p:ph type="body" idx="1"/>
          </p:nvPr>
        </p:nvSpPr>
        <p:spPr bwMode="auto">
          <a:xfrm>
            <a:off x="701613" y="4414911"/>
            <a:ext cx="5607175" cy="41816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05050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44</a:t>
            </a:fld>
            <a:endParaRPr lang="en-US" altLang="en-US"/>
          </a:p>
        </p:txBody>
      </p:sp>
    </p:spTree>
    <p:extLst>
      <p:ext uri="{BB962C8B-B14F-4D97-AF65-F5344CB8AC3E}">
        <p14:creationId xmlns:p14="http://schemas.microsoft.com/office/powerpoint/2010/main" val="4072779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45</a:t>
            </a:fld>
            <a:endParaRPr lang="en-US" altLang="en-US"/>
          </a:p>
        </p:txBody>
      </p:sp>
    </p:spTree>
    <p:extLst>
      <p:ext uri="{BB962C8B-B14F-4D97-AF65-F5344CB8AC3E}">
        <p14:creationId xmlns:p14="http://schemas.microsoft.com/office/powerpoint/2010/main" val="4195095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46</a:t>
            </a:fld>
            <a:endParaRPr lang="en-US" altLang="en-US"/>
          </a:p>
        </p:txBody>
      </p:sp>
    </p:spTree>
    <p:extLst>
      <p:ext uri="{BB962C8B-B14F-4D97-AF65-F5344CB8AC3E}">
        <p14:creationId xmlns:p14="http://schemas.microsoft.com/office/powerpoint/2010/main" val="92015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2BA9F3F6-2CD8-44BD-8362-196AD113E54E}" type="slidenum">
              <a:rPr lang="en-US" altLang="en-US"/>
              <a:pPr/>
              <a:t>47</a:t>
            </a:fld>
            <a:endParaRPr lang="en-US" altLang="en-US"/>
          </a:p>
        </p:txBody>
      </p:sp>
      <p:sp>
        <p:nvSpPr>
          <p:cNvPr id="37889" name="Rectangle 1"/>
          <p:cNvSpPr txBox="1">
            <a:spLocks noGrp="1" noRot="1" noChangeAspect="1" noChangeArrowheads="1"/>
          </p:cNvSpPr>
          <p:nvPr>
            <p:ph type="sldImg"/>
            <p:custDataLst>
              <p:tags r:id="rId1"/>
            </p:custDataLst>
          </p:nvPr>
        </p:nvSpPr>
        <p:spPr bwMode="auto">
          <a:xfrm>
            <a:off x="407988" y="706438"/>
            <a:ext cx="6192837"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01613" y="4414911"/>
            <a:ext cx="5607175" cy="41816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79699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07D5167F-96A2-4327-B3CB-0E52139EEE17}" type="slidenum">
              <a:rPr lang="en-US" altLang="en-US"/>
              <a:pPr/>
              <a:t>48</a:t>
            </a:fld>
            <a:endParaRPr lang="en-US" altLang="en-US"/>
          </a:p>
        </p:txBody>
      </p:sp>
      <p:sp>
        <p:nvSpPr>
          <p:cNvPr id="38913" name="Rectangle 1"/>
          <p:cNvSpPr txBox="1">
            <a:spLocks noGrp="1" noRot="1" noChangeAspect="1" noChangeArrowheads="1"/>
          </p:cNvSpPr>
          <p:nvPr>
            <p:ph type="sldImg"/>
            <p:custDataLst>
              <p:tags r:id="rId1"/>
            </p:custDataLst>
          </p:nvPr>
        </p:nvSpPr>
        <p:spPr bwMode="auto">
          <a:xfrm>
            <a:off x="409575" y="706438"/>
            <a:ext cx="6183313" cy="34782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01613" y="4414911"/>
            <a:ext cx="5601447" cy="4175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84826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2E138FBA-1A92-413C-AD3D-2BAEF3070B67}" type="slidenum">
              <a:rPr lang="en-US" altLang="en-US"/>
              <a:pPr/>
              <a:t>49</a:t>
            </a:fld>
            <a:endParaRPr lang="en-US" altLang="en-US"/>
          </a:p>
        </p:txBody>
      </p:sp>
      <p:sp>
        <p:nvSpPr>
          <p:cNvPr id="39937" name="Rectangle 1"/>
          <p:cNvSpPr txBox="1">
            <a:spLocks noGrp="1" noRot="1" noChangeAspect="1" noChangeArrowheads="1"/>
          </p:cNvSpPr>
          <p:nvPr>
            <p:ph type="sldImg"/>
          </p:nvPr>
        </p:nvSpPr>
        <p:spPr bwMode="auto">
          <a:xfrm>
            <a:off x="409575" y="706438"/>
            <a:ext cx="6183313" cy="34782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01613" y="4414911"/>
            <a:ext cx="5601447" cy="4175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0455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6</a:t>
            </a:fld>
            <a:endParaRPr lang="en-US" altLang="en-US"/>
          </a:p>
        </p:txBody>
      </p:sp>
    </p:spTree>
    <p:extLst>
      <p:ext uri="{BB962C8B-B14F-4D97-AF65-F5344CB8AC3E}">
        <p14:creationId xmlns:p14="http://schemas.microsoft.com/office/powerpoint/2010/main" val="111714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7</a:t>
            </a:fld>
            <a:endParaRPr lang="en-US" altLang="en-US"/>
          </a:p>
        </p:txBody>
      </p:sp>
    </p:spTree>
    <p:extLst>
      <p:ext uri="{BB962C8B-B14F-4D97-AF65-F5344CB8AC3E}">
        <p14:creationId xmlns:p14="http://schemas.microsoft.com/office/powerpoint/2010/main" val="124760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35020DC4-0D15-4417-A340-14328BA480DF}" type="slidenum">
              <a:rPr lang="en-US" altLang="en-US" smtClean="0"/>
              <a:pPr/>
              <a:t>8</a:t>
            </a:fld>
            <a:endParaRPr lang="en-US" altLang="en-US"/>
          </a:p>
        </p:txBody>
      </p:sp>
    </p:spTree>
    <p:extLst>
      <p:ext uri="{BB962C8B-B14F-4D97-AF65-F5344CB8AC3E}">
        <p14:creationId xmlns:p14="http://schemas.microsoft.com/office/powerpoint/2010/main" val="81252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3EE7EF3-74B6-410A-AA2A-81CB74026105}" type="slidenum">
              <a:rPr lang="en-US" altLang="en-US"/>
              <a:pPr/>
              <a:t>12</a:t>
            </a:fld>
            <a:endParaRPr lang="en-US" altLang="en-US"/>
          </a:p>
        </p:txBody>
      </p:sp>
      <p:sp>
        <p:nvSpPr>
          <p:cNvPr id="26625" name="Rectangle 1"/>
          <p:cNvSpPr txBox="1">
            <a:spLocks noGrp="1" noRot="1" noChangeAspect="1" noChangeArrowheads="1"/>
          </p:cNvSpPr>
          <p:nvPr>
            <p:ph type="sldImg"/>
            <p:custDataLst>
              <p:tags r:id="rId1"/>
            </p:custDataLst>
          </p:nvPr>
        </p:nvSpPr>
        <p:spPr bwMode="auto">
          <a:xfrm>
            <a:off x="411163" y="706438"/>
            <a:ext cx="6178550" cy="3476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701613" y="4414910"/>
            <a:ext cx="5600016" cy="41742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6866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103BD399-D702-4A21-977A-C5D548EB88EA}" type="slidenum">
              <a:rPr lang="en-US" altLang="en-US"/>
              <a:pPr/>
              <a:t>13</a:t>
            </a:fld>
            <a:endParaRPr lang="en-US" altLang="en-US"/>
          </a:p>
        </p:txBody>
      </p:sp>
      <p:sp>
        <p:nvSpPr>
          <p:cNvPr id="27649" name="Rectangle 1"/>
          <p:cNvSpPr txBox="1">
            <a:spLocks noGrp="1" noRot="1" noChangeAspect="1" noChangeArrowheads="1"/>
          </p:cNvSpPr>
          <p:nvPr>
            <p:ph type="sldImg"/>
            <p:custDataLst>
              <p:tags r:id="rId1"/>
            </p:custDataLst>
          </p:nvPr>
        </p:nvSpPr>
        <p:spPr bwMode="auto">
          <a:xfrm>
            <a:off x="411163" y="706438"/>
            <a:ext cx="6176962" cy="34750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701613" y="4414910"/>
            <a:ext cx="5598583" cy="41728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70116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35020DC4-0D15-4417-A340-14328BA480DF}" type="slidenum">
              <a:rPr lang="en-US" altLang="en-US" smtClean="0"/>
              <a:pPr/>
              <a:t>14</a:t>
            </a:fld>
            <a:endParaRPr lang="en-US" altLang="en-US"/>
          </a:p>
        </p:txBody>
      </p:sp>
    </p:spTree>
    <p:extLst>
      <p:ext uri="{BB962C8B-B14F-4D97-AF65-F5344CB8AC3E}">
        <p14:creationId xmlns:p14="http://schemas.microsoft.com/office/powerpoint/2010/main" val="347512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9972" y="1237197"/>
            <a:ext cx="10079831" cy="2631887"/>
          </a:xfrm>
        </p:spPr>
        <p:txBody>
          <a:bodyPr anchor="b"/>
          <a:lstStyle>
            <a:lvl1pPr algn="ctr">
              <a:defRPr sz="6614"/>
            </a:lvl1pPr>
          </a:lstStyle>
          <a:p>
            <a:r>
              <a:rPr lang="en-US" smtClean="0"/>
              <a:t>Click to edit Master title style</a:t>
            </a:r>
            <a:endParaRPr lang="en-US" dirty="0"/>
          </a:p>
        </p:txBody>
      </p:sp>
      <p:sp>
        <p:nvSpPr>
          <p:cNvPr id="3" name="Subtitle 2"/>
          <p:cNvSpPr>
            <a:spLocks noGrp="1"/>
          </p:cNvSpPr>
          <p:nvPr>
            <p:ph type="subTitle" idx="1"/>
          </p:nvPr>
        </p:nvSpPr>
        <p:spPr>
          <a:xfrm>
            <a:off x="1679972" y="3970580"/>
            <a:ext cx="10079831"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651490F-B01D-4915-B792-7570C0A48213}" type="slidenum">
              <a:rPr lang="en-US" altLang="en-US" smtClean="0"/>
              <a:pPr/>
              <a:t>‹#›</a:t>
            </a:fld>
            <a:endParaRPr lang="en-US" altLang="en-US"/>
          </a:p>
        </p:txBody>
      </p:sp>
    </p:spTree>
    <p:extLst>
      <p:ext uri="{BB962C8B-B14F-4D97-AF65-F5344CB8AC3E}">
        <p14:creationId xmlns:p14="http://schemas.microsoft.com/office/powerpoint/2010/main" val="321760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754FBF2-C198-4BD6-9D31-A624560C61A0}" type="slidenum">
              <a:rPr lang="en-US" altLang="en-US" smtClean="0"/>
              <a:pPr/>
              <a:t>‹#›</a:t>
            </a:fld>
            <a:endParaRPr lang="en-US" altLang="en-US"/>
          </a:p>
        </p:txBody>
      </p:sp>
    </p:spTree>
    <p:extLst>
      <p:ext uri="{BB962C8B-B14F-4D97-AF65-F5344CB8AC3E}">
        <p14:creationId xmlns:p14="http://schemas.microsoft.com/office/powerpoint/2010/main" val="134125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7839" y="402483"/>
            <a:ext cx="2897951" cy="6406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23985" y="402483"/>
            <a:ext cx="8525857" cy="640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08BA5E8-3CC6-479B-A03A-8A9E67D51BC0}" type="slidenum">
              <a:rPr lang="en-US" altLang="en-US" smtClean="0"/>
              <a:pPr/>
              <a:t>‹#›</a:t>
            </a:fld>
            <a:endParaRPr lang="en-US" altLang="en-US"/>
          </a:p>
        </p:txBody>
      </p:sp>
    </p:spTree>
    <p:extLst>
      <p:ext uri="{BB962C8B-B14F-4D97-AF65-F5344CB8AC3E}">
        <p14:creationId xmlns:p14="http://schemas.microsoft.com/office/powerpoint/2010/main" val="86752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7C0D4A5-2684-46C6-BEFB-03B617B4F040}" type="slidenum">
              <a:rPr lang="en-US" altLang="en-US" smtClean="0"/>
              <a:pPr/>
              <a:t>‹#›</a:t>
            </a:fld>
            <a:endParaRPr lang="en-US" altLang="en-US"/>
          </a:p>
        </p:txBody>
      </p:sp>
    </p:spTree>
    <p:extLst>
      <p:ext uri="{BB962C8B-B14F-4D97-AF65-F5344CB8AC3E}">
        <p14:creationId xmlns:p14="http://schemas.microsoft.com/office/powerpoint/2010/main" val="382678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6985" y="1884670"/>
            <a:ext cx="11591806" cy="3144614"/>
          </a:xfrm>
        </p:spPr>
        <p:txBody>
          <a:bodyPr anchor="b"/>
          <a:lstStyle>
            <a:lvl1pPr>
              <a:defRPr sz="6614"/>
            </a:lvl1pPr>
          </a:lstStyle>
          <a:p>
            <a:r>
              <a:rPr lang="en-US" smtClean="0"/>
              <a:t>Click to edit Master title style</a:t>
            </a:r>
            <a:endParaRPr lang="en-US" dirty="0"/>
          </a:p>
        </p:txBody>
      </p:sp>
      <p:sp>
        <p:nvSpPr>
          <p:cNvPr id="3" name="Text Placeholder 2"/>
          <p:cNvSpPr>
            <a:spLocks noGrp="1"/>
          </p:cNvSpPr>
          <p:nvPr>
            <p:ph type="body" idx="1"/>
          </p:nvPr>
        </p:nvSpPr>
        <p:spPr>
          <a:xfrm>
            <a:off x="916985" y="5059034"/>
            <a:ext cx="11591806"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4D724F9-DE86-47B4-AD04-B234AB229F6A}" type="slidenum">
              <a:rPr lang="en-US" altLang="en-US" smtClean="0"/>
              <a:pPr/>
              <a:t>‹#›</a:t>
            </a:fld>
            <a:endParaRPr lang="en-US" altLang="en-US"/>
          </a:p>
        </p:txBody>
      </p:sp>
    </p:spTree>
    <p:extLst>
      <p:ext uri="{BB962C8B-B14F-4D97-AF65-F5344CB8AC3E}">
        <p14:creationId xmlns:p14="http://schemas.microsoft.com/office/powerpoint/2010/main" val="29942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23985" y="2012414"/>
            <a:ext cx="5711904"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803886" y="2012414"/>
            <a:ext cx="5711904"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66295EB-056F-43EE-B885-9B9A24995F5F}" type="slidenum">
              <a:rPr lang="en-US" altLang="en-US" smtClean="0"/>
              <a:pPr/>
              <a:t>‹#›</a:t>
            </a:fld>
            <a:endParaRPr lang="en-US" altLang="en-US"/>
          </a:p>
        </p:txBody>
      </p:sp>
    </p:spTree>
    <p:extLst>
      <p:ext uri="{BB962C8B-B14F-4D97-AF65-F5344CB8AC3E}">
        <p14:creationId xmlns:p14="http://schemas.microsoft.com/office/powerpoint/2010/main" val="28183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735" y="402483"/>
            <a:ext cx="11591806" cy="14611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25736" y="1853171"/>
            <a:ext cx="568565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925736" y="2761381"/>
            <a:ext cx="5685654"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03886" y="1853171"/>
            <a:ext cx="571365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6803886" y="2761381"/>
            <a:ext cx="5713655"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1CBF5774-19E2-4716-9D03-296AA898B9B5}" type="slidenum">
              <a:rPr lang="en-US" altLang="en-US" smtClean="0"/>
              <a:pPr/>
              <a:t>‹#›</a:t>
            </a:fld>
            <a:endParaRPr lang="en-US" altLang="en-US"/>
          </a:p>
        </p:txBody>
      </p:sp>
    </p:spTree>
    <p:extLst>
      <p:ext uri="{BB962C8B-B14F-4D97-AF65-F5344CB8AC3E}">
        <p14:creationId xmlns:p14="http://schemas.microsoft.com/office/powerpoint/2010/main" val="14612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2513AE0-C6CD-4E31-9105-64D9B3850C73}" type="slidenum">
              <a:rPr lang="en-US" altLang="en-US" smtClean="0"/>
              <a:pPr/>
              <a:t>‹#›</a:t>
            </a:fld>
            <a:endParaRPr lang="en-US" altLang="en-US"/>
          </a:p>
        </p:txBody>
      </p:sp>
    </p:spTree>
    <p:extLst>
      <p:ext uri="{BB962C8B-B14F-4D97-AF65-F5344CB8AC3E}">
        <p14:creationId xmlns:p14="http://schemas.microsoft.com/office/powerpoint/2010/main" val="251276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865D1EC-A76D-42C1-8465-80C52033F53E}" type="slidenum">
              <a:rPr lang="en-US" altLang="en-US" smtClean="0"/>
              <a:pPr/>
              <a:t>‹#›</a:t>
            </a:fld>
            <a:endParaRPr lang="en-US" altLang="en-US"/>
          </a:p>
        </p:txBody>
      </p:sp>
    </p:spTree>
    <p:extLst>
      <p:ext uri="{BB962C8B-B14F-4D97-AF65-F5344CB8AC3E}">
        <p14:creationId xmlns:p14="http://schemas.microsoft.com/office/powerpoint/2010/main" val="194024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en-US" smtClean="0"/>
              <a:t>Click to edit Master title style</a:t>
            </a:r>
            <a:endParaRPr lang="en-US" dirty="0"/>
          </a:p>
        </p:txBody>
      </p:sp>
      <p:sp>
        <p:nvSpPr>
          <p:cNvPr id="3" name="Content Placeholder 2"/>
          <p:cNvSpPr>
            <a:spLocks noGrp="1"/>
          </p:cNvSpPr>
          <p:nvPr>
            <p:ph idx="1"/>
          </p:nvPr>
        </p:nvSpPr>
        <p:spPr>
          <a:xfrm>
            <a:off x="5713655" y="1088454"/>
            <a:ext cx="680388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7855870-1DBD-4C60-859E-DF1F623A0BBD}" type="slidenum">
              <a:rPr lang="en-US" altLang="en-US" smtClean="0"/>
              <a:pPr/>
              <a:t>‹#›</a:t>
            </a:fld>
            <a:endParaRPr lang="en-US" altLang="en-US"/>
          </a:p>
        </p:txBody>
      </p:sp>
    </p:spTree>
    <p:extLst>
      <p:ext uri="{BB962C8B-B14F-4D97-AF65-F5344CB8AC3E}">
        <p14:creationId xmlns:p14="http://schemas.microsoft.com/office/powerpoint/2010/main" val="56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713655" y="1088454"/>
            <a:ext cx="680388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E625C26-74F6-48FC-BF70-14AB03D396E5}" type="slidenum">
              <a:rPr lang="en-US" altLang="en-US" smtClean="0"/>
              <a:pPr/>
              <a:t>‹#›</a:t>
            </a:fld>
            <a:endParaRPr lang="en-US" altLang="en-US"/>
          </a:p>
        </p:txBody>
      </p:sp>
    </p:spTree>
    <p:extLst>
      <p:ext uri="{BB962C8B-B14F-4D97-AF65-F5344CB8AC3E}">
        <p14:creationId xmlns:p14="http://schemas.microsoft.com/office/powerpoint/2010/main" val="69505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3"/>
            <a:ext cx="11591806" cy="14611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3985" y="7006699"/>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451926" y="7006699"/>
            <a:ext cx="4535924"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9491841" y="7006699"/>
            <a:ext cx="3023949"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D47E074-D27F-47BA-8B6E-94B43BAE08D7}" type="slidenum">
              <a:rPr lang="en-US" altLang="en-US" smtClean="0"/>
              <a:pPr/>
              <a:t>‹#›</a:t>
            </a:fld>
            <a:endParaRPr lang="en-US" altLang="en-US"/>
          </a:p>
        </p:txBody>
      </p:sp>
    </p:spTree>
    <p:extLst>
      <p:ext uri="{BB962C8B-B14F-4D97-AF65-F5344CB8AC3E}">
        <p14:creationId xmlns:p14="http://schemas.microsoft.com/office/powerpoint/2010/main" val="9620937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182813" y="301625"/>
            <a:ext cx="9061450" cy="1252538"/>
          </a:xfrm>
          <a:ln/>
        </p:spPr>
        <p:txBody>
          <a:bodyPr>
            <a:normAutofit fontScale="90000"/>
          </a:bodyPr>
          <a:lstStyle/>
          <a:p>
            <a:pPr algn="l">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Chapter 3: </a:t>
            </a:r>
            <a:r>
              <a:rPr lang="en-US" altLang="en-US" dirty="0" smtClean="0"/>
              <a:t>Personality, Perception and Attribution</a:t>
            </a:r>
            <a:endParaRPr lang="en-US" altLang="en-US" dirty="0"/>
          </a:p>
        </p:txBody>
      </p:sp>
      <p:sp>
        <p:nvSpPr>
          <p:cNvPr id="3074" name="Rectangle 2"/>
          <p:cNvSpPr>
            <a:spLocks noGrp="1" noChangeArrowheads="1"/>
          </p:cNvSpPr>
          <p:nvPr>
            <p:ph idx="1"/>
          </p:nvPr>
        </p:nvSpPr>
        <p:spPr>
          <a:xfrm>
            <a:off x="2182813" y="1768475"/>
            <a:ext cx="9061450" cy="4979988"/>
          </a:xfrm>
          <a:ln/>
        </p:spPr>
        <p:txBody>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406" y="2560637"/>
            <a:ext cx="9338265" cy="29591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360661"/>
            <a:ext cx="13439775" cy="5552776"/>
          </a:xfrm>
          <a:prstGeom prst="rect">
            <a:avLst/>
          </a:prstGeom>
        </p:spPr>
      </p:pic>
      <p:sp>
        <p:nvSpPr>
          <p:cNvPr id="5" name="TextBox 4"/>
          <p:cNvSpPr txBox="1"/>
          <p:nvPr/>
        </p:nvSpPr>
        <p:spPr>
          <a:xfrm>
            <a:off x="471487" y="7056437"/>
            <a:ext cx="6705600" cy="349968"/>
          </a:xfrm>
          <a:prstGeom prst="rect">
            <a:avLst/>
          </a:prstGeom>
          <a:noFill/>
        </p:spPr>
        <p:txBody>
          <a:bodyPr wrap="square" rtlCol="0">
            <a:spAutoFit/>
          </a:bodyPr>
          <a:lstStyle/>
          <a:p>
            <a:r>
              <a:rPr lang="en-US" dirty="0">
                <a:solidFill>
                  <a:schemeClr val="tx1"/>
                </a:solidFill>
              </a:rPr>
              <a:t>https://</a:t>
            </a:r>
            <a:r>
              <a:rPr lang="en-US" dirty="0" smtClean="0">
                <a:solidFill>
                  <a:schemeClr val="tx1"/>
                </a:solidFill>
              </a:rPr>
              <a:t>www.16personalities.com/country-profiles/</a:t>
            </a:r>
            <a:endParaRPr lang="en-US" dirty="0">
              <a:solidFill>
                <a:schemeClr val="tx1"/>
              </a:solidFill>
            </a:endParaRPr>
          </a:p>
        </p:txBody>
      </p:sp>
    </p:spTree>
    <p:extLst>
      <p:ext uri="{BB962C8B-B14F-4D97-AF65-F5344CB8AC3E}">
        <p14:creationId xmlns:p14="http://schemas.microsoft.com/office/powerpoint/2010/main" val="1621794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82830"/>
            <a:ext cx="13418257" cy="5510704"/>
          </a:xfrm>
          <a:prstGeom prst="rect">
            <a:avLst/>
          </a:prstGeom>
        </p:spPr>
      </p:pic>
    </p:spTree>
    <p:extLst>
      <p:ext uri="{BB962C8B-B14F-4D97-AF65-F5344CB8AC3E}">
        <p14:creationId xmlns:p14="http://schemas.microsoft.com/office/powerpoint/2010/main" val="178614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182813" y="301625"/>
            <a:ext cx="9061450" cy="1252538"/>
          </a:xfrm>
          <a:ln/>
        </p:spPr>
        <p:txBody>
          <a:bodyPr/>
          <a:lstStyle/>
          <a:p>
            <a:pPr algn="l">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MBTI Types (1)</a:t>
            </a:r>
          </a:p>
        </p:txBody>
      </p:sp>
      <p:sp>
        <p:nvSpPr>
          <p:cNvPr id="6146" name="Rectangle 2"/>
          <p:cNvSpPr>
            <a:spLocks noGrp="1" noChangeArrowheads="1"/>
          </p:cNvSpPr>
          <p:nvPr>
            <p:ph idx="1"/>
          </p:nvPr>
        </p:nvSpPr>
        <p:spPr>
          <a:xfrm>
            <a:off x="2182813" y="1768475"/>
            <a:ext cx="9061450" cy="4979988"/>
          </a:xfrm>
          <a:ln/>
        </p:spPr>
        <p:txBody>
          <a:bodyPr/>
          <a:lstStyle/>
          <a:p>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1189038"/>
            <a:ext cx="9061450" cy="5853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450" y="6623050"/>
            <a:ext cx="8750300" cy="50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182813" y="301625"/>
            <a:ext cx="9059862" cy="1250950"/>
          </a:xfrm>
          <a:ln/>
        </p:spPr>
        <p:txBody>
          <a:bodyPr/>
          <a:lstStyle/>
          <a:p>
            <a:pPr algn="l">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MBTI </a:t>
            </a:r>
            <a:r>
              <a:rPr lang="en-US" altLang="en-US" dirty="0" smtClean="0"/>
              <a:t>Types </a:t>
            </a:r>
            <a:r>
              <a:rPr lang="en-US" altLang="en-US" dirty="0"/>
              <a:t>(2)</a:t>
            </a:r>
          </a:p>
        </p:txBody>
      </p:sp>
      <p:sp>
        <p:nvSpPr>
          <p:cNvPr id="7170" name="Rectangle 2"/>
          <p:cNvSpPr>
            <a:spLocks noGrp="1" noChangeArrowheads="1"/>
          </p:cNvSpPr>
          <p:nvPr>
            <p:ph idx="1"/>
          </p:nvPr>
        </p:nvSpPr>
        <p:spPr>
          <a:xfrm>
            <a:off x="2182813" y="1768475"/>
            <a:ext cx="9059862" cy="4978400"/>
          </a:xfrm>
          <a:ln/>
        </p:spPr>
        <p:txBody>
          <a:bodyPr/>
          <a:lstStyle/>
          <a:p>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813" y="1371601"/>
            <a:ext cx="9059862" cy="5375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Trait Theory – Big 5</a:t>
            </a:r>
            <a:endParaRPr lang="en-US" dirty="0"/>
          </a:p>
        </p:txBody>
      </p:sp>
      <p:pic>
        <p:nvPicPr>
          <p:cNvPr id="4" name="Picture 3"/>
          <p:cNvPicPr>
            <a:picLocks noChangeAspect="1"/>
          </p:cNvPicPr>
          <p:nvPr/>
        </p:nvPicPr>
        <p:blipFill>
          <a:blip r:embed="rId3" cstate="print"/>
          <a:srcRect/>
          <a:stretch>
            <a:fillRect/>
          </a:stretch>
        </p:blipFill>
        <p:spPr bwMode="auto">
          <a:xfrm>
            <a:off x="4433887" y="1863671"/>
            <a:ext cx="8696325" cy="4257675"/>
          </a:xfrm>
          <a:prstGeom prst="rect">
            <a:avLst/>
          </a:prstGeom>
          <a:noFill/>
          <a:ln w="9525">
            <a:noFill/>
            <a:miter lim="800000"/>
            <a:headEnd/>
            <a:tailEnd/>
          </a:ln>
        </p:spPr>
      </p:pic>
      <p:sp>
        <p:nvSpPr>
          <p:cNvPr id="5" name="Oval Callout 4"/>
          <p:cNvSpPr/>
          <p:nvPr/>
        </p:nvSpPr>
        <p:spPr>
          <a:xfrm>
            <a:off x="943527" y="1646237"/>
            <a:ext cx="2667000" cy="972919"/>
          </a:xfrm>
          <a:prstGeom prst="wedgeEllipseCallout">
            <a:avLst>
              <a:gd name="adj1" fmla="val 80250"/>
              <a:gd name="adj2" fmla="val 74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Comfort with relationship</a:t>
            </a:r>
            <a:endParaRPr lang="en-US" sz="2000" b="1" dirty="0">
              <a:solidFill>
                <a:srgbClr val="FF0000"/>
              </a:solidFill>
            </a:endParaRPr>
          </a:p>
        </p:txBody>
      </p:sp>
      <p:sp>
        <p:nvSpPr>
          <p:cNvPr id="6" name="Oval Callout 5"/>
          <p:cNvSpPr/>
          <p:nvPr/>
        </p:nvSpPr>
        <p:spPr>
          <a:xfrm>
            <a:off x="242887" y="2649427"/>
            <a:ext cx="2667000" cy="762000"/>
          </a:xfrm>
          <a:prstGeom prst="wedgeEllipseCallout">
            <a:avLst>
              <a:gd name="adj1" fmla="val 106260"/>
              <a:gd name="adj2" fmla="val 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Tendency to defer to others</a:t>
            </a:r>
            <a:endParaRPr lang="en-US" sz="2000" b="1" dirty="0">
              <a:solidFill>
                <a:srgbClr val="FF0000"/>
              </a:solidFill>
            </a:endParaRPr>
          </a:p>
        </p:txBody>
      </p:sp>
      <p:sp>
        <p:nvSpPr>
          <p:cNvPr id="7" name="Oval Callout 6"/>
          <p:cNvSpPr/>
          <p:nvPr/>
        </p:nvSpPr>
        <p:spPr>
          <a:xfrm>
            <a:off x="923985" y="3441698"/>
            <a:ext cx="2667000" cy="871539"/>
          </a:xfrm>
          <a:prstGeom prst="wedgeEllipseCallout">
            <a:avLst>
              <a:gd name="adj1" fmla="val 80250"/>
              <a:gd name="adj2" fmla="val 74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Reliability</a:t>
            </a:r>
            <a:endParaRPr lang="en-US" sz="2000" b="1" dirty="0">
              <a:solidFill>
                <a:srgbClr val="FF0000"/>
              </a:solidFill>
            </a:endParaRPr>
          </a:p>
        </p:txBody>
      </p:sp>
      <p:sp>
        <p:nvSpPr>
          <p:cNvPr id="8" name="Oval Callout 7"/>
          <p:cNvSpPr/>
          <p:nvPr/>
        </p:nvSpPr>
        <p:spPr>
          <a:xfrm>
            <a:off x="166687" y="4373779"/>
            <a:ext cx="2667000" cy="762000"/>
          </a:xfrm>
          <a:prstGeom prst="wedgeEllipseCallout">
            <a:avLst>
              <a:gd name="adj1" fmla="val 106260"/>
              <a:gd name="adj2" fmla="val 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Supporting stress</a:t>
            </a:r>
            <a:endParaRPr lang="en-US" sz="2000" b="1" dirty="0">
              <a:solidFill>
                <a:srgbClr val="FF0000"/>
              </a:solidFill>
            </a:endParaRPr>
          </a:p>
        </p:txBody>
      </p:sp>
      <p:sp>
        <p:nvSpPr>
          <p:cNvPr id="9" name="Oval Callout 8"/>
          <p:cNvSpPr/>
          <p:nvPr/>
        </p:nvSpPr>
        <p:spPr>
          <a:xfrm>
            <a:off x="923985" y="5196321"/>
            <a:ext cx="2667000" cy="1174316"/>
          </a:xfrm>
          <a:prstGeom prst="wedgeEllipseCallout">
            <a:avLst>
              <a:gd name="adj1" fmla="val 79068"/>
              <a:gd name="adj2" fmla="val -19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Interest with the new and unknown</a:t>
            </a:r>
            <a:endParaRPr lang="en-US" sz="2000" b="1" dirty="0">
              <a:solidFill>
                <a:srgbClr val="FF0000"/>
              </a:solidFill>
            </a:endParaRPr>
          </a:p>
        </p:txBody>
      </p:sp>
    </p:spTree>
    <p:extLst>
      <p:ext uri="{BB962C8B-B14F-4D97-AF65-F5344CB8AC3E}">
        <p14:creationId xmlns:p14="http://schemas.microsoft.com/office/powerpoint/2010/main" val="404683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5147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1157287" y="1722437"/>
            <a:ext cx="11201399" cy="5589588"/>
          </a:xfrm>
          <a:ln/>
        </p:spPr>
        <p:txBody>
          <a:bodyPr>
            <a:normAutofit lnSpcReduction="10000"/>
          </a:bodyPr>
          <a:lstStyle/>
          <a:p>
            <a:pPr marL="555625" indent="-555625">
              <a:lnSpc>
                <a:spcPct val="100000"/>
              </a:lnSpc>
              <a:buFont typeface="Arial" panose="020B0604020202020204" pitchFamily="34" charset="0"/>
              <a:buAutoNum type="arabicPeriod"/>
              <a:tabLst>
                <a:tab pos="0" algn="l"/>
                <a:tab pos="112713" algn="l"/>
                <a:tab pos="568325"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dirty="0"/>
              <a:t>What did you learn about yourself in your test results?</a:t>
            </a:r>
          </a:p>
          <a:p>
            <a:pPr marL="555625" indent="-555625">
              <a:lnSpc>
                <a:spcPct val="100000"/>
              </a:lnSpc>
              <a:buFont typeface="Arial" panose="020B0604020202020204" pitchFamily="34" charset="0"/>
              <a:buAutoNum type="arabicPeriod"/>
              <a:tabLst>
                <a:tab pos="0" algn="l"/>
                <a:tab pos="112713" algn="l"/>
                <a:tab pos="568325"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dirty="0"/>
              <a:t>Reflect on Peter Drucker’s “Managing Oneself” and find your Strengths, Learning Style and Values</a:t>
            </a:r>
          </a:p>
          <a:p>
            <a:pPr marL="555625" indent="-555625">
              <a:lnSpc>
                <a:spcPct val="100000"/>
              </a:lnSpc>
              <a:buFont typeface="Arial" panose="020B0604020202020204" pitchFamily="34" charset="0"/>
              <a:buAutoNum type="arabicPeriod"/>
              <a:tabLst>
                <a:tab pos="0" algn="l"/>
                <a:tab pos="112713" algn="l"/>
                <a:tab pos="568325"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dirty="0"/>
              <a:t>Discuss your results (what you want to disclose is up to you) in your team: EI, LSI, Big5, MBTI, etc. and self-reflection</a:t>
            </a:r>
          </a:p>
          <a:p>
            <a:pPr marL="1171575" lvl="1" indent="-496888">
              <a:buSzPct val="45000"/>
              <a:buFont typeface="Wingdings" panose="05000000000000000000" pitchFamily="2" charset="2"/>
              <a:buChar char=""/>
              <a:tabLst>
                <a:tab pos="0" algn="l"/>
                <a:tab pos="112713" algn="l"/>
                <a:tab pos="568325"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dirty="0"/>
              <a:t>What are your findings</a:t>
            </a:r>
          </a:p>
          <a:p>
            <a:pPr marL="1171575" lvl="1" indent="-496888">
              <a:buSzPct val="45000"/>
              <a:buFont typeface="Wingdings" panose="05000000000000000000" pitchFamily="2" charset="2"/>
              <a:buChar char=""/>
              <a:tabLst>
                <a:tab pos="0" algn="l"/>
                <a:tab pos="112713" algn="l"/>
                <a:tab pos="568325"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dirty="0"/>
              <a:t>What consequences on relationships</a:t>
            </a:r>
          </a:p>
          <a:p>
            <a:pPr marL="1171575" lvl="1" indent="-496888">
              <a:buSzPct val="45000"/>
              <a:buFont typeface="Wingdings" panose="05000000000000000000" pitchFamily="2" charset="2"/>
              <a:buChar char=""/>
              <a:tabLst>
                <a:tab pos="0" algn="l"/>
                <a:tab pos="112713" algn="l"/>
                <a:tab pos="568325"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dirty="0"/>
              <a:t>What will you need to be aware of/ to do heading toward the Team project</a:t>
            </a:r>
          </a:p>
          <a:p>
            <a:pPr marL="555625" indent="-555625">
              <a:buFont typeface="Arial" panose="020B0604020202020204" pitchFamily="34" charset="0"/>
              <a:buAutoNum type="arabicPeriod"/>
              <a:tabLst>
                <a:tab pos="0" algn="l"/>
                <a:tab pos="112713" algn="l"/>
                <a:tab pos="568325"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dirty="0"/>
              <a:t>Summary report: 1-2 slides max/bullet points (count as writing assignment)</a:t>
            </a:r>
          </a:p>
          <a:p>
            <a:pPr marL="555625" indent="-555625">
              <a:buFont typeface="Arial" panose="020B0604020202020204" pitchFamily="34" charset="0"/>
              <a:buAutoNum type="arabicPeriod"/>
              <a:tabLst>
                <a:tab pos="0" algn="l"/>
                <a:tab pos="112713" algn="l"/>
                <a:tab pos="568325"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dirty="0"/>
              <a:t>Report out by team, 3' each + Q&amp;A</a:t>
            </a:r>
          </a:p>
        </p:txBody>
      </p:sp>
      <p:sp>
        <p:nvSpPr>
          <p:cNvPr id="4" name="Title 1"/>
          <p:cNvSpPr txBox="1">
            <a:spLocks/>
          </p:cNvSpPr>
          <p:nvPr/>
        </p:nvSpPr>
        <p:spPr>
          <a:xfrm>
            <a:off x="928687" y="402483"/>
            <a:ext cx="11591806" cy="1461188"/>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fontAlgn="auto">
              <a:spcAft>
                <a:spcPts val="0"/>
              </a:spcAft>
              <a:buClrTx/>
              <a:buSzTx/>
              <a:buFontTx/>
            </a:pPr>
            <a:r>
              <a:rPr lang="en-US" altLang="en-US" dirty="0"/>
              <a:t>Personality and Individual characteristics: Team work</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023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509588"/>
            <a:ext cx="8558212" cy="6075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6675"/>
            <a:ext cx="10079038" cy="7512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Recognize and </a:t>
            </a:r>
            <a:r>
              <a:rPr lang="en-US" dirty="0"/>
              <a:t>d</a:t>
            </a:r>
            <a:r>
              <a:rPr lang="en-US" dirty="0" smtClean="0"/>
              <a:t>escribe traits and personality characteristics</a:t>
            </a:r>
          </a:p>
          <a:p>
            <a:r>
              <a:rPr lang="en-US" dirty="0" smtClean="0"/>
              <a:t>Contrast personality dimensions using proper wording</a:t>
            </a:r>
          </a:p>
          <a:p>
            <a:r>
              <a:rPr lang="en-US" dirty="0" smtClean="0"/>
              <a:t>Explain factors influencing perception</a:t>
            </a:r>
          </a:p>
          <a:p>
            <a:r>
              <a:rPr lang="en-US" dirty="0" smtClean="0"/>
              <a:t>Recognize major perceptual </a:t>
            </a:r>
            <a:r>
              <a:rPr lang="en-US" smtClean="0"/>
              <a:t>and attribution </a:t>
            </a:r>
            <a:r>
              <a:rPr lang="en-US" dirty="0" smtClean="0"/>
              <a:t>biases and raise </a:t>
            </a:r>
            <a:r>
              <a:rPr lang="en-US" dirty="0"/>
              <a:t>self-awareness </a:t>
            </a:r>
            <a:r>
              <a:rPr lang="en-US" dirty="0" smtClean="0"/>
              <a:t>on own biases</a:t>
            </a:r>
          </a:p>
          <a:p>
            <a:r>
              <a:rPr lang="en-US" dirty="0" smtClean="0"/>
              <a:t>Understand Emotional Intelligence components and begin application through increasing self-awareness</a:t>
            </a:r>
            <a:endParaRPr lang="en-US" dirty="0"/>
          </a:p>
          <a:p>
            <a:endParaRPr lang="en-US" dirty="0" smtClean="0"/>
          </a:p>
        </p:txBody>
      </p:sp>
    </p:spTree>
    <p:extLst>
      <p:ext uri="{BB962C8B-B14F-4D97-AF65-F5344CB8AC3E}">
        <p14:creationId xmlns:p14="http://schemas.microsoft.com/office/powerpoint/2010/main" val="140592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6" y="131764"/>
            <a:ext cx="9782175" cy="7381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87" y="274637"/>
            <a:ext cx="9448100" cy="7043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776" y="84139"/>
            <a:ext cx="9820275" cy="747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Perception and Reality</a:t>
            </a:r>
            <a:endParaRPr lang="en-US" dirty="0"/>
          </a:p>
        </p:txBody>
      </p:sp>
      <p:sp>
        <p:nvSpPr>
          <p:cNvPr id="3" name="Content Placeholder 2"/>
          <p:cNvSpPr>
            <a:spLocks noGrp="1"/>
          </p:cNvSpPr>
          <p:nvPr>
            <p:ph idx="1"/>
          </p:nvPr>
        </p:nvSpPr>
        <p:spPr/>
        <p:txBody>
          <a:bodyPr/>
          <a:lstStyle/>
          <a:p>
            <a:pPr marL="0" indent="0">
              <a:buNone/>
            </a:pPr>
            <a:r>
              <a:rPr lang="en-US" dirty="0"/>
              <a:t>“</a:t>
            </a:r>
            <a:r>
              <a:rPr lang="en-US" i="1" dirty="0"/>
              <a:t>Everything you see or hear or experience in any way at all is specific to you. You create a universe </a:t>
            </a:r>
            <a:r>
              <a:rPr lang="en-US" i="1" dirty="0" smtClean="0"/>
              <a:t>by </a:t>
            </a:r>
            <a:r>
              <a:rPr lang="en-US" i="1" dirty="0"/>
              <a:t>perceiving it, so everything in the universe you perceive is specific to you.</a:t>
            </a:r>
            <a:r>
              <a:rPr lang="en-US" dirty="0"/>
              <a:t>” </a:t>
            </a:r>
          </a:p>
          <a:p>
            <a:pPr marL="0" indent="0">
              <a:buNone/>
            </a:pPr>
            <a:r>
              <a:rPr lang="en-US" dirty="0" smtClean="0"/>
              <a:t>– Douglas Adams</a:t>
            </a:r>
          </a:p>
          <a:p>
            <a:pPr marL="0" indent="0">
              <a:buNone/>
            </a:pPr>
            <a:endParaRPr lang="en-US" dirty="0"/>
          </a:p>
          <a:p>
            <a:pPr marL="0" indent="0">
              <a:buNone/>
            </a:pPr>
            <a:r>
              <a:rPr lang="en-US" dirty="0"/>
              <a:t>“</a:t>
            </a:r>
            <a:r>
              <a:rPr lang="en-US" i="1" dirty="0"/>
              <a:t>Reality is merely an illusion, albeit a very persistent one.</a:t>
            </a:r>
            <a:r>
              <a:rPr lang="en-US" dirty="0"/>
              <a:t>” </a:t>
            </a:r>
            <a:endParaRPr lang="en-US" dirty="0" smtClean="0"/>
          </a:p>
          <a:p>
            <a:pPr marL="0" indent="0">
              <a:buNone/>
            </a:pPr>
            <a:r>
              <a:rPr lang="en-US" dirty="0" smtClean="0"/>
              <a:t>– </a:t>
            </a:r>
            <a:r>
              <a:rPr lang="en-US" dirty="0"/>
              <a:t>Albert Einstein</a:t>
            </a:r>
          </a:p>
        </p:txBody>
      </p:sp>
    </p:spTree>
    <p:extLst>
      <p:ext uri="{BB962C8B-B14F-4D97-AF65-F5344CB8AC3E}">
        <p14:creationId xmlns:p14="http://schemas.microsoft.com/office/powerpoint/2010/main" val="672469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9575800" y="6829317"/>
            <a:ext cx="3863975"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r">
              <a:buClrTx/>
              <a:buFontTx/>
              <a:buNone/>
            </a:pPr>
            <a:r>
              <a:rPr lang="en-US" altLang="en-US" sz="1400" dirty="0"/>
              <a:t>	 </a:t>
            </a:r>
          </a:p>
          <a:p>
            <a:pPr algn="r">
              <a:buClrTx/>
              <a:buFontTx/>
              <a:buNone/>
            </a:pPr>
            <a:r>
              <a:rPr lang="en-US" altLang="en-US" sz="1400" dirty="0"/>
              <a:t>©20</a:t>
            </a:r>
            <a:r>
              <a:rPr lang="en-US" altLang="en-US" sz="1000" dirty="0"/>
              <a:t>01 by Prentice Hall, Inc. </a:t>
            </a:r>
          </a:p>
        </p:txBody>
      </p:sp>
      <p:sp>
        <p:nvSpPr>
          <p:cNvPr id="14338" name="Rectangle 2"/>
          <p:cNvSpPr>
            <a:spLocks noChangeArrowheads="1"/>
          </p:cNvSpPr>
          <p:nvPr/>
        </p:nvSpPr>
        <p:spPr bwMode="auto">
          <a:xfrm>
            <a:off x="3169920" y="92409"/>
            <a:ext cx="5852160" cy="7469187"/>
          </a:xfrm>
          <a:prstGeom prst="rect">
            <a:avLst/>
          </a:prstGeom>
          <a:blipFill dpi="0" rotWithShape="0">
            <a:blip r:embed="rId3"/>
            <a:srcRect/>
            <a:stretch>
              <a:fillRect l="-492" r="-52634"/>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buClrTx/>
              <a:buFontTx/>
              <a:buNone/>
            </a:pPr>
            <a:r>
              <a:rPr lang="en-US" altLang="en-US"/>
              <a:t>`</a:t>
            </a:r>
          </a:p>
        </p:txBody>
      </p:sp>
      <p:cxnSp>
        <p:nvCxnSpPr>
          <p:cNvPr id="3" name="Straight Arrow Connector 2"/>
          <p:cNvCxnSpPr/>
          <p:nvPr/>
        </p:nvCxnSpPr>
        <p:spPr>
          <a:xfrm>
            <a:off x="2797592" y="3322637"/>
            <a:ext cx="3284621"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796088" y="5380037"/>
            <a:ext cx="3276599" cy="304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7894639" y="6888163"/>
            <a:ext cx="3863975"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r">
              <a:buClrTx/>
              <a:buFontTx/>
              <a:buNone/>
            </a:pPr>
            <a:r>
              <a:rPr lang="en-US" altLang="en-US" sz="1400" dirty="0"/>
              <a:t>	</a:t>
            </a:r>
          </a:p>
          <a:p>
            <a:pPr algn="r">
              <a:buClrTx/>
              <a:buFontTx/>
              <a:buNone/>
            </a:pPr>
            <a:r>
              <a:rPr lang="en-US" altLang="en-US" sz="1400" dirty="0"/>
              <a:t>©20</a:t>
            </a:r>
            <a:r>
              <a:rPr lang="en-US" altLang="en-US" sz="1000" dirty="0"/>
              <a:t>01 by Prentice Hall, Inc. </a:t>
            </a:r>
          </a:p>
        </p:txBody>
      </p:sp>
      <p:sp>
        <p:nvSpPr>
          <p:cNvPr id="16386" name="Text Box 2"/>
          <p:cNvSpPr txBox="1">
            <a:spLocks noChangeArrowheads="1"/>
          </p:cNvSpPr>
          <p:nvPr/>
        </p:nvSpPr>
        <p:spPr bwMode="auto">
          <a:xfrm>
            <a:off x="2435225" y="401639"/>
            <a:ext cx="8567738"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1176338"/>
            <a:ext cx="5459413" cy="5880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67287" y="1874837"/>
            <a:ext cx="3530890" cy="3378202"/>
          </a:xfrm>
          <a:prstGeom prst="rect">
            <a:avLst/>
          </a:prstGeom>
        </p:spPr>
      </p:pic>
    </p:spTree>
    <p:extLst>
      <p:ext uri="{BB962C8B-B14F-4D97-AF65-F5344CB8AC3E}">
        <p14:creationId xmlns:p14="http://schemas.microsoft.com/office/powerpoint/2010/main" val="211675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16200000">
            <a:off x="4967287" y="1874837"/>
            <a:ext cx="3530890" cy="3378202"/>
          </a:xfrm>
          <a:prstGeom prst="rect">
            <a:avLst/>
          </a:prstGeom>
        </p:spPr>
      </p:pic>
    </p:spTree>
    <p:extLst>
      <p:ext uri="{BB962C8B-B14F-4D97-AF65-F5344CB8AC3E}">
        <p14:creationId xmlns:p14="http://schemas.microsoft.com/office/powerpoint/2010/main" val="12218635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Image result for american painter pixel painting"/>
          <p:cNvPicPr>
            <a:picLocks noChangeAspect="1" noChangeArrowheads="1"/>
          </p:cNvPicPr>
          <p:nvPr/>
        </p:nvPicPr>
        <p:blipFill rotWithShape="1">
          <a:blip r:embed="rId3">
            <a:extLst>
              <a:ext uri="{28A0092B-C50C-407E-A947-70E740481C1C}">
                <a14:useLocalDpi xmlns:a14="http://schemas.microsoft.com/office/drawing/2010/main" val="0"/>
              </a:ext>
            </a:extLst>
          </a:blip>
          <a:srcRect l="28065" t="28200" r="52965" b="51317"/>
          <a:stretch/>
        </p:blipFill>
        <p:spPr bwMode="auto">
          <a:xfrm>
            <a:off x="3804718" y="2490245"/>
            <a:ext cx="2529774" cy="330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04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Image result for american painter pixel painting"/>
          <p:cNvPicPr>
            <a:picLocks noChangeAspect="1" noChangeArrowheads="1"/>
          </p:cNvPicPr>
          <p:nvPr/>
        </p:nvPicPr>
        <p:blipFill rotWithShape="1">
          <a:blip r:embed="rId3">
            <a:extLst>
              <a:ext uri="{28A0092B-C50C-407E-A947-70E740481C1C}">
                <a14:useLocalDpi xmlns:a14="http://schemas.microsoft.com/office/drawing/2010/main" val="0"/>
              </a:ext>
            </a:extLst>
          </a:blip>
          <a:srcRect l="26065" t="20392" r="36588" b="47183"/>
          <a:stretch/>
        </p:blipFill>
        <p:spPr bwMode="auto">
          <a:xfrm>
            <a:off x="3607079" y="1163597"/>
            <a:ext cx="4980492" cy="523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92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182814" y="265114"/>
            <a:ext cx="9069387" cy="1260475"/>
          </a:xfrm>
          <a:ln/>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EQ</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1120776"/>
            <a:ext cx="8153400" cy="6410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48432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Image result for american painter pixel painting"/>
          <p:cNvPicPr>
            <a:picLocks noChangeAspect="1" noChangeArrowheads="1"/>
          </p:cNvPicPr>
          <p:nvPr/>
        </p:nvPicPr>
        <p:blipFill rotWithShape="1">
          <a:blip r:embed="rId3">
            <a:extLst>
              <a:ext uri="{28A0092B-C50C-407E-A947-70E740481C1C}">
                <a14:useLocalDpi xmlns:a14="http://schemas.microsoft.com/office/drawing/2010/main" val="0"/>
              </a:ext>
            </a:extLst>
          </a:blip>
          <a:srcRect l="17247" t="20025" r="15172" b="47550"/>
          <a:stretch/>
        </p:blipFill>
        <p:spPr bwMode="auto">
          <a:xfrm>
            <a:off x="2357015" y="1007956"/>
            <a:ext cx="9012319" cy="523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477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Image result for american painter pixel painting"/>
          <p:cNvPicPr>
            <a:picLocks noChangeAspect="1" noChangeArrowheads="1"/>
          </p:cNvPicPr>
          <p:nvPr/>
        </p:nvPicPr>
        <p:blipFill rotWithShape="1">
          <a:blip r:embed="rId3">
            <a:extLst>
              <a:ext uri="{28A0092B-C50C-407E-A947-70E740481C1C}">
                <a14:useLocalDpi xmlns:a14="http://schemas.microsoft.com/office/drawing/2010/main" val="0"/>
              </a:ext>
            </a:extLst>
          </a:blip>
          <a:srcRect l="17025" t="12400" r="15395" b="41120"/>
          <a:stretch/>
        </p:blipFill>
        <p:spPr bwMode="auto">
          <a:xfrm>
            <a:off x="2357015" y="14822"/>
            <a:ext cx="9012319" cy="750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23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Image result for american painter pixel 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820" y="0"/>
            <a:ext cx="6047740" cy="7318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301287" y="6827837"/>
            <a:ext cx="2287806" cy="349968"/>
          </a:xfrm>
          <a:prstGeom prst="rect">
            <a:avLst/>
          </a:prstGeom>
          <a:noFill/>
        </p:spPr>
        <p:txBody>
          <a:bodyPr wrap="none" rtlCol="0">
            <a:spAutoFit/>
          </a:bodyPr>
          <a:lstStyle/>
          <a:p>
            <a:r>
              <a:rPr lang="en-US" dirty="0" smtClean="0">
                <a:solidFill>
                  <a:srgbClr val="FF0000"/>
                </a:solidFill>
              </a:rPr>
              <a:t>Emma, Chuck Close</a:t>
            </a:r>
            <a:endParaRPr lang="en-US" dirty="0">
              <a:solidFill>
                <a:srgbClr val="FF0000"/>
              </a:solidFill>
            </a:endParaRPr>
          </a:p>
        </p:txBody>
      </p:sp>
    </p:spTree>
    <p:extLst>
      <p:ext uri="{BB962C8B-B14F-4D97-AF65-F5344CB8AC3E}">
        <p14:creationId xmlns:p14="http://schemas.microsoft.com/office/powerpoint/2010/main" val="1935973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538" y="-550919"/>
            <a:ext cx="6992699" cy="93655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00686" y="6294437"/>
            <a:ext cx="595314" cy="5334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83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26"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041" y="1"/>
            <a:ext cx="5644331" cy="75596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11045" y="5516247"/>
            <a:ext cx="457201" cy="381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452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26"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590" y="707845"/>
            <a:ext cx="4720595" cy="63224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05499" y="5303837"/>
            <a:ext cx="381001" cy="381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96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26"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022" y="1237197"/>
            <a:ext cx="3597730" cy="48185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4730765"/>
            <a:ext cx="304801" cy="3048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37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527" y="1237198"/>
            <a:ext cx="2396721" cy="32100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62687" y="3551237"/>
            <a:ext cx="280988" cy="228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63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9653" y="1237197"/>
            <a:ext cx="1440468" cy="1929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75245" y="2636837"/>
            <a:ext cx="152400" cy="1524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58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5420" y="1237197"/>
            <a:ext cx="828935" cy="1110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36153" y="5441896"/>
            <a:ext cx="5596404" cy="349968"/>
          </a:xfrm>
          <a:prstGeom prst="rect">
            <a:avLst/>
          </a:prstGeom>
          <a:noFill/>
        </p:spPr>
        <p:txBody>
          <a:bodyPr wrap="none" rtlCol="0">
            <a:spAutoFit/>
          </a:bodyPr>
          <a:lstStyle/>
          <a:p>
            <a:r>
              <a:rPr lang="en-US" dirty="0" smtClean="0">
                <a:solidFill>
                  <a:srgbClr val="FF0000"/>
                </a:solidFill>
              </a:rPr>
              <a:t>Gaia looking at the Mediterranean sea, Salvador Dali</a:t>
            </a:r>
            <a:endParaRPr lang="en-US" dirty="0">
              <a:solidFill>
                <a:srgbClr val="FF0000"/>
              </a:solidFill>
            </a:endParaRPr>
          </a:p>
        </p:txBody>
      </p:sp>
      <p:pic>
        <p:nvPicPr>
          <p:cNvPr id="5" name="Picture 2" descr="Image result for lincoln pai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8492" y="1237198"/>
            <a:ext cx="1993396" cy="2766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73 cover of &quot;Scientific American&quot;"/>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381" r="182" b="-381"/>
          <a:stretch/>
        </p:blipFill>
        <p:spPr bwMode="auto">
          <a:xfrm>
            <a:off x="9767887" y="1237196"/>
            <a:ext cx="1991916" cy="27301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767887" y="4533197"/>
            <a:ext cx="2441694" cy="349968"/>
          </a:xfrm>
          <a:prstGeom prst="rect">
            <a:avLst/>
          </a:prstGeom>
          <a:noFill/>
        </p:spPr>
        <p:txBody>
          <a:bodyPr wrap="none" rtlCol="0">
            <a:spAutoFit/>
          </a:bodyPr>
          <a:lstStyle/>
          <a:p>
            <a:r>
              <a:rPr lang="en-US" dirty="0" smtClean="0">
                <a:solidFill>
                  <a:srgbClr val="FF0000"/>
                </a:solidFill>
              </a:rPr>
              <a:t>Lincoln, Leon Harmon</a:t>
            </a:r>
            <a:endParaRPr lang="en-US" dirty="0">
              <a:solidFill>
                <a:srgbClr val="FF0000"/>
              </a:solidFill>
            </a:endParaRPr>
          </a:p>
        </p:txBody>
      </p:sp>
      <p:sp>
        <p:nvSpPr>
          <p:cNvPr id="9" name="TextBox 8"/>
          <p:cNvSpPr txBox="1"/>
          <p:nvPr/>
        </p:nvSpPr>
        <p:spPr>
          <a:xfrm>
            <a:off x="1674489" y="4533197"/>
            <a:ext cx="3249608" cy="349968"/>
          </a:xfrm>
          <a:prstGeom prst="rect">
            <a:avLst/>
          </a:prstGeom>
          <a:noFill/>
        </p:spPr>
        <p:txBody>
          <a:bodyPr wrap="none" rtlCol="0">
            <a:spAutoFit/>
          </a:bodyPr>
          <a:lstStyle/>
          <a:p>
            <a:r>
              <a:rPr lang="en-US" dirty="0" smtClean="0">
                <a:solidFill>
                  <a:srgbClr val="FF0000"/>
                </a:solidFill>
              </a:rPr>
              <a:t>Abraham Lincoln, Bruce Stark</a:t>
            </a:r>
            <a:endParaRPr lang="en-US" dirty="0">
              <a:solidFill>
                <a:srgbClr val="FF0000"/>
              </a:solidFill>
            </a:endParaRPr>
          </a:p>
        </p:txBody>
      </p:sp>
    </p:spTree>
    <p:extLst>
      <p:ext uri="{BB962C8B-B14F-4D97-AF65-F5344CB8AC3E}">
        <p14:creationId xmlns:p14="http://schemas.microsoft.com/office/powerpoint/2010/main" val="4111780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8325" y="402483"/>
            <a:ext cx="10643125" cy="6882554"/>
          </a:xfrm>
        </p:spPr>
      </p:pic>
    </p:spTree>
    <p:extLst>
      <p:ext uri="{BB962C8B-B14F-4D97-AF65-F5344CB8AC3E}">
        <p14:creationId xmlns:p14="http://schemas.microsoft.com/office/powerpoint/2010/main" val="1555708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Social Perception</a:t>
            </a:r>
          </a:p>
        </p:txBody>
      </p:sp>
      <p:sp>
        <p:nvSpPr>
          <p:cNvPr id="33795" name="Content Placeholder 2"/>
          <p:cNvSpPr>
            <a:spLocks noGrp="1"/>
          </p:cNvSpPr>
          <p:nvPr>
            <p:ph idx="1"/>
          </p:nvPr>
        </p:nvSpPr>
        <p:spPr/>
        <p:txBody>
          <a:bodyPr/>
          <a:lstStyle/>
          <a:p>
            <a:r>
              <a:rPr lang="en-US" altLang="en-US" dirty="0" smtClean="0"/>
              <a:t>Process of interpreting information about another person</a:t>
            </a:r>
          </a:p>
          <a:p>
            <a:r>
              <a:rPr lang="en-US" altLang="en-US" b="1" dirty="0" smtClean="0"/>
              <a:t>Discounting principle</a:t>
            </a:r>
            <a:r>
              <a:rPr lang="en-US" altLang="en-US" dirty="0" smtClean="0"/>
              <a:t>: Assumption that an individual’s behavior is accounted for by the situation</a:t>
            </a:r>
          </a:p>
          <a:p>
            <a:r>
              <a:rPr lang="en-US" altLang="en-US" dirty="0" smtClean="0"/>
              <a:t>While perception is not reality, it is everyone’s own reality.</a:t>
            </a:r>
          </a:p>
          <a:p>
            <a:pPr marL="0" indent="0">
              <a:buNone/>
            </a:pPr>
            <a:endParaRPr lang="en-US" i="1" dirty="0" smtClean="0"/>
          </a:p>
          <a:p>
            <a:pPr marL="0" indent="0">
              <a:buNone/>
            </a:pPr>
            <a:r>
              <a:rPr lang="en-US" i="1" dirty="0" smtClean="0"/>
              <a:t>Everything </a:t>
            </a:r>
            <a:r>
              <a:rPr lang="en-US" i="1" dirty="0"/>
              <a:t>begins with a decision – decide now to be in charge of your own perception of reality. Because if you don’t, there are plenty of folks whose sole purpose in life is to craft that perception for you. </a:t>
            </a:r>
          </a:p>
          <a:p>
            <a:pPr marL="0" indent="0">
              <a:buNone/>
            </a:pPr>
            <a:r>
              <a:rPr lang="en-US" dirty="0"/>
              <a:t>- Tony Clarke</a:t>
            </a:r>
          </a:p>
          <a:p>
            <a:endParaRPr lang="en-US" altLang="en-US" dirty="0" smtClean="0"/>
          </a:p>
        </p:txBody>
      </p:sp>
      <p:sp>
        <p:nvSpPr>
          <p:cNvPr id="32772" name="Slide Number Placeholder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18954" indent="-314982">
              <a:defRPr>
                <a:solidFill>
                  <a:schemeClr val="tx1"/>
                </a:solidFill>
                <a:latin typeface="Calibri" pitchFamily="34" charset="0"/>
              </a:defRPr>
            </a:lvl2pPr>
            <a:lvl3pPr marL="1259929" indent="-251986">
              <a:defRPr>
                <a:solidFill>
                  <a:schemeClr val="tx1"/>
                </a:solidFill>
                <a:latin typeface="Calibri" pitchFamily="34" charset="0"/>
              </a:defRPr>
            </a:lvl3pPr>
            <a:lvl4pPr marL="1763900" indent="-251986">
              <a:defRPr>
                <a:solidFill>
                  <a:schemeClr val="tx1"/>
                </a:solidFill>
                <a:latin typeface="Calibri" pitchFamily="34" charset="0"/>
              </a:defRPr>
            </a:lvl4pPr>
            <a:lvl5pPr marL="2267872" indent="-251986">
              <a:defRPr>
                <a:solidFill>
                  <a:schemeClr val="tx1"/>
                </a:solidFill>
                <a:latin typeface="Calibri" pitchFamily="34" charset="0"/>
              </a:defRPr>
            </a:lvl5pPr>
            <a:lvl6pPr marL="2771844" indent="-251986" fontAlgn="base">
              <a:spcBef>
                <a:spcPct val="0"/>
              </a:spcBef>
              <a:spcAft>
                <a:spcPct val="0"/>
              </a:spcAft>
              <a:defRPr>
                <a:solidFill>
                  <a:schemeClr val="tx1"/>
                </a:solidFill>
                <a:latin typeface="Calibri" pitchFamily="34" charset="0"/>
              </a:defRPr>
            </a:lvl6pPr>
            <a:lvl7pPr marL="3275815" indent="-251986" fontAlgn="base">
              <a:spcBef>
                <a:spcPct val="0"/>
              </a:spcBef>
              <a:spcAft>
                <a:spcPct val="0"/>
              </a:spcAft>
              <a:defRPr>
                <a:solidFill>
                  <a:schemeClr val="tx1"/>
                </a:solidFill>
                <a:latin typeface="Calibri" pitchFamily="34" charset="0"/>
              </a:defRPr>
            </a:lvl7pPr>
            <a:lvl8pPr marL="3779787" indent="-251986" fontAlgn="base">
              <a:spcBef>
                <a:spcPct val="0"/>
              </a:spcBef>
              <a:spcAft>
                <a:spcPct val="0"/>
              </a:spcAft>
              <a:defRPr>
                <a:solidFill>
                  <a:schemeClr val="tx1"/>
                </a:solidFill>
                <a:latin typeface="Calibri" pitchFamily="34" charset="0"/>
              </a:defRPr>
            </a:lvl8pPr>
            <a:lvl9pPr marL="4283758" indent="-25198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9B7984-6C08-4B9B-8559-DE44483F559C}" type="slidenum">
              <a:rPr lang="en-US" altLang="en-US" smtClean="0"/>
              <a:pPr fontAlgn="base">
                <a:spcBef>
                  <a:spcPct val="0"/>
                </a:spcBef>
                <a:spcAft>
                  <a:spcPct val="0"/>
                </a:spcAft>
                <a:defRPr/>
              </a:pPr>
              <a:t>40</a:t>
            </a:fld>
            <a:endParaRPr lang="en-US" altLang="en-US" smtClean="0"/>
          </a:p>
        </p:txBody>
      </p:sp>
    </p:spTree>
    <p:extLst>
      <p:ext uri="{BB962C8B-B14F-4D97-AF65-F5344CB8AC3E}">
        <p14:creationId xmlns:p14="http://schemas.microsoft.com/office/powerpoint/2010/main" val="8117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 calcmode="lin" valueType="num">
                                      <p:cBhvr additive="base">
                                        <p:cTn id="23"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79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 calcmode="lin" valueType="num">
                                      <p:cBhvr additive="base">
                                        <p:cTn id="27"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79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for social perception</a:t>
            </a:r>
            <a:endParaRPr lang="en-US" dirty="0"/>
          </a:p>
        </p:txBody>
      </p:sp>
      <p:pic>
        <p:nvPicPr>
          <p:cNvPr id="4" name="Picture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8165"/>
          <a:stretch/>
        </p:blipFill>
        <p:spPr bwMode="auto">
          <a:xfrm>
            <a:off x="166687" y="2258240"/>
            <a:ext cx="6256096"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4" cstate="print"/>
          <a:srcRect/>
          <a:stretch>
            <a:fillRect/>
          </a:stretch>
        </p:blipFill>
        <p:spPr bwMode="auto">
          <a:xfrm>
            <a:off x="6872287" y="1493837"/>
            <a:ext cx="6215733" cy="5388019"/>
          </a:xfrm>
          <a:prstGeom prst="rect">
            <a:avLst/>
          </a:prstGeom>
          <a:noFill/>
          <a:ln w="9525">
            <a:noFill/>
            <a:miter lim="800000"/>
            <a:headEnd/>
            <a:tailEnd/>
          </a:ln>
        </p:spPr>
      </p:pic>
    </p:spTree>
    <p:extLst>
      <p:ext uri="{BB962C8B-B14F-4D97-AF65-F5344CB8AC3E}">
        <p14:creationId xmlns:p14="http://schemas.microsoft.com/office/powerpoint/2010/main" val="354586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Barriers to Social Perception</a:t>
            </a:r>
          </a:p>
        </p:txBody>
      </p:sp>
      <p:sp>
        <p:nvSpPr>
          <p:cNvPr id="6" name="Freeform 5"/>
          <p:cNvSpPr/>
          <p:nvPr/>
        </p:nvSpPr>
        <p:spPr>
          <a:xfrm>
            <a:off x="2268079" y="2157657"/>
            <a:ext cx="9155606" cy="1342192"/>
          </a:xfrm>
          <a:custGeom>
            <a:avLst/>
            <a:gdLst>
              <a:gd name="connsiteX0" fmla="*/ 0 w 7772399"/>
              <a:gd name="connsiteY0" fmla="*/ 0 h 1310400"/>
              <a:gd name="connsiteX1" fmla="*/ 7772399 w 7772399"/>
              <a:gd name="connsiteY1" fmla="*/ 0 h 1310400"/>
              <a:gd name="connsiteX2" fmla="*/ 7772399 w 7772399"/>
              <a:gd name="connsiteY2" fmla="*/ 1310400 h 1310400"/>
              <a:gd name="connsiteX3" fmla="*/ 0 w 7772399"/>
              <a:gd name="connsiteY3" fmla="*/ 1310400 h 1310400"/>
              <a:gd name="connsiteX4" fmla="*/ 0 w 7772399"/>
              <a:gd name="connsiteY4" fmla="*/ 0 h 13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99" h="1310400">
                <a:moveTo>
                  <a:pt x="0" y="0"/>
                </a:moveTo>
                <a:lnTo>
                  <a:pt x="7772399" y="0"/>
                </a:lnTo>
                <a:lnTo>
                  <a:pt x="7772399" y="1310400"/>
                </a:lnTo>
                <a:lnTo>
                  <a:pt x="0" y="1310400"/>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664944" tIns="596934" rIns="664944" bIns="156793" spcCol="1270"/>
          <a:lstStyle/>
          <a:p>
            <a:pPr marL="251986" lvl="1" indent="-251986" defTabSz="979945">
              <a:spcAft>
                <a:spcPct val="15000"/>
              </a:spcAft>
              <a:buFontTx/>
              <a:buChar char="••"/>
              <a:defRPr/>
            </a:pPr>
            <a:r>
              <a:rPr lang="en-US" sz="2205" dirty="0"/>
              <a:t>Selecting information that supports our individual viewpoints while discounting information that threatens our viewpoints</a:t>
            </a:r>
          </a:p>
        </p:txBody>
      </p:sp>
      <p:sp>
        <p:nvSpPr>
          <p:cNvPr id="7" name="Freeform 6"/>
          <p:cNvSpPr/>
          <p:nvPr/>
        </p:nvSpPr>
        <p:spPr>
          <a:xfrm>
            <a:off x="2726559" y="1763924"/>
            <a:ext cx="6408225" cy="785717"/>
          </a:xfrm>
          <a:custGeom>
            <a:avLst/>
            <a:gdLst>
              <a:gd name="connsiteX0" fmla="*/ 0 w 5440679"/>
              <a:gd name="connsiteY0" fmla="*/ 127923 h 767520"/>
              <a:gd name="connsiteX1" fmla="*/ 37468 w 5440679"/>
              <a:gd name="connsiteY1" fmla="*/ 37468 h 767520"/>
              <a:gd name="connsiteX2" fmla="*/ 127923 w 5440679"/>
              <a:gd name="connsiteY2" fmla="*/ 0 h 767520"/>
              <a:gd name="connsiteX3" fmla="*/ 5312756 w 5440679"/>
              <a:gd name="connsiteY3" fmla="*/ 0 h 767520"/>
              <a:gd name="connsiteX4" fmla="*/ 5403211 w 5440679"/>
              <a:gd name="connsiteY4" fmla="*/ 37468 h 767520"/>
              <a:gd name="connsiteX5" fmla="*/ 5440679 w 5440679"/>
              <a:gd name="connsiteY5" fmla="*/ 127923 h 767520"/>
              <a:gd name="connsiteX6" fmla="*/ 5440679 w 5440679"/>
              <a:gd name="connsiteY6" fmla="*/ 639597 h 767520"/>
              <a:gd name="connsiteX7" fmla="*/ 5403211 w 5440679"/>
              <a:gd name="connsiteY7" fmla="*/ 730052 h 767520"/>
              <a:gd name="connsiteX8" fmla="*/ 5312756 w 5440679"/>
              <a:gd name="connsiteY8" fmla="*/ 767520 h 767520"/>
              <a:gd name="connsiteX9" fmla="*/ 127923 w 5440679"/>
              <a:gd name="connsiteY9" fmla="*/ 767520 h 767520"/>
              <a:gd name="connsiteX10" fmla="*/ 37468 w 5440679"/>
              <a:gd name="connsiteY10" fmla="*/ 730052 h 767520"/>
              <a:gd name="connsiteX11" fmla="*/ 0 w 5440679"/>
              <a:gd name="connsiteY11" fmla="*/ 639597 h 767520"/>
              <a:gd name="connsiteX12" fmla="*/ 0 w 5440679"/>
              <a:gd name="connsiteY12"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0679" h="767520">
                <a:moveTo>
                  <a:pt x="0" y="127923"/>
                </a:moveTo>
                <a:cubicBezTo>
                  <a:pt x="0" y="93996"/>
                  <a:pt x="13478" y="61458"/>
                  <a:pt x="37468" y="37468"/>
                </a:cubicBezTo>
                <a:cubicBezTo>
                  <a:pt x="61458" y="13478"/>
                  <a:pt x="93996" y="0"/>
                  <a:pt x="127923" y="0"/>
                </a:cubicBezTo>
                <a:lnTo>
                  <a:pt x="5312756" y="0"/>
                </a:lnTo>
                <a:cubicBezTo>
                  <a:pt x="5346683" y="0"/>
                  <a:pt x="5379221" y="13478"/>
                  <a:pt x="5403211" y="37468"/>
                </a:cubicBezTo>
                <a:cubicBezTo>
                  <a:pt x="5427201" y="61458"/>
                  <a:pt x="5440679" y="93996"/>
                  <a:pt x="5440679" y="127923"/>
                </a:cubicBezTo>
                <a:lnTo>
                  <a:pt x="5440679" y="639597"/>
                </a:lnTo>
                <a:cubicBezTo>
                  <a:pt x="5440679" y="673524"/>
                  <a:pt x="5427201" y="706062"/>
                  <a:pt x="5403211" y="730052"/>
                </a:cubicBezTo>
                <a:cubicBezTo>
                  <a:pt x="5379221" y="754042"/>
                  <a:pt x="5346683" y="767520"/>
                  <a:pt x="5312756" y="767520"/>
                </a:cubicBezTo>
                <a:lnTo>
                  <a:pt x="127923" y="767520"/>
                </a:lnTo>
                <a:cubicBezTo>
                  <a:pt x="93996" y="767520"/>
                  <a:pt x="61458" y="754042"/>
                  <a:pt x="37468" y="730052"/>
                </a:cubicBezTo>
                <a:cubicBezTo>
                  <a:pt x="13478" y="706062"/>
                  <a:pt x="0" y="673524"/>
                  <a:pt x="0" y="639597"/>
                </a:cubicBezTo>
                <a:lnTo>
                  <a:pt x="0" y="12792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67986" tIns="41300" rIns="267986" bIns="41300" spcCol="1270" anchor="ctr"/>
          <a:lstStyle/>
          <a:p>
            <a:pPr defTabSz="1175934">
              <a:spcAft>
                <a:spcPct val="35000"/>
              </a:spcAft>
              <a:defRPr/>
            </a:pPr>
            <a:r>
              <a:rPr lang="en-US" sz="2646" b="1" dirty="0"/>
              <a:t>Selective perception</a:t>
            </a:r>
            <a:endParaRPr lang="en-US" sz="2646" dirty="0"/>
          </a:p>
        </p:txBody>
      </p:sp>
      <p:sp>
        <p:nvSpPr>
          <p:cNvPr id="8" name="Freeform 7"/>
          <p:cNvSpPr/>
          <p:nvPr/>
        </p:nvSpPr>
        <p:spPr>
          <a:xfrm>
            <a:off x="2268079" y="4037077"/>
            <a:ext cx="9155606" cy="1027205"/>
          </a:xfrm>
          <a:custGeom>
            <a:avLst/>
            <a:gdLst>
              <a:gd name="connsiteX0" fmla="*/ 0 w 7772399"/>
              <a:gd name="connsiteY0" fmla="*/ 0 h 1003275"/>
              <a:gd name="connsiteX1" fmla="*/ 7772399 w 7772399"/>
              <a:gd name="connsiteY1" fmla="*/ 0 h 1003275"/>
              <a:gd name="connsiteX2" fmla="*/ 7772399 w 7772399"/>
              <a:gd name="connsiteY2" fmla="*/ 1003275 h 1003275"/>
              <a:gd name="connsiteX3" fmla="*/ 0 w 7772399"/>
              <a:gd name="connsiteY3" fmla="*/ 1003275 h 1003275"/>
              <a:gd name="connsiteX4" fmla="*/ 0 w 7772399"/>
              <a:gd name="connsiteY4" fmla="*/ 0 h 100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99" h="1003275">
                <a:moveTo>
                  <a:pt x="0" y="0"/>
                </a:moveTo>
                <a:lnTo>
                  <a:pt x="7772399" y="0"/>
                </a:lnTo>
                <a:lnTo>
                  <a:pt x="7772399" y="1003275"/>
                </a:lnTo>
                <a:lnTo>
                  <a:pt x="0" y="1003275"/>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664944" tIns="596934" rIns="664944" bIns="156793" spcCol="1270"/>
          <a:lstStyle/>
          <a:p>
            <a:pPr marL="251986" lvl="1" indent="-251986" defTabSz="979945">
              <a:spcAft>
                <a:spcPct val="15000"/>
              </a:spcAft>
              <a:buFontTx/>
              <a:buChar char="••"/>
              <a:defRPr/>
            </a:pPr>
            <a:r>
              <a:rPr lang="en-US" sz="2205" dirty="0"/>
              <a:t>Generalization about a group of people</a:t>
            </a:r>
          </a:p>
        </p:txBody>
      </p:sp>
      <p:sp>
        <p:nvSpPr>
          <p:cNvPr id="9" name="Freeform 8"/>
          <p:cNvSpPr/>
          <p:nvPr/>
        </p:nvSpPr>
        <p:spPr>
          <a:xfrm>
            <a:off x="2726559" y="3643343"/>
            <a:ext cx="6408225" cy="787466"/>
          </a:xfrm>
          <a:custGeom>
            <a:avLst/>
            <a:gdLst>
              <a:gd name="connsiteX0" fmla="*/ 0 w 5440679"/>
              <a:gd name="connsiteY0" fmla="*/ 127923 h 767520"/>
              <a:gd name="connsiteX1" fmla="*/ 37468 w 5440679"/>
              <a:gd name="connsiteY1" fmla="*/ 37468 h 767520"/>
              <a:gd name="connsiteX2" fmla="*/ 127923 w 5440679"/>
              <a:gd name="connsiteY2" fmla="*/ 0 h 767520"/>
              <a:gd name="connsiteX3" fmla="*/ 5312756 w 5440679"/>
              <a:gd name="connsiteY3" fmla="*/ 0 h 767520"/>
              <a:gd name="connsiteX4" fmla="*/ 5403211 w 5440679"/>
              <a:gd name="connsiteY4" fmla="*/ 37468 h 767520"/>
              <a:gd name="connsiteX5" fmla="*/ 5440679 w 5440679"/>
              <a:gd name="connsiteY5" fmla="*/ 127923 h 767520"/>
              <a:gd name="connsiteX6" fmla="*/ 5440679 w 5440679"/>
              <a:gd name="connsiteY6" fmla="*/ 639597 h 767520"/>
              <a:gd name="connsiteX7" fmla="*/ 5403211 w 5440679"/>
              <a:gd name="connsiteY7" fmla="*/ 730052 h 767520"/>
              <a:gd name="connsiteX8" fmla="*/ 5312756 w 5440679"/>
              <a:gd name="connsiteY8" fmla="*/ 767520 h 767520"/>
              <a:gd name="connsiteX9" fmla="*/ 127923 w 5440679"/>
              <a:gd name="connsiteY9" fmla="*/ 767520 h 767520"/>
              <a:gd name="connsiteX10" fmla="*/ 37468 w 5440679"/>
              <a:gd name="connsiteY10" fmla="*/ 730052 h 767520"/>
              <a:gd name="connsiteX11" fmla="*/ 0 w 5440679"/>
              <a:gd name="connsiteY11" fmla="*/ 639597 h 767520"/>
              <a:gd name="connsiteX12" fmla="*/ 0 w 5440679"/>
              <a:gd name="connsiteY12"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0679" h="767520">
                <a:moveTo>
                  <a:pt x="0" y="127923"/>
                </a:moveTo>
                <a:cubicBezTo>
                  <a:pt x="0" y="93996"/>
                  <a:pt x="13478" y="61458"/>
                  <a:pt x="37468" y="37468"/>
                </a:cubicBezTo>
                <a:cubicBezTo>
                  <a:pt x="61458" y="13478"/>
                  <a:pt x="93996" y="0"/>
                  <a:pt x="127923" y="0"/>
                </a:cubicBezTo>
                <a:lnTo>
                  <a:pt x="5312756" y="0"/>
                </a:lnTo>
                <a:cubicBezTo>
                  <a:pt x="5346683" y="0"/>
                  <a:pt x="5379221" y="13478"/>
                  <a:pt x="5403211" y="37468"/>
                </a:cubicBezTo>
                <a:cubicBezTo>
                  <a:pt x="5427201" y="61458"/>
                  <a:pt x="5440679" y="93996"/>
                  <a:pt x="5440679" y="127923"/>
                </a:cubicBezTo>
                <a:lnTo>
                  <a:pt x="5440679" y="639597"/>
                </a:lnTo>
                <a:cubicBezTo>
                  <a:pt x="5440679" y="673524"/>
                  <a:pt x="5427201" y="706062"/>
                  <a:pt x="5403211" y="730052"/>
                </a:cubicBezTo>
                <a:cubicBezTo>
                  <a:pt x="5379221" y="754042"/>
                  <a:pt x="5346683" y="767520"/>
                  <a:pt x="5312756" y="767520"/>
                </a:cubicBezTo>
                <a:lnTo>
                  <a:pt x="127923" y="767520"/>
                </a:lnTo>
                <a:cubicBezTo>
                  <a:pt x="93996" y="767520"/>
                  <a:pt x="61458" y="754042"/>
                  <a:pt x="37468" y="730052"/>
                </a:cubicBezTo>
                <a:cubicBezTo>
                  <a:pt x="13478" y="706062"/>
                  <a:pt x="0" y="673524"/>
                  <a:pt x="0" y="639597"/>
                </a:cubicBezTo>
                <a:lnTo>
                  <a:pt x="0" y="12792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67986" tIns="41300" rIns="267986" bIns="41300" spcCol="1270" anchor="ctr"/>
          <a:lstStyle/>
          <a:p>
            <a:pPr defTabSz="1175934">
              <a:spcAft>
                <a:spcPct val="35000"/>
              </a:spcAft>
              <a:defRPr/>
            </a:pPr>
            <a:r>
              <a:rPr lang="en-US" sz="2646" b="1" dirty="0"/>
              <a:t>Stereotype</a:t>
            </a:r>
            <a:endParaRPr lang="en-US" sz="2646" dirty="0"/>
          </a:p>
        </p:txBody>
      </p:sp>
      <p:sp>
        <p:nvSpPr>
          <p:cNvPr id="10" name="Freeform 9"/>
          <p:cNvSpPr/>
          <p:nvPr/>
        </p:nvSpPr>
        <p:spPr>
          <a:xfrm>
            <a:off x="2268079" y="5601509"/>
            <a:ext cx="9155606" cy="1342192"/>
          </a:xfrm>
          <a:custGeom>
            <a:avLst/>
            <a:gdLst>
              <a:gd name="connsiteX0" fmla="*/ 0 w 7772399"/>
              <a:gd name="connsiteY0" fmla="*/ 0 h 1310400"/>
              <a:gd name="connsiteX1" fmla="*/ 7772399 w 7772399"/>
              <a:gd name="connsiteY1" fmla="*/ 0 h 1310400"/>
              <a:gd name="connsiteX2" fmla="*/ 7772399 w 7772399"/>
              <a:gd name="connsiteY2" fmla="*/ 1310400 h 1310400"/>
              <a:gd name="connsiteX3" fmla="*/ 0 w 7772399"/>
              <a:gd name="connsiteY3" fmla="*/ 1310400 h 1310400"/>
              <a:gd name="connsiteX4" fmla="*/ 0 w 7772399"/>
              <a:gd name="connsiteY4" fmla="*/ 0 h 13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99" h="1310400">
                <a:moveTo>
                  <a:pt x="0" y="0"/>
                </a:moveTo>
                <a:lnTo>
                  <a:pt x="7772399" y="0"/>
                </a:lnTo>
                <a:lnTo>
                  <a:pt x="7772399" y="1310400"/>
                </a:lnTo>
                <a:lnTo>
                  <a:pt x="0" y="1310400"/>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664944" tIns="596934" rIns="664944" bIns="156793" spcCol="1270"/>
          <a:lstStyle/>
          <a:p>
            <a:pPr marL="251986" lvl="1" indent="-251986" defTabSz="979945">
              <a:spcAft>
                <a:spcPct val="15000"/>
              </a:spcAft>
              <a:buFontTx/>
              <a:buChar char="••"/>
              <a:defRPr/>
            </a:pPr>
            <a:r>
              <a:rPr lang="en-US" sz="2205" dirty="0"/>
              <a:t>Forming lasting opinions about an individual based on initial perceptions</a:t>
            </a:r>
          </a:p>
        </p:txBody>
      </p:sp>
      <p:sp>
        <p:nvSpPr>
          <p:cNvPr id="11" name="Freeform 10"/>
          <p:cNvSpPr/>
          <p:nvPr/>
        </p:nvSpPr>
        <p:spPr>
          <a:xfrm>
            <a:off x="2726559" y="5209526"/>
            <a:ext cx="6408225" cy="785716"/>
          </a:xfrm>
          <a:custGeom>
            <a:avLst/>
            <a:gdLst>
              <a:gd name="connsiteX0" fmla="*/ 0 w 5440679"/>
              <a:gd name="connsiteY0" fmla="*/ 127923 h 767520"/>
              <a:gd name="connsiteX1" fmla="*/ 37468 w 5440679"/>
              <a:gd name="connsiteY1" fmla="*/ 37468 h 767520"/>
              <a:gd name="connsiteX2" fmla="*/ 127923 w 5440679"/>
              <a:gd name="connsiteY2" fmla="*/ 0 h 767520"/>
              <a:gd name="connsiteX3" fmla="*/ 5312756 w 5440679"/>
              <a:gd name="connsiteY3" fmla="*/ 0 h 767520"/>
              <a:gd name="connsiteX4" fmla="*/ 5403211 w 5440679"/>
              <a:gd name="connsiteY4" fmla="*/ 37468 h 767520"/>
              <a:gd name="connsiteX5" fmla="*/ 5440679 w 5440679"/>
              <a:gd name="connsiteY5" fmla="*/ 127923 h 767520"/>
              <a:gd name="connsiteX6" fmla="*/ 5440679 w 5440679"/>
              <a:gd name="connsiteY6" fmla="*/ 639597 h 767520"/>
              <a:gd name="connsiteX7" fmla="*/ 5403211 w 5440679"/>
              <a:gd name="connsiteY7" fmla="*/ 730052 h 767520"/>
              <a:gd name="connsiteX8" fmla="*/ 5312756 w 5440679"/>
              <a:gd name="connsiteY8" fmla="*/ 767520 h 767520"/>
              <a:gd name="connsiteX9" fmla="*/ 127923 w 5440679"/>
              <a:gd name="connsiteY9" fmla="*/ 767520 h 767520"/>
              <a:gd name="connsiteX10" fmla="*/ 37468 w 5440679"/>
              <a:gd name="connsiteY10" fmla="*/ 730052 h 767520"/>
              <a:gd name="connsiteX11" fmla="*/ 0 w 5440679"/>
              <a:gd name="connsiteY11" fmla="*/ 639597 h 767520"/>
              <a:gd name="connsiteX12" fmla="*/ 0 w 5440679"/>
              <a:gd name="connsiteY12"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0679" h="767520">
                <a:moveTo>
                  <a:pt x="0" y="127923"/>
                </a:moveTo>
                <a:cubicBezTo>
                  <a:pt x="0" y="93996"/>
                  <a:pt x="13478" y="61458"/>
                  <a:pt x="37468" y="37468"/>
                </a:cubicBezTo>
                <a:cubicBezTo>
                  <a:pt x="61458" y="13478"/>
                  <a:pt x="93996" y="0"/>
                  <a:pt x="127923" y="0"/>
                </a:cubicBezTo>
                <a:lnTo>
                  <a:pt x="5312756" y="0"/>
                </a:lnTo>
                <a:cubicBezTo>
                  <a:pt x="5346683" y="0"/>
                  <a:pt x="5379221" y="13478"/>
                  <a:pt x="5403211" y="37468"/>
                </a:cubicBezTo>
                <a:cubicBezTo>
                  <a:pt x="5427201" y="61458"/>
                  <a:pt x="5440679" y="93996"/>
                  <a:pt x="5440679" y="127923"/>
                </a:cubicBezTo>
                <a:lnTo>
                  <a:pt x="5440679" y="639597"/>
                </a:lnTo>
                <a:cubicBezTo>
                  <a:pt x="5440679" y="673524"/>
                  <a:pt x="5427201" y="706062"/>
                  <a:pt x="5403211" y="730052"/>
                </a:cubicBezTo>
                <a:cubicBezTo>
                  <a:pt x="5379221" y="754042"/>
                  <a:pt x="5346683" y="767520"/>
                  <a:pt x="5312756" y="767520"/>
                </a:cubicBezTo>
                <a:lnTo>
                  <a:pt x="127923" y="767520"/>
                </a:lnTo>
                <a:cubicBezTo>
                  <a:pt x="93996" y="767520"/>
                  <a:pt x="61458" y="754042"/>
                  <a:pt x="37468" y="730052"/>
                </a:cubicBezTo>
                <a:cubicBezTo>
                  <a:pt x="13478" y="706062"/>
                  <a:pt x="0" y="673524"/>
                  <a:pt x="0" y="639597"/>
                </a:cubicBezTo>
                <a:lnTo>
                  <a:pt x="0" y="12792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67986" tIns="41300" rIns="267986" bIns="41300" spcCol="1270" anchor="ctr"/>
          <a:lstStyle/>
          <a:p>
            <a:pPr defTabSz="1175934">
              <a:spcAft>
                <a:spcPct val="35000"/>
              </a:spcAft>
              <a:defRPr/>
            </a:pPr>
            <a:r>
              <a:rPr lang="en-US" sz="2646" b="1" dirty="0"/>
              <a:t>First-impression error</a:t>
            </a:r>
            <a:endParaRPr lang="en-US" sz="2646" dirty="0"/>
          </a:p>
        </p:txBody>
      </p:sp>
      <p:sp>
        <p:nvSpPr>
          <p:cNvPr id="36868" name="Slide Number Placeholder 4"/>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18954" indent="-314982">
              <a:defRPr>
                <a:solidFill>
                  <a:schemeClr val="tx1"/>
                </a:solidFill>
                <a:latin typeface="Calibri" pitchFamily="34" charset="0"/>
              </a:defRPr>
            </a:lvl2pPr>
            <a:lvl3pPr marL="1259929" indent="-251986">
              <a:defRPr>
                <a:solidFill>
                  <a:schemeClr val="tx1"/>
                </a:solidFill>
                <a:latin typeface="Calibri" pitchFamily="34" charset="0"/>
              </a:defRPr>
            </a:lvl3pPr>
            <a:lvl4pPr marL="1763900" indent="-251986">
              <a:defRPr>
                <a:solidFill>
                  <a:schemeClr val="tx1"/>
                </a:solidFill>
                <a:latin typeface="Calibri" pitchFamily="34" charset="0"/>
              </a:defRPr>
            </a:lvl4pPr>
            <a:lvl5pPr marL="2267872" indent="-251986">
              <a:defRPr>
                <a:solidFill>
                  <a:schemeClr val="tx1"/>
                </a:solidFill>
                <a:latin typeface="Calibri" pitchFamily="34" charset="0"/>
              </a:defRPr>
            </a:lvl5pPr>
            <a:lvl6pPr marL="2771844" indent="-251986" fontAlgn="base">
              <a:spcBef>
                <a:spcPct val="0"/>
              </a:spcBef>
              <a:spcAft>
                <a:spcPct val="0"/>
              </a:spcAft>
              <a:defRPr>
                <a:solidFill>
                  <a:schemeClr val="tx1"/>
                </a:solidFill>
                <a:latin typeface="Calibri" pitchFamily="34" charset="0"/>
              </a:defRPr>
            </a:lvl6pPr>
            <a:lvl7pPr marL="3275815" indent="-251986" fontAlgn="base">
              <a:spcBef>
                <a:spcPct val="0"/>
              </a:spcBef>
              <a:spcAft>
                <a:spcPct val="0"/>
              </a:spcAft>
              <a:defRPr>
                <a:solidFill>
                  <a:schemeClr val="tx1"/>
                </a:solidFill>
                <a:latin typeface="Calibri" pitchFamily="34" charset="0"/>
              </a:defRPr>
            </a:lvl7pPr>
            <a:lvl8pPr marL="3779787" indent="-251986" fontAlgn="base">
              <a:spcBef>
                <a:spcPct val="0"/>
              </a:spcBef>
              <a:spcAft>
                <a:spcPct val="0"/>
              </a:spcAft>
              <a:defRPr>
                <a:solidFill>
                  <a:schemeClr val="tx1"/>
                </a:solidFill>
                <a:latin typeface="Calibri" pitchFamily="34" charset="0"/>
              </a:defRPr>
            </a:lvl8pPr>
            <a:lvl9pPr marL="4283758" indent="-25198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93CFBF4-3440-403C-98C8-A037A94C0290}" type="slidenum">
              <a:rPr lang="en-US" altLang="en-US" smtClean="0"/>
              <a:pPr fontAlgn="base">
                <a:spcBef>
                  <a:spcPct val="0"/>
                </a:spcBef>
                <a:spcAft>
                  <a:spcPct val="0"/>
                </a:spcAft>
                <a:defRPr/>
              </a:pPr>
              <a:t>42</a:t>
            </a:fld>
            <a:endParaRPr lang="en-US" altLang="en-US" smtClean="0"/>
          </a:p>
        </p:txBody>
      </p:sp>
    </p:spTree>
    <p:extLst>
      <p:ext uri="{BB962C8B-B14F-4D97-AF65-F5344CB8AC3E}">
        <p14:creationId xmlns:p14="http://schemas.microsoft.com/office/powerpoint/2010/main" val="324970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Barriers to Social Perception</a:t>
            </a:r>
          </a:p>
        </p:txBody>
      </p:sp>
      <p:sp>
        <p:nvSpPr>
          <p:cNvPr id="7" name="Freeform 6"/>
          <p:cNvSpPr/>
          <p:nvPr/>
        </p:nvSpPr>
        <p:spPr>
          <a:xfrm>
            <a:off x="2357326" y="2073661"/>
            <a:ext cx="8730374" cy="1286194"/>
          </a:xfrm>
          <a:custGeom>
            <a:avLst/>
            <a:gdLst>
              <a:gd name="connsiteX0" fmla="*/ 0 w 7920037"/>
              <a:gd name="connsiteY0" fmla="*/ 0 h 1167075"/>
              <a:gd name="connsiteX1" fmla="*/ 7920037 w 7920037"/>
              <a:gd name="connsiteY1" fmla="*/ 0 h 1167075"/>
              <a:gd name="connsiteX2" fmla="*/ 7920037 w 7920037"/>
              <a:gd name="connsiteY2" fmla="*/ 1167075 h 1167075"/>
              <a:gd name="connsiteX3" fmla="*/ 0 w 7920037"/>
              <a:gd name="connsiteY3" fmla="*/ 1167075 h 1167075"/>
              <a:gd name="connsiteX4" fmla="*/ 0 w 7920037"/>
              <a:gd name="connsiteY4" fmla="*/ 0 h 1167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037" h="1167075">
                <a:moveTo>
                  <a:pt x="0" y="0"/>
                </a:moveTo>
                <a:lnTo>
                  <a:pt x="7920037" y="0"/>
                </a:lnTo>
                <a:lnTo>
                  <a:pt x="7920037" y="1167075"/>
                </a:lnTo>
                <a:lnTo>
                  <a:pt x="0" y="1167075"/>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677574" tIns="436221" rIns="677574" bIns="156793" spcCol="1270"/>
          <a:lstStyle/>
          <a:p>
            <a:pPr marL="251986" lvl="1" indent="-251986" defTabSz="979945">
              <a:spcAft>
                <a:spcPct val="15000"/>
              </a:spcAft>
              <a:buFontTx/>
              <a:buChar char="••"/>
              <a:defRPr/>
            </a:pPr>
            <a:r>
              <a:rPr lang="en-US" sz="2205" dirty="0"/>
              <a:t>Overestimating the number of people who share our own beliefs, values, and behaviors</a:t>
            </a:r>
          </a:p>
        </p:txBody>
      </p:sp>
      <p:sp>
        <p:nvSpPr>
          <p:cNvPr id="8" name="Freeform 7"/>
          <p:cNvSpPr/>
          <p:nvPr/>
        </p:nvSpPr>
        <p:spPr>
          <a:xfrm>
            <a:off x="2856053" y="1765675"/>
            <a:ext cx="6110737" cy="617723"/>
          </a:xfrm>
          <a:custGeom>
            <a:avLst/>
            <a:gdLst>
              <a:gd name="connsiteX0" fmla="*/ 0 w 5544025"/>
              <a:gd name="connsiteY0" fmla="*/ 93482 h 560880"/>
              <a:gd name="connsiteX1" fmla="*/ 27380 w 5544025"/>
              <a:gd name="connsiteY1" fmla="*/ 27380 h 560880"/>
              <a:gd name="connsiteX2" fmla="*/ 93482 w 5544025"/>
              <a:gd name="connsiteY2" fmla="*/ 0 h 560880"/>
              <a:gd name="connsiteX3" fmla="*/ 5450543 w 5544025"/>
              <a:gd name="connsiteY3" fmla="*/ 0 h 560880"/>
              <a:gd name="connsiteX4" fmla="*/ 5516645 w 5544025"/>
              <a:gd name="connsiteY4" fmla="*/ 27380 h 560880"/>
              <a:gd name="connsiteX5" fmla="*/ 5544025 w 5544025"/>
              <a:gd name="connsiteY5" fmla="*/ 93482 h 560880"/>
              <a:gd name="connsiteX6" fmla="*/ 5544025 w 5544025"/>
              <a:gd name="connsiteY6" fmla="*/ 467398 h 560880"/>
              <a:gd name="connsiteX7" fmla="*/ 5516645 w 5544025"/>
              <a:gd name="connsiteY7" fmla="*/ 533500 h 560880"/>
              <a:gd name="connsiteX8" fmla="*/ 5450543 w 5544025"/>
              <a:gd name="connsiteY8" fmla="*/ 560880 h 560880"/>
              <a:gd name="connsiteX9" fmla="*/ 93482 w 5544025"/>
              <a:gd name="connsiteY9" fmla="*/ 560880 h 560880"/>
              <a:gd name="connsiteX10" fmla="*/ 27380 w 5544025"/>
              <a:gd name="connsiteY10" fmla="*/ 533500 h 560880"/>
              <a:gd name="connsiteX11" fmla="*/ 0 w 5544025"/>
              <a:gd name="connsiteY11" fmla="*/ 467398 h 560880"/>
              <a:gd name="connsiteX12" fmla="*/ 0 w 5544025"/>
              <a:gd name="connsiteY12"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44025" h="560880">
                <a:moveTo>
                  <a:pt x="0" y="93482"/>
                </a:moveTo>
                <a:cubicBezTo>
                  <a:pt x="0" y="68689"/>
                  <a:pt x="9849" y="44912"/>
                  <a:pt x="27380" y="27380"/>
                </a:cubicBezTo>
                <a:cubicBezTo>
                  <a:pt x="44911" y="9849"/>
                  <a:pt x="68689" y="0"/>
                  <a:pt x="93482" y="0"/>
                </a:cubicBezTo>
                <a:lnTo>
                  <a:pt x="5450543" y="0"/>
                </a:lnTo>
                <a:cubicBezTo>
                  <a:pt x="5475336" y="0"/>
                  <a:pt x="5499113" y="9849"/>
                  <a:pt x="5516645" y="27380"/>
                </a:cubicBezTo>
                <a:cubicBezTo>
                  <a:pt x="5534176" y="44911"/>
                  <a:pt x="5544025" y="68689"/>
                  <a:pt x="5544025" y="93482"/>
                </a:cubicBezTo>
                <a:lnTo>
                  <a:pt x="5544025" y="467398"/>
                </a:lnTo>
                <a:cubicBezTo>
                  <a:pt x="5544025" y="492191"/>
                  <a:pt x="5534176" y="515968"/>
                  <a:pt x="5516645" y="533500"/>
                </a:cubicBezTo>
                <a:cubicBezTo>
                  <a:pt x="5499114" y="551031"/>
                  <a:pt x="5475336" y="560880"/>
                  <a:pt x="5450543" y="560880"/>
                </a:cubicBezTo>
                <a:lnTo>
                  <a:pt x="93482" y="560880"/>
                </a:lnTo>
                <a:cubicBezTo>
                  <a:pt x="68689" y="560880"/>
                  <a:pt x="44912" y="551031"/>
                  <a:pt x="27380" y="533500"/>
                </a:cubicBezTo>
                <a:cubicBezTo>
                  <a:pt x="9849" y="515969"/>
                  <a:pt x="0" y="492191"/>
                  <a:pt x="0" y="467398"/>
                </a:cubicBezTo>
                <a:lnTo>
                  <a:pt x="0" y="9348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61173" tIns="30181" rIns="261173" bIns="30181" spcCol="1270" anchor="ctr"/>
          <a:lstStyle/>
          <a:p>
            <a:pPr defTabSz="1175934">
              <a:spcAft>
                <a:spcPct val="35000"/>
              </a:spcAft>
              <a:defRPr/>
            </a:pPr>
            <a:r>
              <a:rPr lang="en-US" sz="2646" b="1" dirty="0"/>
              <a:t>Projection</a:t>
            </a:r>
            <a:endParaRPr lang="en-US" sz="2646" dirty="0"/>
          </a:p>
        </p:txBody>
      </p:sp>
      <p:sp>
        <p:nvSpPr>
          <p:cNvPr id="9" name="Freeform 8"/>
          <p:cNvSpPr/>
          <p:nvPr/>
        </p:nvSpPr>
        <p:spPr>
          <a:xfrm>
            <a:off x="2357326" y="3783338"/>
            <a:ext cx="8730374" cy="1286195"/>
          </a:xfrm>
          <a:custGeom>
            <a:avLst/>
            <a:gdLst>
              <a:gd name="connsiteX0" fmla="*/ 0 w 7920037"/>
              <a:gd name="connsiteY0" fmla="*/ 0 h 1167075"/>
              <a:gd name="connsiteX1" fmla="*/ 7920037 w 7920037"/>
              <a:gd name="connsiteY1" fmla="*/ 0 h 1167075"/>
              <a:gd name="connsiteX2" fmla="*/ 7920037 w 7920037"/>
              <a:gd name="connsiteY2" fmla="*/ 1167075 h 1167075"/>
              <a:gd name="connsiteX3" fmla="*/ 0 w 7920037"/>
              <a:gd name="connsiteY3" fmla="*/ 1167075 h 1167075"/>
              <a:gd name="connsiteX4" fmla="*/ 0 w 7920037"/>
              <a:gd name="connsiteY4" fmla="*/ 0 h 1167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037" h="1167075">
                <a:moveTo>
                  <a:pt x="0" y="0"/>
                </a:moveTo>
                <a:lnTo>
                  <a:pt x="7920037" y="0"/>
                </a:lnTo>
                <a:lnTo>
                  <a:pt x="7920037" y="1167075"/>
                </a:lnTo>
                <a:lnTo>
                  <a:pt x="0" y="1167075"/>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677574" tIns="436221" rIns="677574" bIns="156793" spcCol="1270"/>
          <a:lstStyle/>
          <a:p>
            <a:pPr marL="251986" lvl="1" indent="-251986" defTabSz="979945">
              <a:spcAft>
                <a:spcPct val="15000"/>
              </a:spcAft>
              <a:buFontTx/>
              <a:buChar char="••"/>
              <a:defRPr/>
            </a:pPr>
            <a:r>
              <a:rPr lang="en-US" sz="2205" dirty="0"/>
              <a:t>Allowing expectations about people to affect our interaction with them in such a way that those expectations are fulfilled</a:t>
            </a:r>
          </a:p>
        </p:txBody>
      </p:sp>
      <p:sp>
        <p:nvSpPr>
          <p:cNvPr id="10" name="Freeform 9"/>
          <p:cNvSpPr/>
          <p:nvPr/>
        </p:nvSpPr>
        <p:spPr>
          <a:xfrm>
            <a:off x="2856053" y="3473601"/>
            <a:ext cx="6110737" cy="617723"/>
          </a:xfrm>
          <a:custGeom>
            <a:avLst/>
            <a:gdLst>
              <a:gd name="connsiteX0" fmla="*/ 0 w 5544025"/>
              <a:gd name="connsiteY0" fmla="*/ 93482 h 560880"/>
              <a:gd name="connsiteX1" fmla="*/ 27380 w 5544025"/>
              <a:gd name="connsiteY1" fmla="*/ 27380 h 560880"/>
              <a:gd name="connsiteX2" fmla="*/ 93482 w 5544025"/>
              <a:gd name="connsiteY2" fmla="*/ 0 h 560880"/>
              <a:gd name="connsiteX3" fmla="*/ 5450543 w 5544025"/>
              <a:gd name="connsiteY3" fmla="*/ 0 h 560880"/>
              <a:gd name="connsiteX4" fmla="*/ 5516645 w 5544025"/>
              <a:gd name="connsiteY4" fmla="*/ 27380 h 560880"/>
              <a:gd name="connsiteX5" fmla="*/ 5544025 w 5544025"/>
              <a:gd name="connsiteY5" fmla="*/ 93482 h 560880"/>
              <a:gd name="connsiteX6" fmla="*/ 5544025 w 5544025"/>
              <a:gd name="connsiteY6" fmla="*/ 467398 h 560880"/>
              <a:gd name="connsiteX7" fmla="*/ 5516645 w 5544025"/>
              <a:gd name="connsiteY7" fmla="*/ 533500 h 560880"/>
              <a:gd name="connsiteX8" fmla="*/ 5450543 w 5544025"/>
              <a:gd name="connsiteY8" fmla="*/ 560880 h 560880"/>
              <a:gd name="connsiteX9" fmla="*/ 93482 w 5544025"/>
              <a:gd name="connsiteY9" fmla="*/ 560880 h 560880"/>
              <a:gd name="connsiteX10" fmla="*/ 27380 w 5544025"/>
              <a:gd name="connsiteY10" fmla="*/ 533500 h 560880"/>
              <a:gd name="connsiteX11" fmla="*/ 0 w 5544025"/>
              <a:gd name="connsiteY11" fmla="*/ 467398 h 560880"/>
              <a:gd name="connsiteX12" fmla="*/ 0 w 5544025"/>
              <a:gd name="connsiteY12"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44025" h="560880">
                <a:moveTo>
                  <a:pt x="0" y="93482"/>
                </a:moveTo>
                <a:cubicBezTo>
                  <a:pt x="0" y="68689"/>
                  <a:pt x="9849" y="44912"/>
                  <a:pt x="27380" y="27380"/>
                </a:cubicBezTo>
                <a:cubicBezTo>
                  <a:pt x="44911" y="9849"/>
                  <a:pt x="68689" y="0"/>
                  <a:pt x="93482" y="0"/>
                </a:cubicBezTo>
                <a:lnTo>
                  <a:pt x="5450543" y="0"/>
                </a:lnTo>
                <a:cubicBezTo>
                  <a:pt x="5475336" y="0"/>
                  <a:pt x="5499113" y="9849"/>
                  <a:pt x="5516645" y="27380"/>
                </a:cubicBezTo>
                <a:cubicBezTo>
                  <a:pt x="5534176" y="44911"/>
                  <a:pt x="5544025" y="68689"/>
                  <a:pt x="5544025" y="93482"/>
                </a:cubicBezTo>
                <a:lnTo>
                  <a:pt x="5544025" y="467398"/>
                </a:lnTo>
                <a:cubicBezTo>
                  <a:pt x="5544025" y="492191"/>
                  <a:pt x="5534176" y="515968"/>
                  <a:pt x="5516645" y="533500"/>
                </a:cubicBezTo>
                <a:cubicBezTo>
                  <a:pt x="5499114" y="551031"/>
                  <a:pt x="5475336" y="560880"/>
                  <a:pt x="5450543" y="560880"/>
                </a:cubicBezTo>
                <a:lnTo>
                  <a:pt x="93482" y="560880"/>
                </a:lnTo>
                <a:cubicBezTo>
                  <a:pt x="68689" y="560880"/>
                  <a:pt x="44912" y="551031"/>
                  <a:pt x="27380" y="533500"/>
                </a:cubicBezTo>
                <a:cubicBezTo>
                  <a:pt x="9849" y="515969"/>
                  <a:pt x="0" y="492191"/>
                  <a:pt x="0" y="467398"/>
                </a:cubicBezTo>
                <a:lnTo>
                  <a:pt x="0" y="9348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61173" tIns="30181" rIns="261173" bIns="30181" spcCol="1270" anchor="ctr"/>
          <a:lstStyle/>
          <a:p>
            <a:pPr defTabSz="1175934">
              <a:spcAft>
                <a:spcPct val="35000"/>
              </a:spcAft>
              <a:defRPr/>
            </a:pPr>
            <a:r>
              <a:rPr lang="en-US" sz="2646" b="1" dirty="0"/>
              <a:t>Self-fulfilling prophecy</a:t>
            </a:r>
            <a:endParaRPr lang="en-US" sz="2646" dirty="0"/>
          </a:p>
        </p:txBody>
      </p:sp>
      <p:sp>
        <p:nvSpPr>
          <p:cNvPr id="11" name="Freeform 10"/>
          <p:cNvSpPr/>
          <p:nvPr/>
        </p:nvSpPr>
        <p:spPr>
          <a:xfrm>
            <a:off x="2357326" y="5491264"/>
            <a:ext cx="8730374" cy="1286195"/>
          </a:xfrm>
          <a:custGeom>
            <a:avLst/>
            <a:gdLst>
              <a:gd name="connsiteX0" fmla="*/ 0 w 7920037"/>
              <a:gd name="connsiteY0" fmla="*/ 0 h 1167075"/>
              <a:gd name="connsiteX1" fmla="*/ 7920037 w 7920037"/>
              <a:gd name="connsiteY1" fmla="*/ 0 h 1167075"/>
              <a:gd name="connsiteX2" fmla="*/ 7920037 w 7920037"/>
              <a:gd name="connsiteY2" fmla="*/ 1167075 h 1167075"/>
              <a:gd name="connsiteX3" fmla="*/ 0 w 7920037"/>
              <a:gd name="connsiteY3" fmla="*/ 1167075 h 1167075"/>
              <a:gd name="connsiteX4" fmla="*/ 0 w 7920037"/>
              <a:gd name="connsiteY4" fmla="*/ 0 h 1167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037" h="1167075">
                <a:moveTo>
                  <a:pt x="0" y="0"/>
                </a:moveTo>
                <a:lnTo>
                  <a:pt x="7920037" y="0"/>
                </a:lnTo>
                <a:lnTo>
                  <a:pt x="7920037" y="1167075"/>
                </a:lnTo>
                <a:lnTo>
                  <a:pt x="0" y="1167075"/>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677574" tIns="436221" rIns="677574" bIns="156793" spcCol="1270"/>
          <a:lstStyle/>
          <a:p>
            <a:pPr marL="251986" lvl="1" indent="-251986" defTabSz="979945">
              <a:spcAft>
                <a:spcPct val="15000"/>
              </a:spcAft>
              <a:buFontTx/>
              <a:buChar char="••"/>
              <a:defRPr/>
            </a:pPr>
            <a:r>
              <a:rPr lang="en-US" sz="2205" dirty="0"/>
              <a:t>Process by which individuals try to control the impressions others have of them</a:t>
            </a:r>
          </a:p>
        </p:txBody>
      </p:sp>
      <p:sp>
        <p:nvSpPr>
          <p:cNvPr id="12" name="Freeform 11"/>
          <p:cNvSpPr/>
          <p:nvPr/>
        </p:nvSpPr>
        <p:spPr>
          <a:xfrm>
            <a:off x="2856053" y="5183277"/>
            <a:ext cx="6110737" cy="617724"/>
          </a:xfrm>
          <a:custGeom>
            <a:avLst/>
            <a:gdLst>
              <a:gd name="connsiteX0" fmla="*/ 0 w 5544025"/>
              <a:gd name="connsiteY0" fmla="*/ 93482 h 560880"/>
              <a:gd name="connsiteX1" fmla="*/ 27380 w 5544025"/>
              <a:gd name="connsiteY1" fmla="*/ 27380 h 560880"/>
              <a:gd name="connsiteX2" fmla="*/ 93482 w 5544025"/>
              <a:gd name="connsiteY2" fmla="*/ 0 h 560880"/>
              <a:gd name="connsiteX3" fmla="*/ 5450543 w 5544025"/>
              <a:gd name="connsiteY3" fmla="*/ 0 h 560880"/>
              <a:gd name="connsiteX4" fmla="*/ 5516645 w 5544025"/>
              <a:gd name="connsiteY4" fmla="*/ 27380 h 560880"/>
              <a:gd name="connsiteX5" fmla="*/ 5544025 w 5544025"/>
              <a:gd name="connsiteY5" fmla="*/ 93482 h 560880"/>
              <a:gd name="connsiteX6" fmla="*/ 5544025 w 5544025"/>
              <a:gd name="connsiteY6" fmla="*/ 467398 h 560880"/>
              <a:gd name="connsiteX7" fmla="*/ 5516645 w 5544025"/>
              <a:gd name="connsiteY7" fmla="*/ 533500 h 560880"/>
              <a:gd name="connsiteX8" fmla="*/ 5450543 w 5544025"/>
              <a:gd name="connsiteY8" fmla="*/ 560880 h 560880"/>
              <a:gd name="connsiteX9" fmla="*/ 93482 w 5544025"/>
              <a:gd name="connsiteY9" fmla="*/ 560880 h 560880"/>
              <a:gd name="connsiteX10" fmla="*/ 27380 w 5544025"/>
              <a:gd name="connsiteY10" fmla="*/ 533500 h 560880"/>
              <a:gd name="connsiteX11" fmla="*/ 0 w 5544025"/>
              <a:gd name="connsiteY11" fmla="*/ 467398 h 560880"/>
              <a:gd name="connsiteX12" fmla="*/ 0 w 5544025"/>
              <a:gd name="connsiteY12"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44025" h="560880">
                <a:moveTo>
                  <a:pt x="0" y="93482"/>
                </a:moveTo>
                <a:cubicBezTo>
                  <a:pt x="0" y="68689"/>
                  <a:pt x="9849" y="44912"/>
                  <a:pt x="27380" y="27380"/>
                </a:cubicBezTo>
                <a:cubicBezTo>
                  <a:pt x="44911" y="9849"/>
                  <a:pt x="68689" y="0"/>
                  <a:pt x="93482" y="0"/>
                </a:cubicBezTo>
                <a:lnTo>
                  <a:pt x="5450543" y="0"/>
                </a:lnTo>
                <a:cubicBezTo>
                  <a:pt x="5475336" y="0"/>
                  <a:pt x="5499113" y="9849"/>
                  <a:pt x="5516645" y="27380"/>
                </a:cubicBezTo>
                <a:cubicBezTo>
                  <a:pt x="5534176" y="44911"/>
                  <a:pt x="5544025" y="68689"/>
                  <a:pt x="5544025" y="93482"/>
                </a:cubicBezTo>
                <a:lnTo>
                  <a:pt x="5544025" y="467398"/>
                </a:lnTo>
                <a:cubicBezTo>
                  <a:pt x="5544025" y="492191"/>
                  <a:pt x="5534176" y="515968"/>
                  <a:pt x="5516645" y="533500"/>
                </a:cubicBezTo>
                <a:cubicBezTo>
                  <a:pt x="5499114" y="551031"/>
                  <a:pt x="5475336" y="560880"/>
                  <a:pt x="5450543" y="560880"/>
                </a:cubicBezTo>
                <a:lnTo>
                  <a:pt x="93482" y="560880"/>
                </a:lnTo>
                <a:cubicBezTo>
                  <a:pt x="68689" y="560880"/>
                  <a:pt x="44912" y="551031"/>
                  <a:pt x="27380" y="533500"/>
                </a:cubicBezTo>
                <a:cubicBezTo>
                  <a:pt x="9849" y="515969"/>
                  <a:pt x="0" y="492191"/>
                  <a:pt x="0" y="467398"/>
                </a:cubicBezTo>
                <a:lnTo>
                  <a:pt x="0" y="9348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61173" tIns="30181" rIns="261173" bIns="30181" spcCol="1270" anchor="ctr"/>
          <a:lstStyle/>
          <a:p>
            <a:pPr defTabSz="1175934">
              <a:spcAft>
                <a:spcPct val="35000"/>
              </a:spcAft>
              <a:defRPr/>
            </a:pPr>
            <a:r>
              <a:rPr lang="en-US" sz="2646" b="1" dirty="0"/>
              <a:t>Impression management</a:t>
            </a:r>
            <a:endParaRPr lang="en-US" sz="2646" dirty="0"/>
          </a:p>
        </p:txBody>
      </p:sp>
      <p:sp>
        <p:nvSpPr>
          <p:cNvPr id="37892" name="Slide Number Placeholder 5"/>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18954" indent="-314982">
              <a:defRPr>
                <a:solidFill>
                  <a:schemeClr val="tx1"/>
                </a:solidFill>
                <a:latin typeface="Calibri" pitchFamily="34" charset="0"/>
              </a:defRPr>
            </a:lvl2pPr>
            <a:lvl3pPr marL="1259929" indent="-251986">
              <a:defRPr>
                <a:solidFill>
                  <a:schemeClr val="tx1"/>
                </a:solidFill>
                <a:latin typeface="Calibri" pitchFamily="34" charset="0"/>
              </a:defRPr>
            </a:lvl3pPr>
            <a:lvl4pPr marL="1763900" indent="-251986">
              <a:defRPr>
                <a:solidFill>
                  <a:schemeClr val="tx1"/>
                </a:solidFill>
                <a:latin typeface="Calibri" pitchFamily="34" charset="0"/>
              </a:defRPr>
            </a:lvl4pPr>
            <a:lvl5pPr marL="2267872" indent="-251986">
              <a:defRPr>
                <a:solidFill>
                  <a:schemeClr val="tx1"/>
                </a:solidFill>
                <a:latin typeface="Calibri" pitchFamily="34" charset="0"/>
              </a:defRPr>
            </a:lvl5pPr>
            <a:lvl6pPr marL="2771844" indent="-251986" fontAlgn="base">
              <a:spcBef>
                <a:spcPct val="0"/>
              </a:spcBef>
              <a:spcAft>
                <a:spcPct val="0"/>
              </a:spcAft>
              <a:defRPr>
                <a:solidFill>
                  <a:schemeClr val="tx1"/>
                </a:solidFill>
                <a:latin typeface="Calibri" pitchFamily="34" charset="0"/>
              </a:defRPr>
            </a:lvl6pPr>
            <a:lvl7pPr marL="3275815" indent="-251986" fontAlgn="base">
              <a:spcBef>
                <a:spcPct val="0"/>
              </a:spcBef>
              <a:spcAft>
                <a:spcPct val="0"/>
              </a:spcAft>
              <a:defRPr>
                <a:solidFill>
                  <a:schemeClr val="tx1"/>
                </a:solidFill>
                <a:latin typeface="Calibri" pitchFamily="34" charset="0"/>
              </a:defRPr>
            </a:lvl7pPr>
            <a:lvl8pPr marL="3779787" indent="-251986" fontAlgn="base">
              <a:spcBef>
                <a:spcPct val="0"/>
              </a:spcBef>
              <a:spcAft>
                <a:spcPct val="0"/>
              </a:spcAft>
              <a:defRPr>
                <a:solidFill>
                  <a:schemeClr val="tx1"/>
                </a:solidFill>
                <a:latin typeface="Calibri" pitchFamily="34" charset="0"/>
              </a:defRPr>
            </a:lvl8pPr>
            <a:lvl9pPr marL="4283758" indent="-25198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6BE092-942A-468D-A18F-12073C131E22}" type="slidenum">
              <a:rPr lang="en-US" altLang="en-US" smtClean="0"/>
              <a:pPr fontAlgn="base">
                <a:spcBef>
                  <a:spcPct val="0"/>
                </a:spcBef>
                <a:spcAft>
                  <a:spcPct val="0"/>
                </a:spcAft>
                <a:defRPr/>
              </a:pPr>
              <a:t>43</a:t>
            </a:fld>
            <a:endParaRPr lang="en-US" altLang="en-US" smtClean="0"/>
          </a:p>
        </p:txBody>
      </p:sp>
    </p:spTree>
    <p:extLst>
      <p:ext uri="{BB962C8B-B14F-4D97-AF65-F5344CB8AC3E}">
        <p14:creationId xmlns:p14="http://schemas.microsoft.com/office/powerpoint/2010/main" val="94208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Attribution Theory</a:t>
            </a:r>
          </a:p>
        </p:txBody>
      </p:sp>
      <p:sp>
        <p:nvSpPr>
          <p:cNvPr id="41987" name="Content Placeholder 2"/>
          <p:cNvSpPr>
            <a:spLocks noGrp="1"/>
          </p:cNvSpPr>
          <p:nvPr>
            <p:ph idx="1"/>
          </p:nvPr>
        </p:nvSpPr>
        <p:spPr/>
        <p:txBody>
          <a:bodyPr/>
          <a:lstStyle/>
          <a:p>
            <a:r>
              <a:rPr lang="en-US" altLang="en-US" dirty="0" smtClean="0"/>
              <a:t>Explains how individuals pinpoint the causes of their own and others’ behavior</a:t>
            </a:r>
          </a:p>
          <a:p>
            <a:r>
              <a:rPr lang="en-US" altLang="en-US" dirty="0" smtClean="0"/>
              <a:t>Internal source - Something within the individual’s control</a:t>
            </a:r>
          </a:p>
          <a:p>
            <a:r>
              <a:rPr lang="en-US" altLang="en-US" dirty="0" smtClean="0"/>
              <a:t>External source - Something outside the individual’s control</a:t>
            </a:r>
          </a:p>
        </p:txBody>
      </p:sp>
      <p:sp>
        <p:nvSpPr>
          <p:cNvPr id="40964" name="Slide Number Placeholder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18954" indent="-314982">
              <a:defRPr>
                <a:solidFill>
                  <a:schemeClr val="tx1"/>
                </a:solidFill>
                <a:latin typeface="Calibri" pitchFamily="34" charset="0"/>
              </a:defRPr>
            </a:lvl2pPr>
            <a:lvl3pPr marL="1259929" indent="-251986">
              <a:defRPr>
                <a:solidFill>
                  <a:schemeClr val="tx1"/>
                </a:solidFill>
                <a:latin typeface="Calibri" pitchFamily="34" charset="0"/>
              </a:defRPr>
            </a:lvl3pPr>
            <a:lvl4pPr marL="1763900" indent="-251986">
              <a:defRPr>
                <a:solidFill>
                  <a:schemeClr val="tx1"/>
                </a:solidFill>
                <a:latin typeface="Calibri" pitchFamily="34" charset="0"/>
              </a:defRPr>
            </a:lvl4pPr>
            <a:lvl5pPr marL="2267872" indent="-251986">
              <a:defRPr>
                <a:solidFill>
                  <a:schemeClr val="tx1"/>
                </a:solidFill>
                <a:latin typeface="Calibri" pitchFamily="34" charset="0"/>
              </a:defRPr>
            </a:lvl5pPr>
            <a:lvl6pPr marL="2771844" indent="-251986" fontAlgn="base">
              <a:spcBef>
                <a:spcPct val="0"/>
              </a:spcBef>
              <a:spcAft>
                <a:spcPct val="0"/>
              </a:spcAft>
              <a:defRPr>
                <a:solidFill>
                  <a:schemeClr val="tx1"/>
                </a:solidFill>
                <a:latin typeface="Calibri" pitchFamily="34" charset="0"/>
              </a:defRPr>
            </a:lvl6pPr>
            <a:lvl7pPr marL="3275815" indent="-251986" fontAlgn="base">
              <a:spcBef>
                <a:spcPct val="0"/>
              </a:spcBef>
              <a:spcAft>
                <a:spcPct val="0"/>
              </a:spcAft>
              <a:defRPr>
                <a:solidFill>
                  <a:schemeClr val="tx1"/>
                </a:solidFill>
                <a:latin typeface="Calibri" pitchFamily="34" charset="0"/>
              </a:defRPr>
            </a:lvl7pPr>
            <a:lvl8pPr marL="3779787" indent="-251986" fontAlgn="base">
              <a:spcBef>
                <a:spcPct val="0"/>
              </a:spcBef>
              <a:spcAft>
                <a:spcPct val="0"/>
              </a:spcAft>
              <a:defRPr>
                <a:solidFill>
                  <a:schemeClr val="tx1"/>
                </a:solidFill>
                <a:latin typeface="Calibri" pitchFamily="34" charset="0"/>
              </a:defRPr>
            </a:lvl8pPr>
            <a:lvl9pPr marL="4283758" indent="-25198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8393FF-FC14-420D-8274-6396BD828A0F}" type="slidenum">
              <a:rPr lang="en-US" altLang="en-US" smtClean="0"/>
              <a:pPr fontAlgn="base">
                <a:spcBef>
                  <a:spcPct val="0"/>
                </a:spcBef>
                <a:spcAft>
                  <a:spcPct val="0"/>
                </a:spcAft>
                <a:defRPr/>
              </a:pPr>
              <a:t>44</a:t>
            </a:fld>
            <a:endParaRPr lang="en-US" altLang="en-US" smtClean="0"/>
          </a:p>
        </p:txBody>
      </p:sp>
    </p:spTree>
    <p:extLst>
      <p:ext uri="{BB962C8B-B14F-4D97-AF65-F5344CB8AC3E}">
        <p14:creationId xmlns:p14="http://schemas.microsoft.com/office/powerpoint/2010/main" val="92524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wipe(left)">
                                      <p:cBhvr>
                                        <p:cTn id="7" dur="500"/>
                                        <p:tgtEl>
                                          <p:spTgt spid="41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wipe(left)">
                                      <p:cBhvr>
                                        <p:cTn id="12"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Attribution Biases</a:t>
            </a:r>
          </a:p>
        </p:txBody>
      </p:sp>
      <p:sp>
        <p:nvSpPr>
          <p:cNvPr id="43011" name="Content Placeholder 2"/>
          <p:cNvSpPr>
            <a:spLocks noGrp="1"/>
          </p:cNvSpPr>
          <p:nvPr>
            <p:ph idx="1"/>
          </p:nvPr>
        </p:nvSpPr>
        <p:spPr/>
        <p:txBody>
          <a:bodyPr/>
          <a:lstStyle/>
          <a:p>
            <a:r>
              <a:rPr lang="en-US" altLang="en-US" b="1" dirty="0" smtClean="0"/>
              <a:t>Fundamental attribution error</a:t>
            </a:r>
            <a:endParaRPr lang="en-US" altLang="en-US" dirty="0" smtClean="0"/>
          </a:p>
          <a:p>
            <a:pPr lvl="1"/>
            <a:r>
              <a:rPr lang="en-US" altLang="en-US" dirty="0" smtClean="0"/>
              <a:t>Tendency to make attributions to internal causes when focusing on someone else’s behavior</a:t>
            </a:r>
          </a:p>
          <a:p>
            <a:r>
              <a:rPr lang="en-US" altLang="en-US" b="1" dirty="0" smtClean="0"/>
              <a:t>Self-serving bias</a:t>
            </a:r>
            <a:endParaRPr lang="en-US" altLang="en-US" dirty="0" smtClean="0"/>
          </a:p>
          <a:p>
            <a:pPr lvl="1"/>
            <a:r>
              <a:rPr lang="en-US" altLang="en-US" dirty="0" smtClean="0"/>
              <a:t>Attributing one’s successes to internal causes and one’s failures to external causes</a:t>
            </a:r>
          </a:p>
        </p:txBody>
      </p:sp>
      <p:sp>
        <p:nvSpPr>
          <p:cNvPr id="41988" name="Slide Number Placeholder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18954" indent="-314982">
              <a:defRPr>
                <a:solidFill>
                  <a:schemeClr val="tx1"/>
                </a:solidFill>
                <a:latin typeface="Calibri" pitchFamily="34" charset="0"/>
              </a:defRPr>
            </a:lvl2pPr>
            <a:lvl3pPr marL="1259929" indent="-251986">
              <a:defRPr>
                <a:solidFill>
                  <a:schemeClr val="tx1"/>
                </a:solidFill>
                <a:latin typeface="Calibri" pitchFamily="34" charset="0"/>
              </a:defRPr>
            </a:lvl3pPr>
            <a:lvl4pPr marL="1763900" indent="-251986">
              <a:defRPr>
                <a:solidFill>
                  <a:schemeClr val="tx1"/>
                </a:solidFill>
                <a:latin typeface="Calibri" pitchFamily="34" charset="0"/>
              </a:defRPr>
            </a:lvl4pPr>
            <a:lvl5pPr marL="2267872" indent="-251986">
              <a:defRPr>
                <a:solidFill>
                  <a:schemeClr val="tx1"/>
                </a:solidFill>
                <a:latin typeface="Calibri" pitchFamily="34" charset="0"/>
              </a:defRPr>
            </a:lvl5pPr>
            <a:lvl6pPr marL="2771844" indent="-251986" fontAlgn="base">
              <a:spcBef>
                <a:spcPct val="0"/>
              </a:spcBef>
              <a:spcAft>
                <a:spcPct val="0"/>
              </a:spcAft>
              <a:defRPr>
                <a:solidFill>
                  <a:schemeClr val="tx1"/>
                </a:solidFill>
                <a:latin typeface="Calibri" pitchFamily="34" charset="0"/>
              </a:defRPr>
            </a:lvl6pPr>
            <a:lvl7pPr marL="3275815" indent="-251986" fontAlgn="base">
              <a:spcBef>
                <a:spcPct val="0"/>
              </a:spcBef>
              <a:spcAft>
                <a:spcPct val="0"/>
              </a:spcAft>
              <a:defRPr>
                <a:solidFill>
                  <a:schemeClr val="tx1"/>
                </a:solidFill>
                <a:latin typeface="Calibri" pitchFamily="34" charset="0"/>
              </a:defRPr>
            </a:lvl7pPr>
            <a:lvl8pPr marL="3779787" indent="-251986" fontAlgn="base">
              <a:spcBef>
                <a:spcPct val="0"/>
              </a:spcBef>
              <a:spcAft>
                <a:spcPct val="0"/>
              </a:spcAft>
              <a:defRPr>
                <a:solidFill>
                  <a:schemeClr val="tx1"/>
                </a:solidFill>
                <a:latin typeface="Calibri" pitchFamily="34" charset="0"/>
              </a:defRPr>
            </a:lvl8pPr>
            <a:lvl9pPr marL="4283758" indent="-25198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D19F465-2A08-45BF-8993-EF33DD36247F}" type="slidenum">
              <a:rPr lang="en-US" altLang="en-US" smtClean="0"/>
              <a:pPr fontAlgn="base">
                <a:spcBef>
                  <a:spcPct val="0"/>
                </a:spcBef>
                <a:spcAft>
                  <a:spcPct val="0"/>
                </a:spcAft>
                <a:defRPr/>
              </a:pPr>
              <a:t>45</a:t>
            </a:fld>
            <a:endParaRPr lang="en-US" altLang="en-US" smtClean="0"/>
          </a:p>
        </p:txBody>
      </p:sp>
    </p:spTree>
    <p:extLst>
      <p:ext uri="{BB962C8B-B14F-4D97-AF65-F5344CB8AC3E}">
        <p14:creationId xmlns:p14="http://schemas.microsoft.com/office/powerpoint/2010/main" val="259913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wipe(left)">
                                      <p:cBhvr>
                                        <p:cTn id="10" dur="500"/>
                                        <p:tgtEl>
                                          <p:spTgt spid="430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wipe(right)">
                                      <p:cBhvr>
                                        <p:cTn id="15" dur="500"/>
                                        <p:tgtEl>
                                          <p:spTgt spid="43011">
                                            <p:txEl>
                                              <p:pRg st="2" end="2"/>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43011">
                                            <p:txEl>
                                              <p:pRg st="3" end="3"/>
                                            </p:txEl>
                                          </p:spTgt>
                                        </p:tgtEl>
                                        <p:attrNameLst>
                                          <p:attrName>style.visibility</p:attrName>
                                        </p:attrNameLst>
                                      </p:cBhvr>
                                      <p:to>
                                        <p:strVal val="visible"/>
                                      </p:to>
                                    </p:set>
                                    <p:animEffect transition="in" filter="wipe(right)">
                                      <p:cBhvr>
                                        <p:cTn id="18"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042679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182814" y="385764"/>
            <a:ext cx="9069387" cy="1260475"/>
          </a:xfrm>
          <a:ln/>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t>Social Perception</a:t>
            </a:r>
            <a:r>
              <a:rPr lang="en-US" altLang="en-US" dirty="0"/>
              <a:t>: Team work</a:t>
            </a:r>
          </a:p>
        </p:txBody>
      </p:sp>
      <p:sp>
        <p:nvSpPr>
          <p:cNvPr id="17410" name="Rectangle 2"/>
          <p:cNvSpPr>
            <a:spLocks noGrp="1" noChangeArrowheads="1"/>
          </p:cNvSpPr>
          <p:nvPr>
            <p:ph idx="1"/>
          </p:nvPr>
        </p:nvSpPr>
        <p:spPr>
          <a:xfrm>
            <a:off x="2182814" y="1552575"/>
            <a:ext cx="9069387" cy="5759450"/>
          </a:xfrm>
          <a:ln/>
        </p:spPr>
        <p:txBody>
          <a:bodyPr/>
          <a:lstStyle/>
          <a:p>
            <a:pPr marL="0" indent="0">
              <a:buClrTx/>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600"/>
              <a:t>What is perception? How does it influence attitudes and behaviors?</a:t>
            </a:r>
          </a:p>
          <a:p>
            <a:pPr marL="211138" indent="-211138">
              <a:buFont typeface="Times New Roman" panose="02020603050405020304" pitchFamily="18" charset="0"/>
              <a:buAutoNum type="arabicPeriod"/>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600"/>
              <a:t> Women on 1 side, Men on the other side</a:t>
            </a:r>
          </a:p>
          <a:p>
            <a:pPr marL="211138" indent="-211138">
              <a:buFont typeface="Times New Roman" panose="02020603050405020304" pitchFamily="18" charset="0"/>
              <a:buAutoNum type="arabicPeriod"/>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600"/>
              <a:t> Each group works at gathering sentences about how they perceive the other group (opposite sex) in terms of emotions, perceptions, behaviors, attitudes, personality, etc.). Hide your work from the other group.</a:t>
            </a:r>
          </a:p>
          <a:p>
            <a:pPr marL="211138" indent="-211138">
              <a:buFont typeface="Times New Roman" panose="02020603050405020304" pitchFamily="18" charset="0"/>
              <a:buAutoNum type="arabicPeriod"/>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600"/>
              <a:t> Group A picks one statement and present for class discussion and debate. Then Group B.</a:t>
            </a:r>
          </a:p>
          <a:p>
            <a:pPr marL="211138" indent="-211138">
              <a:buFont typeface="Times New Roman" panose="02020603050405020304" pitchFamily="18" charset="0"/>
              <a:buAutoNum type="arabicPeriod"/>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600"/>
              <a:t> Second round of statements A and B</a:t>
            </a:r>
          </a:p>
          <a:p>
            <a:pPr marL="211138" indent="-211138">
              <a:buFont typeface="Times New Roman" panose="02020603050405020304" pitchFamily="18" charset="0"/>
              <a:buAutoNum type="arabicPeriod"/>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600"/>
              <a:t> Class discussion on perception strengths, origin, formation.</a:t>
            </a:r>
          </a:p>
          <a:p>
            <a:pPr marL="211138" indent="-211138">
              <a:buFont typeface="Times New Roman" panose="02020603050405020304" pitchFamily="18" charset="0"/>
              <a:buAutoNum type="arabicPeriod"/>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sz="2600"/>
              <a:t> One spokesperson of each group present together the conclusions and learnings.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182814" y="301626"/>
            <a:ext cx="9063037" cy="1254125"/>
          </a:xfrm>
          <a:ln/>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Stereotypes: Team exercise</a:t>
            </a:r>
          </a:p>
        </p:txBody>
      </p:sp>
      <p:sp>
        <p:nvSpPr>
          <p:cNvPr id="18434" name="Rectangle 2"/>
          <p:cNvSpPr>
            <a:spLocks noGrp="1" noChangeArrowheads="1"/>
          </p:cNvSpPr>
          <p:nvPr>
            <p:ph idx="1"/>
          </p:nvPr>
        </p:nvSpPr>
        <p:spPr>
          <a:xfrm>
            <a:off x="2182814" y="1768475"/>
            <a:ext cx="9063037" cy="5551488"/>
          </a:xfrm>
          <a:ln/>
        </p:spPr>
        <p:txBody>
          <a:bodyPr/>
          <a:lstStyle/>
          <a:p>
            <a:pPr marL="0" indent="0">
              <a:buFont typeface="Times New Roman" panose="02020603050405020304" pitchFamily="18" charset="0"/>
              <a:buAutoNum type="arabicPeriod"/>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a:t> Reflect on situations in which you felt you were victims of a negative stereotype. </a:t>
            </a:r>
          </a:p>
          <a:p>
            <a:pPr marL="0" indent="0">
              <a:buFont typeface="Times New Roman" panose="02020603050405020304" pitchFamily="18" charset="0"/>
              <a:buAutoNum type="arabicPeriod"/>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a:t> Consider whether you have ever benefited from a positive stereotype. </a:t>
            </a:r>
          </a:p>
          <a:p>
            <a:pPr marL="0" indent="0">
              <a:buFont typeface="Times New Roman" panose="02020603050405020304" pitchFamily="18" charset="0"/>
              <a:buAutoNum type="arabicPeriod"/>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a:t> Think about whether you have unfairly viewed others based on a negative stereotype, or whether you have expected something because of a positive stereotype of another individual.</a:t>
            </a:r>
          </a:p>
          <a:p>
            <a:pPr marL="0" indent="0">
              <a:buFont typeface="Times New Roman" panose="02020603050405020304" pitchFamily="18" charset="0"/>
              <a:buAutoNum type="arabicPeriod"/>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ltLang="en-US"/>
              <a:t> Present your findings to the class and discuss the implications of stereotyping, both negative and positive.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182814" y="301626"/>
            <a:ext cx="9063037" cy="1254125"/>
          </a:xfrm>
          <a:ln/>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Globalization: Is humor global?</a:t>
            </a:r>
          </a:p>
        </p:txBody>
      </p:sp>
      <p:sp>
        <p:nvSpPr>
          <p:cNvPr id="19458" name="Rectangle 2"/>
          <p:cNvSpPr>
            <a:spLocks noGrp="1" noChangeArrowheads="1"/>
          </p:cNvSpPr>
          <p:nvPr>
            <p:ph idx="1"/>
          </p:nvPr>
        </p:nvSpPr>
        <p:spPr>
          <a:xfrm>
            <a:off x="2182814" y="1768476"/>
            <a:ext cx="9063037" cy="4981575"/>
          </a:xfrm>
          <a:ln/>
        </p:spPr>
        <p:txBody>
          <a:bodyPr/>
          <a:lstStyle/>
          <a:p>
            <a:endParaRPr lang="en-US"/>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50" y="1417638"/>
            <a:ext cx="7696200" cy="5991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182814" y="301626"/>
            <a:ext cx="9069387" cy="1260475"/>
          </a:xfrm>
          <a:ln/>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EQ: Team work</a:t>
            </a:r>
          </a:p>
        </p:txBody>
      </p:sp>
      <p:sp>
        <p:nvSpPr>
          <p:cNvPr id="4098" name="Rectangle 2"/>
          <p:cNvSpPr>
            <a:spLocks noGrp="1" noChangeArrowheads="1"/>
          </p:cNvSpPr>
          <p:nvPr>
            <p:ph idx="1"/>
          </p:nvPr>
        </p:nvSpPr>
        <p:spPr>
          <a:xfrm>
            <a:off x="2182814" y="1371600"/>
            <a:ext cx="9069387" cy="6034088"/>
          </a:xfrm>
          <a:ln/>
        </p:spPr>
        <p:txBody>
          <a:bodyPr/>
          <a:lstStyle/>
          <a:p>
            <a:pPr marL="12700" indent="-9525">
              <a:buClrTx/>
              <a:tabLst>
                <a:tab pos="12700" algn="l"/>
                <a:tab pos="125413" algn="l"/>
                <a:tab pos="582613" algn="l"/>
                <a:tab pos="1039813" algn="l"/>
                <a:tab pos="1497013" algn="l"/>
                <a:tab pos="1954213" algn="l"/>
                <a:tab pos="2411413" algn="l"/>
                <a:tab pos="2868613" algn="l"/>
                <a:tab pos="3325813" algn="l"/>
                <a:tab pos="3783013" algn="l"/>
                <a:tab pos="4240213" algn="l"/>
                <a:tab pos="4697413" algn="l"/>
                <a:tab pos="5154613" algn="l"/>
                <a:tab pos="5611813" algn="l"/>
                <a:tab pos="6069013" algn="l"/>
                <a:tab pos="6526213" algn="l"/>
                <a:tab pos="6983413" algn="l"/>
                <a:tab pos="7440613" algn="l"/>
                <a:tab pos="7897813" algn="l"/>
                <a:tab pos="8355013" algn="l"/>
                <a:tab pos="8812213" algn="l"/>
              </a:tabLst>
            </a:pPr>
            <a:r>
              <a:rPr lang="en-US" altLang="en-US" sz="2800" dirty="0"/>
              <a:t>Pick a situation or event, involving an interaction with another person, in which you have not reacted in the most productive manner.</a:t>
            </a:r>
          </a:p>
          <a:p>
            <a:pPr marL="12700" indent="-9525">
              <a:buClrTx/>
              <a:tabLst>
                <a:tab pos="12700" algn="l"/>
                <a:tab pos="125413" algn="l"/>
                <a:tab pos="582613" algn="l"/>
                <a:tab pos="1039813" algn="l"/>
                <a:tab pos="1497013" algn="l"/>
                <a:tab pos="1954213" algn="l"/>
                <a:tab pos="2411413" algn="l"/>
                <a:tab pos="2868613" algn="l"/>
                <a:tab pos="3325813" algn="l"/>
                <a:tab pos="3783013" algn="l"/>
                <a:tab pos="4240213" algn="l"/>
                <a:tab pos="4697413" algn="l"/>
                <a:tab pos="5154613" algn="l"/>
                <a:tab pos="5611813" algn="l"/>
                <a:tab pos="6069013" algn="l"/>
                <a:tab pos="6526213" algn="l"/>
                <a:tab pos="6983413" algn="l"/>
                <a:tab pos="7440613" algn="l"/>
                <a:tab pos="7897813" algn="l"/>
                <a:tab pos="8355013" algn="l"/>
                <a:tab pos="8812213" algn="l"/>
              </a:tabLst>
            </a:pPr>
            <a:r>
              <a:rPr lang="en-US" altLang="en-US" sz="2800" dirty="0"/>
              <a:t>Think individually 5</a:t>
            </a:r>
            <a:r>
              <a:rPr lang="en-US" altLang="en-US" sz="2800" dirty="0" smtClean="0"/>
              <a:t> </a:t>
            </a:r>
            <a:r>
              <a:rPr lang="en-US" altLang="en-US" sz="2800" dirty="0"/>
              <a:t>min. </a:t>
            </a:r>
          </a:p>
          <a:p>
            <a:pPr marL="12700" indent="-9525">
              <a:buClrTx/>
              <a:tabLst>
                <a:tab pos="12700" algn="l"/>
                <a:tab pos="125413" algn="l"/>
                <a:tab pos="582613" algn="l"/>
                <a:tab pos="1039813" algn="l"/>
                <a:tab pos="1497013" algn="l"/>
                <a:tab pos="1954213" algn="l"/>
                <a:tab pos="2411413" algn="l"/>
                <a:tab pos="2868613" algn="l"/>
                <a:tab pos="3325813" algn="l"/>
                <a:tab pos="3783013" algn="l"/>
                <a:tab pos="4240213" algn="l"/>
                <a:tab pos="4697413" algn="l"/>
                <a:tab pos="5154613" algn="l"/>
                <a:tab pos="5611813" algn="l"/>
                <a:tab pos="6069013" algn="l"/>
                <a:tab pos="6526213" algn="l"/>
                <a:tab pos="6983413" algn="l"/>
                <a:tab pos="7440613" algn="l"/>
                <a:tab pos="7897813" algn="l"/>
                <a:tab pos="8355013" algn="l"/>
                <a:tab pos="8812213" algn="l"/>
              </a:tabLst>
            </a:pPr>
            <a:r>
              <a:rPr lang="en-US" altLang="en-US" sz="2800" dirty="0"/>
              <a:t>Discuss with peers </a:t>
            </a:r>
            <a:r>
              <a:rPr lang="en-US" altLang="en-US" sz="2800" dirty="0" smtClean="0"/>
              <a:t>15 </a:t>
            </a:r>
            <a:r>
              <a:rPr lang="en-US" altLang="en-US" sz="2800" dirty="0"/>
              <a:t>min. </a:t>
            </a:r>
          </a:p>
          <a:p>
            <a:pPr marL="1173163" lvl="1" indent="-498475">
              <a:buSzPct val="45000"/>
              <a:buFont typeface="Wingdings" panose="05000000000000000000" pitchFamily="2" charset="2"/>
              <a:buChar char=""/>
              <a:tabLst>
                <a:tab pos="12700" algn="l"/>
                <a:tab pos="125413" algn="l"/>
                <a:tab pos="582613" algn="l"/>
                <a:tab pos="1039813" algn="l"/>
                <a:tab pos="1497013" algn="l"/>
                <a:tab pos="1954213" algn="l"/>
                <a:tab pos="2411413" algn="l"/>
                <a:tab pos="2868613" algn="l"/>
                <a:tab pos="3325813" algn="l"/>
                <a:tab pos="3783013" algn="l"/>
                <a:tab pos="4240213" algn="l"/>
                <a:tab pos="4697413" algn="l"/>
                <a:tab pos="5154613" algn="l"/>
                <a:tab pos="5611813" algn="l"/>
                <a:tab pos="6069013" algn="l"/>
                <a:tab pos="6526213" algn="l"/>
                <a:tab pos="6983413" algn="l"/>
                <a:tab pos="7440613" algn="l"/>
                <a:tab pos="7897813" algn="l"/>
                <a:tab pos="8355013" algn="l"/>
                <a:tab pos="8812213" algn="l"/>
              </a:tabLst>
            </a:pPr>
            <a:r>
              <a:rPr lang="en-US" altLang="en-US" dirty="0"/>
              <a:t>What can you specifically identify as self-awareness? Social awareness?</a:t>
            </a:r>
          </a:p>
          <a:p>
            <a:pPr marL="1173163" lvl="1" indent="-498475">
              <a:buSzPct val="45000"/>
              <a:buFont typeface="Wingdings" panose="05000000000000000000" pitchFamily="2" charset="2"/>
              <a:buChar char=""/>
              <a:tabLst>
                <a:tab pos="12700" algn="l"/>
                <a:tab pos="125413" algn="l"/>
                <a:tab pos="582613" algn="l"/>
                <a:tab pos="1039813" algn="l"/>
                <a:tab pos="1497013" algn="l"/>
                <a:tab pos="1954213" algn="l"/>
                <a:tab pos="2411413" algn="l"/>
                <a:tab pos="2868613" algn="l"/>
                <a:tab pos="3325813" algn="l"/>
                <a:tab pos="3783013" algn="l"/>
                <a:tab pos="4240213" algn="l"/>
                <a:tab pos="4697413" algn="l"/>
                <a:tab pos="5154613" algn="l"/>
                <a:tab pos="5611813" algn="l"/>
                <a:tab pos="6069013" algn="l"/>
                <a:tab pos="6526213" algn="l"/>
                <a:tab pos="6983413" algn="l"/>
                <a:tab pos="7440613" algn="l"/>
                <a:tab pos="7897813" algn="l"/>
                <a:tab pos="8355013" algn="l"/>
                <a:tab pos="8812213" algn="l"/>
              </a:tabLst>
            </a:pPr>
            <a:r>
              <a:rPr lang="en-US" altLang="en-US" dirty="0"/>
              <a:t>Describe an application of self-management.</a:t>
            </a:r>
          </a:p>
          <a:p>
            <a:pPr marL="1173163" lvl="1" indent="-498475">
              <a:buSzPct val="45000"/>
              <a:buFont typeface="Wingdings" panose="05000000000000000000" pitchFamily="2" charset="2"/>
              <a:buChar char=""/>
              <a:tabLst>
                <a:tab pos="12700" algn="l"/>
                <a:tab pos="125413" algn="l"/>
                <a:tab pos="582613" algn="l"/>
                <a:tab pos="1039813" algn="l"/>
                <a:tab pos="1497013" algn="l"/>
                <a:tab pos="1954213" algn="l"/>
                <a:tab pos="2411413" algn="l"/>
                <a:tab pos="2868613" algn="l"/>
                <a:tab pos="3325813" algn="l"/>
                <a:tab pos="3783013" algn="l"/>
                <a:tab pos="4240213" algn="l"/>
                <a:tab pos="4697413" algn="l"/>
                <a:tab pos="5154613" algn="l"/>
                <a:tab pos="5611813" algn="l"/>
                <a:tab pos="6069013" algn="l"/>
                <a:tab pos="6526213" algn="l"/>
                <a:tab pos="6983413" algn="l"/>
                <a:tab pos="7440613" algn="l"/>
                <a:tab pos="7897813" algn="l"/>
                <a:tab pos="8355013" algn="l"/>
                <a:tab pos="8812213" algn="l"/>
              </a:tabLst>
            </a:pPr>
            <a:r>
              <a:rPr lang="en-US" altLang="en-US" dirty="0"/>
              <a:t>Describe your relationship management.</a:t>
            </a:r>
          </a:p>
          <a:p>
            <a:pPr marL="12700" indent="-9525">
              <a:buClrTx/>
              <a:tabLst>
                <a:tab pos="12700" algn="l"/>
                <a:tab pos="125413" algn="l"/>
                <a:tab pos="582613" algn="l"/>
                <a:tab pos="1039813" algn="l"/>
                <a:tab pos="1497013" algn="l"/>
                <a:tab pos="1954213" algn="l"/>
                <a:tab pos="2411413" algn="l"/>
                <a:tab pos="2868613" algn="l"/>
                <a:tab pos="3325813" algn="l"/>
                <a:tab pos="3783013" algn="l"/>
                <a:tab pos="4240213" algn="l"/>
                <a:tab pos="4697413" algn="l"/>
                <a:tab pos="5154613" algn="l"/>
                <a:tab pos="5611813" algn="l"/>
                <a:tab pos="6069013" algn="l"/>
                <a:tab pos="6526213" algn="l"/>
                <a:tab pos="6983413" algn="l"/>
                <a:tab pos="7440613" algn="l"/>
                <a:tab pos="7897813" algn="l"/>
                <a:tab pos="8355013" algn="l"/>
                <a:tab pos="8812213" algn="l"/>
              </a:tabLst>
            </a:pPr>
            <a:r>
              <a:rPr lang="en-US" altLang="en-US" sz="2800" dirty="0"/>
              <a:t>2 team members report out for each team + Q&amp;A</a:t>
            </a:r>
          </a:p>
          <a:p>
            <a:pPr marL="12700" indent="-9525">
              <a:buClrTx/>
              <a:tabLst>
                <a:tab pos="12700" algn="l"/>
                <a:tab pos="125413" algn="l"/>
                <a:tab pos="582613" algn="l"/>
                <a:tab pos="1039813" algn="l"/>
                <a:tab pos="1497013" algn="l"/>
                <a:tab pos="1954213" algn="l"/>
                <a:tab pos="2411413" algn="l"/>
                <a:tab pos="2868613" algn="l"/>
                <a:tab pos="3325813" algn="l"/>
                <a:tab pos="3783013" algn="l"/>
                <a:tab pos="4240213" algn="l"/>
                <a:tab pos="4697413" algn="l"/>
                <a:tab pos="5154613" algn="l"/>
                <a:tab pos="5611813" algn="l"/>
                <a:tab pos="6069013" algn="l"/>
                <a:tab pos="6526213" algn="l"/>
                <a:tab pos="6983413" algn="l"/>
                <a:tab pos="7440613" algn="l"/>
                <a:tab pos="7897813" algn="l"/>
                <a:tab pos="8355013" algn="l"/>
                <a:tab pos="8812213" algn="l"/>
              </a:tabLst>
            </a:pPr>
            <a:r>
              <a:rPr lang="en-US" altLang="en-US" sz="2800" dirty="0"/>
              <a:t>1 in each team writes down 3-5 bullet points on each story </a:t>
            </a:r>
          </a:p>
        </p:txBody>
      </p:sp>
    </p:spTree>
    <p:extLst>
      <p:ext uri="{BB962C8B-B14F-4D97-AF65-F5344CB8AC3E}">
        <p14:creationId xmlns:p14="http://schemas.microsoft.com/office/powerpoint/2010/main" val="11887384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Personality</a:t>
            </a:r>
          </a:p>
        </p:txBody>
      </p:sp>
      <p:sp>
        <p:nvSpPr>
          <p:cNvPr id="15363" name="Content Placeholder 2"/>
          <p:cNvSpPr>
            <a:spLocks noGrp="1"/>
          </p:cNvSpPr>
          <p:nvPr>
            <p:ph idx="1"/>
          </p:nvPr>
        </p:nvSpPr>
        <p:spPr/>
        <p:txBody>
          <a:bodyPr/>
          <a:lstStyle/>
          <a:p>
            <a:r>
              <a:rPr lang="en-US" altLang="en-US" sz="3200" dirty="0" smtClean="0"/>
              <a:t>Relatively stable set of characteristics that influences an individual’s behavior and lend it consistency</a:t>
            </a:r>
          </a:p>
          <a:p>
            <a:r>
              <a:rPr lang="en-US" altLang="en-US" sz="3200" dirty="0" smtClean="0"/>
              <a:t>Probable origins</a:t>
            </a:r>
          </a:p>
          <a:p>
            <a:pPr lvl="1"/>
            <a:r>
              <a:rPr lang="en-US" altLang="en-US" sz="2800" dirty="0" smtClean="0"/>
              <a:t>Heredity</a:t>
            </a:r>
          </a:p>
          <a:p>
            <a:pPr lvl="1"/>
            <a:r>
              <a:rPr lang="en-US" altLang="en-US" sz="2800" dirty="0" smtClean="0"/>
              <a:t>Environmental factors</a:t>
            </a:r>
          </a:p>
          <a:p>
            <a:pPr lvl="2"/>
            <a:r>
              <a:rPr lang="en-US" altLang="en-US" sz="2400" dirty="0" smtClean="0"/>
              <a:t>Family, cultural, and educational influences</a:t>
            </a:r>
            <a:endParaRPr lang="en-US" altLang="en-US" sz="2400" dirty="0"/>
          </a:p>
          <a:p>
            <a:pPr marL="251986" lvl="2">
              <a:spcBef>
                <a:spcPts val="1102"/>
              </a:spcBef>
            </a:pPr>
            <a:r>
              <a:rPr lang="en-US" altLang="en-US" sz="3200" dirty="0" smtClean="0"/>
              <a:t>Informed and influenced by situations</a:t>
            </a:r>
          </a:p>
          <a:p>
            <a:pPr marL="251986" lvl="2">
              <a:spcBef>
                <a:spcPts val="1102"/>
              </a:spcBef>
            </a:pPr>
            <a:r>
              <a:rPr lang="en-US" altLang="en-US" sz="3200" dirty="0" smtClean="0"/>
              <a:t>No “good” or “bad” personality types. All have strengths.</a:t>
            </a:r>
          </a:p>
          <a:p>
            <a:pPr marL="251986" lvl="2">
              <a:spcBef>
                <a:spcPts val="1102"/>
              </a:spcBef>
            </a:pPr>
            <a:endParaRPr lang="en-US" altLang="en-US" sz="3200" dirty="0"/>
          </a:p>
        </p:txBody>
      </p:sp>
      <p:sp>
        <p:nvSpPr>
          <p:cNvPr id="15364" name="Slide Number Placeholder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818954" indent="-314982">
              <a:defRPr>
                <a:solidFill>
                  <a:schemeClr val="tx1"/>
                </a:solidFill>
                <a:latin typeface="Calibri" pitchFamily="34" charset="0"/>
              </a:defRPr>
            </a:lvl2pPr>
            <a:lvl3pPr marL="1259929" indent="-251986">
              <a:defRPr>
                <a:solidFill>
                  <a:schemeClr val="tx1"/>
                </a:solidFill>
                <a:latin typeface="Calibri" pitchFamily="34" charset="0"/>
              </a:defRPr>
            </a:lvl3pPr>
            <a:lvl4pPr marL="1763900" indent="-251986">
              <a:defRPr>
                <a:solidFill>
                  <a:schemeClr val="tx1"/>
                </a:solidFill>
                <a:latin typeface="Calibri" pitchFamily="34" charset="0"/>
              </a:defRPr>
            </a:lvl4pPr>
            <a:lvl5pPr marL="2267872" indent="-251986">
              <a:defRPr>
                <a:solidFill>
                  <a:schemeClr val="tx1"/>
                </a:solidFill>
                <a:latin typeface="Calibri" pitchFamily="34" charset="0"/>
              </a:defRPr>
            </a:lvl5pPr>
            <a:lvl6pPr marL="2771844" indent="-251986" fontAlgn="base">
              <a:spcBef>
                <a:spcPct val="0"/>
              </a:spcBef>
              <a:spcAft>
                <a:spcPct val="0"/>
              </a:spcAft>
              <a:defRPr>
                <a:solidFill>
                  <a:schemeClr val="tx1"/>
                </a:solidFill>
                <a:latin typeface="Calibri" pitchFamily="34" charset="0"/>
              </a:defRPr>
            </a:lvl6pPr>
            <a:lvl7pPr marL="3275815" indent="-251986" fontAlgn="base">
              <a:spcBef>
                <a:spcPct val="0"/>
              </a:spcBef>
              <a:spcAft>
                <a:spcPct val="0"/>
              </a:spcAft>
              <a:defRPr>
                <a:solidFill>
                  <a:schemeClr val="tx1"/>
                </a:solidFill>
                <a:latin typeface="Calibri" pitchFamily="34" charset="0"/>
              </a:defRPr>
            </a:lvl7pPr>
            <a:lvl8pPr marL="3779787" indent="-251986" fontAlgn="base">
              <a:spcBef>
                <a:spcPct val="0"/>
              </a:spcBef>
              <a:spcAft>
                <a:spcPct val="0"/>
              </a:spcAft>
              <a:defRPr>
                <a:solidFill>
                  <a:schemeClr val="tx1"/>
                </a:solidFill>
                <a:latin typeface="Calibri" pitchFamily="34" charset="0"/>
              </a:defRPr>
            </a:lvl8pPr>
            <a:lvl9pPr marL="4283758" indent="-25198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5AF5A3-048D-4D9C-9FC0-0D4A0A9CCAC6}" type="slidenum">
              <a:rPr lang="en-US" altLang="en-US" smtClean="0"/>
              <a:pPr fontAlgn="base">
                <a:spcBef>
                  <a:spcPct val="0"/>
                </a:spcBef>
                <a:spcAft>
                  <a:spcPct val="0"/>
                </a:spcAft>
                <a:defRPr/>
              </a:pPr>
              <a:t>6</a:t>
            </a:fld>
            <a:endParaRPr lang="en-US" altLang="en-US" smtClean="0"/>
          </a:p>
        </p:txBody>
      </p:sp>
    </p:spTree>
    <p:extLst>
      <p:ext uri="{BB962C8B-B14F-4D97-AF65-F5344CB8AC3E}">
        <p14:creationId xmlns:p14="http://schemas.microsoft.com/office/powerpoint/2010/main" val="32642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1000"/>
                                        <p:tgtEl>
                                          <p:spTgt spid="15363">
                                            <p:txEl>
                                              <p:pRg st="2" end="2"/>
                                            </p:txEl>
                                          </p:spTgt>
                                        </p:tgtEl>
                                      </p:cBhvr>
                                    </p:animEffect>
                                    <p:anim calcmode="lin" valueType="num">
                                      <p:cBhvr>
                                        <p:cTn id="18"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363">
                                            <p:txEl>
                                              <p:pRg st="3" end="3"/>
                                            </p:txEl>
                                          </p:spTgt>
                                        </p:tgtEl>
                                        <p:attrNameLst>
                                          <p:attrName>style.visibility</p:attrName>
                                        </p:attrNameLst>
                                      </p:cBhvr>
                                      <p:to>
                                        <p:strVal val="visible"/>
                                      </p:to>
                                    </p:set>
                                    <p:animEffect transition="in" filter="fade">
                                      <p:cBhvr>
                                        <p:cTn id="24" dur="1000"/>
                                        <p:tgtEl>
                                          <p:spTgt spid="15363">
                                            <p:txEl>
                                              <p:pRg st="3" end="3"/>
                                            </p:txEl>
                                          </p:spTgt>
                                        </p:tgtEl>
                                      </p:cBhvr>
                                    </p:animEffect>
                                    <p:anim calcmode="lin" valueType="num">
                                      <p:cBhvr>
                                        <p:cTn id="25"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Effect transition="in" filter="barn(inVertical)">
                                      <p:cBhvr>
                                        <p:cTn id="31" dur="500"/>
                                        <p:tgtEl>
                                          <p:spTgt spid="1536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363">
                                            <p:txEl>
                                              <p:pRg st="5" end="5"/>
                                            </p:txEl>
                                          </p:spTgt>
                                        </p:tgtEl>
                                        <p:attrNameLst>
                                          <p:attrName>style.visibility</p:attrName>
                                        </p:attrNameLst>
                                      </p:cBhvr>
                                      <p:to>
                                        <p:strVal val="visible"/>
                                      </p:to>
                                    </p:set>
                                    <p:animEffect transition="in" filter="barn(inVertical)">
                                      <p:cBhvr>
                                        <p:cTn id="36" dur="500"/>
                                        <p:tgtEl>
                                          <p:spTgt spid="1536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363">
                                            <p:txEl>
                                              <p:pRg st="6" end="6"/>
                                            </p:txEl>
                                          </p:spTgt>
                                        </p:tgtEl>
                                        <p:attrNameLst>
                                          <p:attrName>style.visibility</p:attrName>
                                        </p:attrNameLst>
                                      </p:cBhvr>
                                      <p:to>
                                        <p:strVal val="visible"/>
                                      </p:to>
                                    </p:set>
                                    <p:animEffect transition="in" filter="barn(inVertical)">
                                      <p:cBhvr>
                                        <p:cTn id="41"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MBTI Types - Preferences</a:t>
            </a:r>
            <a:endParaRPr lang="en-US" dirty="0"/>
          </a:p>
        </p:txBody>
      </p:sp>
      <p:pic>
        <p:nvPicPr>
          <p:cNvPr id="4" name="Picture 3"/>
          <p:cNvPicPr>
            <a:picLocks noChangeAspect="1"/>
          </p:cNvPicPr>
          <p:nvPr/>
        </p:nvPicPr>
        <p:blipFill>
          <a:blip r:embed="rId3" cstate="print"/>
          <a:srcRect/>
          <a:stretch>
            <a:fillRect/>
          </a:stretch>
        </p:blipFill>
        <p:spPr bwMode="auto">
          <a:xfrm>
            <a:off x="6631457" y="1341437"/>
            <a:ext cx="5884333" cy="6042856"/>
          </a:xfrm>
          <a:prstGeom prst="rect">
            <a:avLst/>
          </a:prstGeom>
          <a:noFill/>
          <a:ln w="9525">
            <a:noFill/>
            <a:miter lim="800000"/>
            <a:headEnd/>
            <a:tailEnd/>
          </a:ln>
        </p:spPr>
      </p:pic>
      <p:sp>
        <p:nvSpPr>
          <p:cNvPr id="5" name="Cloud Callout 4"/>
          <p:cNvSpPr/>
          <p:nvPr/>
        </p:nvSpPr>
        <p:spPr>
          <a:xfrm flipH="1">
            <a:off x="1309687" y="1646237"/>
            <a:ext cx="3795713" cy="2286000"/>
          </a:xfrm>
          <a:prstGeom prst="cloudCallout">
            <a:avLst>
              <a:gd name="adj1" fmla="val -85919"/>
              <a:gd name="adj2" fmla="val -167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Energy</a:t>
            </a:r>
            <a:endParaRPr lang="en-US" dirty="0">
              <a:solidFill>
                <a:srgbClr val="FF0000"/>
              </a:solidFill>
            </a:endParaRPr>
          </a:p>
        </p:txBody>
      </p:sp>
      <p:sp>
        <p:nvSpPr>
          <p:cNvPr id="6" name="Cloud Callout 5"/>
          <p:cNvSpPr/>
          <p:nvPr/>
        </p:nvSpPr>
        <p:spPr>
          <a:xfrm flipH="1">
            <a:off x="1309687" y="3970253"/>
            <a:ext cx="3795713" cy="2286000"/>
          </a:xfrm>
          <a:prstGeom prst="cloudCallout">
            <a:avLst>
              <a:gd name="adj1" fmla="val -88032"/>
              <a:gd name="adj2" fmla="val 281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Information gathering</a:t>
            </a:r>
            <a:endParaRPr lang="en-US" dirty="0">
              <a:solidFill>
                <a:srgbClr val="FF0000"/>
              </a:solidFill>
            </a:endParaRPr>
          </a:p>
        </p:txBody>
      </p:sp>
    </p:spTree>
    <p:extLst>
      <p:ext uri="{BB962C8B-B14F-4D97-AF65-F5344CB8AC3E}">
        <p14:creationId xmlns:p14="http://schemas.microsoft.com/office/powerpoint/2010/main" val="247368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MBTI Preferences (2)</a:t>
            </a:r>
            <a:endParaRPr lang="en-US" dirty="0"/>
          </a:p>
        </p:txBody>
      </p:sp>
      <p:pic>
        <p:nvPicPr>
          <p:cNvPr id="4" name="Picture 3"/>
          <p:cNvPicPr>
            <a:picLocks noChangeAspect="1"/>
          </p:cNvPicPr>
          <p:nvPr/>
        </p:nvPicPr>
        <p:blipFill>
          <a:blip r:embed="rId3" cstate="print"/>
          <a:srcRect/>
          <a:stretch>
            <a:fillRect/>
          </a:stretch>
        </p:blipFill>
        <p:spPr bwMode="auto">
          <a:xfrm>
            <a:off x="6610291" y="1421450"/>
            <a:ext cx="5905500" cy="5939787"/>
          </a:xfrm>
          <a:prstGeom prst="rect">
            <a:avLst/>
          </a:prstGeom>
          <a:noFill/>
          <a:ln w="9525">
            <a:noFill/>
            <a:miter lim="800000"/>
            <a:headEnd/>
            <a:tailEnd/>
          </a:ln>
        </p:spPr>
      </p:pic>
      <p:sp>
        <p:nvSpPr>
          <p:cNvPr id="5" name="Cloud Callout 4"/>
          <p:cNvSpPr/>
          <p:nvPr/>
        </p:nvSpPr>
        <p:spPr>
          <a:xfrm flipH="1">
            <a:off x="1309687" y="1646237"/>
            <a:ext cx="3795713" cy="2286000"/>
          </a:xfrm>
          <a:prstGeom prst="cloudCallout">
            <a:avLst>
              <a:gd name="adj1" fmla="val -85919"/>
              <a:gd name="adj2" fmla="val -167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Decision making</a:t>
            </a:r>
            <a:endParaRPr lang="en-US" dirty="0">
              <a:solidFill>
                <a:srgbClr val="FF0000"/>
              </a:solidFill>
            </a:endParaRPr>
          </a:p>
        </p:txBody>
      </p:sp>
      <p:sp>
        <p:nvSpPr>
          <p:cNvPr id="6" name="Cloud Callout 5"/>
          <p:cNvSpPr/>
          <p:nvPr/>
        </p:nvSpPr>
        <p:spPr>
          <a:xfrm flipH="1">
            <a:off x="1309687" y="3970253"/>
            <a:ext cx="3795713" cy="2286000"/>
          </a:xfrm>
          <a:prstGeom prst="cloudCallout">
            <a:avLst>
              <a:gd name="adj1" fmla="val -88032"/>
              <a:gd name="adj2" fmla="val 281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Lifestyle</a:t>
            </a:r>
            <a:endParaRPr lang="en-US" dirty="0">
              <a:solidFill>
                <a:srgbClr val="FF0000"/>
              </a:solidFill>
            </a:endParaRPr>
          </a:p>
        </p:txBody>
      </p:sp>
    </p:spTree>
    <p:extLst>
      <p:ext uri="{BB962C8B-B14F-4D97-AF65-F5344CB8AC3E}">
        <p14:creationId xmlns:p14="http://schemas.microsoft.com/office/powerpoint/2010/main" val="18257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920" y="447075"/>
            <a:ext cx="3333035" cy="4796544"/>
          </a:xfrm>
        </p:spPr>
        <p:txBody>
          <a:bodyPr>
            <a:normAutofit/>
          </a:bodyPr>
          <a:lstStyle/>
          <a:p>
            <a:pPr marL="0" indent="0">
              <a:buNone/>
            </a:pPr>
            <a:r>
              <a:rPr lang="en-US" sz="3200" dirty="0" smtClean="0"/>
              <a:t>Personality types</a:t>
            </a:r>
          </a:p>
          <a:p>
            <a:pPr marL="0" indent="0">
              <a:buNone/>
            </a:pPr>
            <a:r>
              <a:rPr lang="en-US" sz="3200" dirty="0" smtClean="0"/>
              <a:t>statistics</a:t>
            </a:r>
            <a:endParaRPr lang="en-US" sz="3200" dirty="0"/>
          </a:p>
        </p:txBody>
      </p:sp>
      <p:pic>
        <p:nvPicPr>
          <p:cNvPr id="4" name="Picture 3"/>
          <p:cNvPicPr>
            <a:picLocks noChangeAspect="1"/>
          </p:cNvPicPr>
          <p:nvPr/>
        </p:nvPicPr>
        <p:blipFill>
          <a:blip r:embed="rId2"/>
          <a:stretch>
            <a:fillRect/>
          </a:stretch>
        </p:blipFill>
        <p:spPr>
          <a:xfrm>
            <a:off x="4257020" y="402483"/>
            <a:ext cx="8305739" cy="4885729"/>
          </a:xfrm>
          <a:prstGeom prst="rect">
            <a:avLst/>
          </a:prstGeom>
        </p:spPr>
      </p:pic>
      <p:pic>
        <p:nvPicPr>
          <p:cNvPr id="8" name="Picture 7"/>
          <p:cNvPicPr>
            <a:picLocks noChangeAspect="1"/>
          </p:cNvPicPr>
          <p:nvPr/>
        </p:nvPicPr>
        <p:blipFill>
          <a:blip r:embed="rId3"/>
          <a:stretch>
            <a:fillRect/>
          </a:stretch>
        </p:blipFill>
        <p:spPr>
          <a:xfrm>
            <a:off x="45819" y="5409004"/>
            <a:ext cx="13349288" cy="1647433"/>
          </a:xfrm>
          <a:prstGeom prst="rect">
            <a:avLst/>
          </a:prstGeom>
        </p:spPr>
      </p:pic>
      <p:sp>
        <p:nvSpPr>
          <p:cNvPr id="9" name="TextBox 8"/>
          <p:cNvSpPr txBox="1"/>
          <p:nvPr/>
        </p:nvSpPr>
        <p:spPr>
          <a:xfrm>
            <a:off x="242887" y="4999037"/>
            <a:ext cx="3886200" cy="292709"/>
          </a:xfrm>
          <a:prstGeom prst="rect">
            <a:avLst/>
          </a:prstGeom>
          <a:noFill/>
        </p:spPr>
        <p:txBody>
          <a:bodyPr wrap="square" rtlCol="0">
            <a:spAutoFit/>
          </a:bodyPr>
          <a:lstStyle/>
          <a:p>
            <a:r>
              <a:rPr lang="en-US" sz="1400" dirty="0" smtClean="0">
                <a:solidFill>
                  <a:schemeClr val="tx1"/>
                </a:solidFill>
              </a:rPr>
              <a:t>Source: Meyers &amp; Briggs Foundation</a:t>
            </a:r>
            <a:endParaRPr lang="en-US" sz="1400" dirty="0">
              <a:solidFill>
                <a:schemeClr val="tx1"/>
              </a:solidFill>
            </a:endParaRPr>
          </a:p>
        </p:txBody>
      </p:sp>
    </p:spTree>
    <p:extLst>
      <p:ext uri="{BB962C8B-B14F-4D97-AF65-F5344CB8AC3E}">
        <p14:creationId xmlns:p14="http://schemas.microsoft.com/office/powerpoint/2010/main" val="13271627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56766</TotalTime>
  <Words>926</Words>
  <Application>Microsoft Office PowerPoint</Application>
  <PresentationFormat>Custom</PresentationFormat>
  <Paragraphs>153</Paragraphs>
  <Slides>49</Slides>
  <Notes>35</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Lucida Sans Unicode</vt:lpstr>
      <vt:lpstr>Times New Roman</vt:lpstr>
      <vt:lpstr>Wingdings</vt:lpstr>
      <vt:lpstr>Office Theme</vt:lpstr>
      <vt:lpstr>Chapter 3: Personality, Perception and Attribution</vt:lpstr>
      <vt:lpstr>Learning Objectives</vt:lpstr>
      <vt:lpstr>EQ</vt:lpstr>
      <vt:lpstr>PowerPoint Presentation</vt:lpstr>
      <vt:lpstr>EQ: Team work</vt:lpstr>
      <vt:lpstr>Personality</vt:lpstr>
      <vt:lpstr>MBTI Types - Preferences</vt:lpstr>
      <vt:lpstr>MBTI Preferences (2)</vt:lpstr>
      <vt:lpstr>PowerPoint Presentation</vt:lpstr>
      <vt:lpstr>PowerPoint Presentation</vt:lpstr>
      <vt:lpstr>PowerPoint Presentation</vt:lpstr>
      <vt:lpstr>MBTI Types (1)</vt:lpstr>
      <vt:lpstr>MBTI Types (2)</vt:lpstr>
      <vt:lpstr>Trait Theory – Big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Perception and Reality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Perception</vt:lpstr>
      <vt:lpstr>A model for social perception</vt:lpstr>
      <vt:lpstr>Barriers to Social Perception</vt:lpstr>
      <vt:lpstr>Barriers to Social Perception</vt:lpstr>
      <vt:lpstr>Attribution Theory</vt:lpstr>
      <vt:lpstr>Attribution Biases</vt:lpstr>
      <vt:lpstr>PowerPoint Presentation</vt:lpstr>
      <vt:lpstr>Social Perception: Team work</vt:lpstr>
      <vt:lpstr>Stereotypes: Team exercise</vt:lpstr>
      <vt:lpstr>Globalization: Is humor global?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Personality and Perception</dc:title>
  <dc:creator>Pascal Orliac</dc:creator>
  <cp:lastModifiedBy>Orliac, Pascal</cp:lastModifiedBy>
  <cp:revision>66</cp:revision>
  <cp:lastPrinted>2016-09-14T03:07:28Z</cp:lastPrinted>
  <dcterms:created xsi:type="dcterms:W3CDTF">2015-02-03T19:43:24Z</dcterms:created>
  <dcterms:modified xsi:type="dcterms:W3CDTF">2019-02-12T17:33:55Z</dcterms:modified>
</cp:coreProperties>
</file>