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149.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5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2"/>
  </p:notesMasterIdLst>
  <p:handoutMasterIdLst>
    <p:handoutMasterId r:id="rId16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91" r:id="rId103"/>
    <p:sldId id="357" r:id="rId104"/>
    <p:sldId id="358" r:id="rId105"/>
    <p:sldId id="359" r:id="rId106"/>
    <p:sldId id="360" r:id="rId107"/>
    <p:sldId id="361" r:id="rId108"/>
    <p:sldId id="390" r:id="rId109"/>
    <p:sldId id="393" r:id="rId110"/>
    <p:sldId id="394" r:id="rId111"/>
    <p:sldId id="395" r:id="rId112"/>
    <p:sldId id="396" r:id="rId113"/>
    <p:sldId id="397" r:id="rId114"/>
    <p:sldId id="398" r:id="rId115"/>
    <p:sldId id="399" r:id="rId116"/>
    <p:sldId id="400" r:id="rId117"/>
    <p:sldId id="401" r:id="rId118"/>
    <p:sldId id="402" r:id="rId119"/>
    <p:sldId id="403" r:id="rId120"/>
    <p:sldId id="404" r:id="rId121"/>
    <p:sldId id="405" r:id="rId122"/>
    <p:sldId id="406" r:id="rId123"/>
    <p:sldId id="407" r:id="rId124"/>
    <p:sldId id="408" r:id="rId125"/>
    <p:sldId id="409" r:id="rId126"/>
    <p:sldId id="410" r:id="rId127"/>
    <p:sldId id="411" r:id="rId128"/>
    <p:sldId id="412" r:id="rId129"/>
    <p:sldId id="413" r:id="rId130"/>
    <p:sldId id="414" r:id="rId131"/>
    <p:sldId id="415" r:id="rId132"/>
    <p:sldId id="416" r:id="rId133"/>
    <p:sldId id="417" r:id="rId134"/>
    <p:sldId id="418" r:id="rId135"/>
    <p:sldId id="419" r:id="rId136"/>
    <p:sldId id="420" r:id="rId137"/>
    <p:sldId id="421" r:id="rId138"/>
    <p:sldId id="422"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41" r:id="rId158"/>
    <p:sldId id="442" r:id="rId159"/>
    <p:sldId id="443" r:id="rId160"/>
    <p:sldId id="444" r:id="rId16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865"/>
    <p:restoredTop sz="92960"/>
  </p:normalViewPr>
  <p:slideViewPr>
    <p:cSldViewPr>
      <p:cViewPr>
        <p:scale>
          <a:sx n="100" d="100"/>
          <a:sy n="100" d="100"/>
        </p:scale>
        <p:origin x="174" y="11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A3E8225-DD30-492F-B434-170DA9F17AEB}" type="datetimeFigureOut">
              <a:rPr lang="en-US"/>
              <a:pPr/>
              <a:t>7/12/2018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588B6B3-4AB3-4A8C-97E1-D4CEF849AEB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41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41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41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noProof="0" smtClean="0"/>
              <a:t>Click to edit Master text styles</a:t>
            </a:r>
          </a:p>
          <a:p>
            <a:pPr lvl="1"/>
            <a:r>
              <a:rPr lang="en-US" altLang="x-none" noProof="0" smtClean="0"/>
              <a:t>Second level</a:t>
            </a:r>
          </a:p>
          <a:p>
            <a:pPr lvl="2"/>
            <a:r>
              <a:rPr lang="en-US" altLang="x-none" noProof="0" smtClean="0"/>
              <a:t>Third level</a:t>
            </a:r>
          </a:p>
          <a:p>
            <a:pPr lvl="3"/>
            <a:r>
              <a:rPr lang="en-US" altLang="x-none" noProof="0" smtClean="0"/>
              <a:t>Fourth level</a:t>
            </a:r>
          </a:p>
          <a:p>
            <a:pPr lvl="4"/>
            <a:r>
              <a:rPr lang="en-US" altLang="x-none" noProof="0" smtClean="0"/>
              <a:t>Fifth level</a:t>
            </a:r>
          </a:p>
        </p:txBody>
      </p:sp>
      <p:sp>
        <p:nvSpPr>
          <p:cNvPr id="141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41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D13F376-351E-4C02-9D65-9E556BA51BA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3314EA3-79AD-4B1E-806E-27CC8B01C556}" type="slidenum">
              <a:rPr lang="en-US"/>
              <a:pPr/>
              <a:t>1</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30C7D33-A4D5-4911-B6A5-1BA96DD46071}" type="slidenum">
              <a:rPr lang="en-US"/>
              <a:pPr/>
              <a:t>10</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1B8A1A8-41D7-47F4-96EE-24EB3B90B523}" type="slidenum">
              <a:rPr lang="en-US"/>
              <a:pPr/>
              <a:t>100</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397C15B-1C8A-4B0E-84A6-83845F5B52D9}" type="slidenum">
              <a:rPr lang="en-US"/>
              <a:pPr/>
              <a:t>101</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688C8DF-CA09-4A64-BE57-0FA22CA038E1}" type="slidenum">
              <a:rPr lang="en-US"/>
              <a:pPr/>
              <a:t>102</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E526289-EBD4-4E13-A732-FEE5B68E4E1D}" type="slidenum">
              <a:rPr lang="en-US"/>
              <a:pPr/>
              <a:t>103</a:t>
            </a:fld>
            <a:endParaRPr lang="en-US"/>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6AC69C7-0BF2-48B3-A60D-9BD584EC1EA7}" type="slidenum">
              <a:rPr lang="en-US"/>
              <a:pPr/>
              <a:t>104</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F2D22AA-F6BB-4653-9B97-F3527CBDBB2C}" type="slidenum">
              <a:rPr lang="en-US"/>
              <a:pPr/>
              <a:t>105</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ADB99D0-54D0-4409-82A9-F2F96041EF88}" type="slidenum">
              <a:rPr lang="en-US"/>
              <a:pPr/>
              <a:t>106</a:t>
            </a:fld>
            <a:endParaRPr lang="en-US"/>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8C88AC6-1D19-4BFB-85B3-55AC4E17D61F}" type="slidenum">
              <a:rPr lang="en-US"/>
              <a:pPr/>
              <a:t>107</a:t>
            </a:fld>
            <a:endParaRPr 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BFFFF5E-6C38-44BC-A52D-DE5356D40D14}" type="slidenum">
              <a:rPr lang="en-US"/>
              <a:pPr/>
              <a:t>108</a:t>
            </a:fld>
            <a:endParaRPr lang="en-US"/>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A17FD21-F9F6-4502-B5E1-8AAF1954BD83}" type="slidenum">
              <a:rPr lang="en-US"/>
              <a:pPr/>
              <a:t>109</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EFB752E-E387-47EA-B8B3-47BED056E096}" type="slidenum">
              <a:rPr lang="en-US"/>
              <a:pPr/>
              <a:t>11</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0696736-4667-4FF5-85FB-B2C3C55F5614}" type="slidenum">
              <a:rPr lang="en-US"/>
              <a:pPr/>
              <a:t>110</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0A8018E-E368-4919-9323-2131B8DBA93A}" type="slidenum">
              <a:rPr lang="en-US"/>
              <a:pPr/>
              <a:t>111</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5DC1B2D-6C19-4251-965A-FCA72D597366}" type="slidenum">
              <a:rPr lang="en-US"/>
              <a:pPr/>
              <a:t>112</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9502A2C-D291-4EFC-BC91-9C45EBA4471D}" type="slidenum">
              <a:rPr lang="en-US"/>
              <a:pPr/>
              <a:t>113</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FD5F67D-B419-42EE-A769-024A1362AE34}" type="slidenum">
              <a:rPr lang="en-US"/>
              <a:pPr/>
              <a:t>114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05CEEB4-E7CB-4C4A-A4E5-28F6F43B762D}" type="slidenum">
              <a:rPr lang="en-US"/>
              <a:pPr/>
              <a:t>115</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71A83AD-717F-4417-97F4-A253104617E0}" type="slidenum">
              <a:rPr lang="en-US"/>
              <a:pPr/>
              <a:t>116</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96779E3-F73D-48ED-8492-A2350F6321F1}" type="slidenum">
              <a:rPr lang="en-US"/>
              <a:pPr/>
              <a:t>117</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8039BDF-BF29-4A2E-97D3-8B2E5E47E0CB}" type="slidenum">
              <a:rPr lang="en-US"/>
              <a:pPr/>
              <a:t>118</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A0BFF72-6FDE-469F-B94E-71939E3A97C2}" type="slidenum">
              <a:rPr lang="en-US"/>
              <a:pPr/>
              <a:t>119</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D965C3C-4485-4C70-98D6-C7902D033E74}" type="slidenum">
              <a:rPr lang="en-US"/>
              <a:pPr/>
              <a:t>12</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7E2735E-D359-4EAE-95B6-A740C88031A4}" type="slidenum">
              <a:rPr lang="en-US"/>
              <a:pPr/>
              <a:t>120</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F49FE02-C66A-4832-B920-A1116BBB22EF}" type="slidenum">
              <a:rPr lang="en-US"/>
              <a:pPr/>
              <a:t>121</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239CEDA-E594-4A1D-9B9D-D8759DD1A49F}" type="slidenum">
              <a:rPr lang="en-US"/>
              <a:pPr/>
              <a:t>122</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60BD590-DA9E-4B16-AC30-906D68AD1509}" type="slidenum">
              <a:rPr lang="en-US"/>
              <a:pPr/>
              <a:t>123</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1F5EC7E-18F8-4EB7-B22F-80EB2860AC35}" type="slidenum">
              <a:rPr lang="en-US"/>
              <a:pPr/>
              <a:t>124</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E036019-A120-4382-8151-D67907133602}" type="slidenum">
              <a:rPr lang="en-US"/>
              <a:pPr/>
              <a:t>125</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FD71E4E-7737-43A9-A407-4B6F11155DA4}" type="slidenum">
              <a:rPr lang="en-US"/>
              <a:pPr/>
              <a:t>126</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8869CFE-1856-4A01-9EFA-F447E2FDE89E}" type="slidenum">
              <a:rPr lang="en-US"/>
              <a:pPr/>
              <a:t>127</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3C4E7A4-7A81-489D-97BE-4FA98E4857CC}" type="slidenum">
              <a:rPr lang="en-US"/>
              <a:pPr/>
              <a:t>128</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5101127-BE55-452C-8781-9393A503925B}" type="slidenum">
              <a:rPr lang="en-US"/>
              <a:pPr/>
              <a:t>129</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7B21893-927D-4E78-85B6-768DFB913CA9}" type="slidenum">
              <a:rPr lang="en-US"/>
              <a:pPr/>
              <a:t>13</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A93005E-3F95-45F6-B180-D60C1BBD9E07}" type="slidenum">
              <a:rPr lang="en-US"/>
              <a:pPr/>
              <a:t>130</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CB24F38-827D-4076-9F3D-770637C74844}" type="slidenum">
              <a:rPr lang="en-US"/>
              <a:pPr/>
              <a:t>131</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F84B2DB-8AC8-4F47-80BA-170BCE93D163}" type="slidenum">
              <a:rPr lang="en-US"/>
              <a:pPr/>
              <a:t>132</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3F5EBE4-599C-4328-8A2D-DA350E6ACA09}" type="slidenum">
              <a:rPr lang="en-US"/>
              <a:pPr/>
              <a:t>133</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81FD2E5-6B7E-4E2E-85F4-788C600C9F0E}" type="slidenum">
              <a:rPr lang="en-US"/>
              <a:pPr/>
              <a:t>134</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4CBDFAB-A6FF-4DA5-A324-68438D4ACBCD}" type="slidenum">
              <a:rPr lang="en-US"/>
              <a:pPr/>
              <a:t>135</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D0BBD8F-73F3-4F48-9DDD-EAEB0716CF8F}" type="slidenum">
              <a:rPr lang="en-US"/>
              <a:pPr/>
              <a:t>136</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637680F-F1FA-44A0-B5B2-1C37C9E97BBD}" type="slidenum">
              <a:rPr lang="en-US"/>
              <a:pPr/>
              <a:t>137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DBD2923-2C28-4FC1-B33F-479543C6C4DD}" type="slidenum">
              <a:rPr lang="en-US"/>
              <a:pPr/>
              <a:t>138</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A05E0C7-6B0B-43AB-89BF-9397ADC5F827}" type="slidenum">
              <a:rPr lang="en-US"/>
              <a:pPr/>
              <a:t>139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FFED7B8-453B-4949-ADCE-654A9A4EBC7F}" type="slidenum">
              <a:rPr lang="en-US"/>
              <a:pPr/>
              <a:t>14</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D241881-C1CE-43A9-B514-A82BE11DB6F6}" type="slidenum">
              <a:rPr lang="en-US"/>
              <a:pPr/>
              <a:t>140</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7F8AD19-CB29-4FE0-A22F-F6DA7D668BBA}" type="slidenum">
              <a:rPr lang="en-US"/>
              <a:pPr/>
              <a:t>141</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BBAE4EF-76C2-4207-9207-0BB3B7BA7F64}" type="slidenum">
              <a:rPr lang="en-US"/>
              <a:pPr/>
              <a:t>142</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2058369-C76B-436F-8633-685DD50F25A3}" type="slidenum">
              <a:rPr lang="en-US"/>
              <a:pPr/>
              <a:t>143</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E111E68-8343-4EC1-B61F-300D9573ADDA}" type="slidenum">
              <a:rPr lang="en-US"/>
              <a:pPr/>
              <a:t>144</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A8FCC76-F3DA-4641-8C5E-6E48756AD73C}" type="slidenum">
              <a:rPr lang="en-US"/>
              <a:pPr/>
              <a:t>145</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75AD593-695F-41F2-9F9E-7AE73D46DB3B}" type="slidenum">
              <a:rPr lang="en-US"/>
              <a:pPr/>
              <a:t>146</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09E2FB9-8DA1-42E4-B390-292AEAF54DD5}" type="slidenum">
              <a:rPr lang="en-US"/>
              <a:pPr/>
              <a:t>147</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80637DB-3797-4CA8-878A-07044B554656}" type="slidenum">
              <a:rPr lang="en-US"/>
              <a:pPr/>
              <a:t>148</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2625818-AAEA-4E75-897C-8554428BEDD4}" type="slidenum">
              <a:rPr lang="en-US"/>
              <a:pPr/>
              <a:t>149</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C283F30-340A-4EFC-BBE7-A2293CA8513B}" type="slidenum">
              <a:rPr lang="en-US"/>
              <a:pPr/>
              <a:t>15</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2DEE5D1-06DB-46CC-93C5-D18FC9935515}" type="slidenum">
              <a:rPr lang="en-US"/>
              <a:pPr/>
              <a:t>150</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CDA9460-FB2E-44E5-ADA7-93191280ED93}" type="slidenum">
              <a:rPr lang="en-US"/>
              <a:pPr/>
              <a:t>151</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FC443EB-A2E3-401F-AEE7-A4DC0A805753}" type="slidenum">
              <a:rPr lang="en-US"/>
              <a:pPr/>
              <a:t>152</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C753C7B-4CF3-4779-A55D-262B1BEDBEC1}" type="slidenum">
              <a:rPr lang="en-US"/>
              <a:pPr/>
              <a:t>153</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B11B356-5151-43E2-B8D9-AB742F9E1A91}" type="slidenum">
              <a:rPr lang="en-US"/>
              <a:pPr/>
              <a:t>154</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0521408-0EFA-4DCB-8562-2C4EDCB32486}" type="slidenum">
              <a:rPr lang="en-US"/>
              <a:pPr/>
              <a:t>155</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A328185-ACFA-46BB-9EC2-2ADA5435B6A2}" type="slidenum">
              <a:rPr lang="en-US"/>
              <a:pPr/>
              <a:t>156</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DF308D9-E720-4802-8EAC-81F7D2059A61}" type="slidenum">
              <a:rPr lang="en-US"/>
              <a:pPr/>
              <a:t>157</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071AC45-54D6-4CF5-A6D1-74DEFEBA2328}" type="slidenum">
              <a:rPr lang="en-US"/>
              <a:pPr/>
              <a:t>158</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FDCBADB-5DA7-45B3-8F81-625D74FBC9F6}" type="slidenum">
              <a:rPr lang="en-US"/>
              <a:pPr/>
              <a:t>159</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1B4F168-1EDF-470C-96B9-826AB6722F52}" type="slidenum">
              <a:rPr lang="en-US"/>
              <a:pPr/>
              <a:t>16</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05C6262-77E0-4580-855F-6E7A99708E42}" type="slidenum">
              <a:rPr lang="en-US"/>
              <a:pPr/>
              <a:t>160</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784CA61-B181-468B-B779-BADC11CAFD63}" type="slidenum">
              <a:rPr lang="en-US"/>
              <a:pPr/>
              <a:t>17</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9DCD950-3BCB-45D7-A602-0EF5836267DD}" type="slidenum">
              <a:rPr lang="en-US"/>
              <a:pPr/>
              <a:t>18</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817456C-DBCE-45EF-B9BE-D7F61F810D94}" type="slidenum">
              <a:rPr lang="en-US"/>
              <a:pPr/>
              <a:t>19</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EEFE397-249A-4CD0-A31C-414A84FEAC14}" type="slidenum">
              <a:rPr lang="en-US"/>
              <a:pPr/>
              <a:t>2</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A970D3A-9E7C-45E0-93E4-923FCB2EE0B7}" type="slidenum">
              <a:rPr lang="en-US"/>
              <a:pPr/>
              <a:t>20</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11EE74B-064D-4F8E-B397-4EABA81E330A}" type="slidenum">
              <a:rPr lang="en-US"/>
              <a:pPr/>
              <a:t>21</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787DD5F-487F-42AA-8B32-386BEFE6B70E}" type="slidenum">
              <a:rPr lang="en-US"/>
              <a:pPr/>
              <a:t>22</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D61F99C-5385-470F-A85E-1A565CE51220}" type="slidenum">
              <a:rPr lang="en-US"/>
              <a:pPr/>
              <a:t>23</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18CF6F0-5004-4CBC-99D0-B0EAB4CBEE24}" type="slidenum">
              <a:rPr lang="en-US"/>
              <a:pPr/>
              <a:t>24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EBD90AE-8568-463F-BE36-250520D2B1C4}" type="slidenum">
              <a:rPr lang="en-US"/>
              <a:pPr/>
              <a:t>25</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7109A9B-E023-42E3-A726-5557A34605B4}" type="slidenum">
              <a:rPr lang="en-US"/>
              <a:pPr/>
              <a:t>26</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7AE5388-417C-4BC5-87F2-076D34B17943}" type="slidenum">
              <a:rPr lang="en-US"/>
              <a:pPr/>
              <a:t>27</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D25615C-C51B-41A3-8F7D-0950FBB59FE6}" type="slidenum">
              <a:rPr lang="en-US"/>
              <a:pPr/>
              <a:t>28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E57C26D-17E6-42EB-8623-E7E1B3C9E089}" type="slidenum">
              <a:rPr lang="en-US"/>
              <a:pPr/>
              <a:t>29</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FC2F3B9-BADF-46B0-87AB-29E621C30D2C}" type="slidenum">
              <a:rPr lang="en-US"/>
              <a:pPr/>
              <a:t>3</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D6D6CCC-0B18-4DFB-B290-F9CBC9FA3CB8}" type="slidenum">
              <a:rPr lang="en-US"/>
              <a:pPr/>
              <a:t>30</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0B67120-0798-422F-A256-4C2A383BD10A}" type="slidenum">
              <a:rPr lang="en-US"/>
              <a:pPr/>
              <a:t>31</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7D0B005-7C6C-481E-914D-3E8467AB7AF9}" type="slidenum">
              <a:rPr lang="en-US"/>
              <a:pPr/>
              <a:t>32</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E046076-80E6-4B8D-A62D-29B9DD108C4B}" type="slidenum">
              <a:rPr lang="en-US"/>
              <a:pPr/>
              <a:t>33</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0D89BA3-BE6D-4A67-922F-2302BC588831}" type="slidenum">
              <a:rPr lang="en-US"/>
              <a:pPr/>
              <a:t>34</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2392D22-DC89-463B-ABBB-B0B2A507DBAC}" type="slidenum">
              <a:rPr lang="en-US"/>
              <a:pPr/>
              <a:t>35</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51CB85B-4E7E-4A5B-BB0F-370D4F850985}" type="slidenum">
              <a:rPr lang="en-US"/>
              <a:pPr/>
              <a:t>36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C4413B0-9B01-4341-82E8-BB04D9F078E7}" type="slidenum">
              <a:rPr lang="en-US"/>
              <a:pPr/>
              <a:t>37</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18B7294-C645-46A8-B94D-B97D406D5D07}" type="slidenum">
              <a:rPr lang="en-US"/>
              <a:pPr/>
              <a:t>38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20DCBEF-ED7F-4D1A-829A-1E6A2828619B}" type="slidenum">
              <a:rPr lang="en-US"/>
              <a:pPr/>
              <a:t>39</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8006172-D6EB-4CE9-8EAA-2398F8FC77DC}" type="slidenum">
              <a:rPr lang="en-US"/>
              <a:pPr/>
              <a:t>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4FC5BDC-EB7D-4DB3-96CD-4AD6D1832B7C}" type="slidenum">
              <a:rPr lang="en-US"/>
              <a:pPr/>
              <a:t>40</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BF1374B-E058-4406-BD39-58262B24D799}" type="slidenum">
              <a:rPr lang="en-US"/>
              <a:pPr/>
              <a:t>41</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32AB3C7-8952-4385-96F9-AF3C150A9AE0}" type="slidenum">
              <a:rPr lang="en-US"/>
              <a:pPr/>
              <a:t>42</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61519E6-B20A-4990-8729-021F256580DA}" type="slidenum">
              <a:rPr lang="en-US"/>
              <a:pPr/>
              <a:t>43</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CBD20D1-82F9-4376-8870-9D406E6081EB}" type="slidenum">
              <a:rPr lang="en-US"/>
              <a:pPr/>
              <a:t>44</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9F85E87-08CC-4E1A-BB53-796E132568AE}" type="slidenum">
              <a:rPr lang="en-US"/>
              <a:pPr/>
              <a:t>45</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5A24D64-02C3-4FD2-8868-4057D7AC7245}" type="slidenum">
              <a:rPr lang="en-US"/>
              <a:pPr/>
              <a:t>46</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45C1BB0-5460-4BBB-9584-1092A04F19D0}" type="slidenum">
              <a:rPr lang="en-US"/>
              <a:pPr/>
              <a:t>47</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32547E-AD66-4ECF-BE21-FD8A16E6F978}" type="slidenum">
              <a:rPr lang="en-US"/>
              <a:pPr/>
              <a:t>48</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3AA47B0-DDA9-416E-8917-764CDD61B0A3}" type="slidenum">
              <a:rPr lang="en-US"/>
              <a:pPr/>
              <a:t>49</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FF6736C-8539-4365-9508-789505C7A257}" type="slidenum">
              <a:rPr lang="en-US"/>
              <a:pPr/>
              <a:t>5</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5BCC2D9-C08B-4CB7-8F73-5D82638599C0}" type="slidenum">
              <a:rPr lang="en-US"/>
              <a:pPr/>
              <a:t>50</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38DD572-B711-4DEE-8E8E-D1290E12D9A7}" type="slidenum">
              <a:rPr lang="en-US"/>
              <a:pPr/>
              <a:t>51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661278-9A87-480C-9AE3-5127339FF58C}" type="slidenum">
              <a:rPr lang="en-US"/>
              <a:pPr/>
              <a:t>52</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7E68E4B-D216-4F59-88EB-B174A0E5D4AE}" type="slidenum">
              <a:rPr lang="en-US"/>
              <a:pPr/>
              <a:t>53</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02E2F24-06B8-46D6-B0CC-AEB1801FB35C}" type="slidenum">
              <a:rPr lang="en-US"/>
              <a:pPr/>
              <a:t>54</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CDAF57B-4CBD-4EDA-842E-C9A6942CB147}" type="slidenum">
              <a:rPr lang="en-US"/>
              <a:pPr/>
              <a:t>55</a:t>
            </a:fld>
            <a:endParaRPr 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6A0E79B-C401-479B-B22F-5ADC78484D83}" type="slidenum">
              <a:rPr lang="en-US"/>
              <a:pPr/>
              <a:t>56</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9B9C07A-AF77-4A09-AE14-DD708F9A0AF4}" type="slidenum">
              <a:rPr lang="en-US"/>
              <a:pPr/>
              <a:t>57</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51EE3B3-0219-433A-89E9-B537D71191A6}" type="slidenum">
              <a:rPr lang="en-US"/>
              <a:pPr/>
              <a:t>58</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B0817BA-C9E7-4C49-9C76-CA6D69A889C3}" type="slidenum">
              <a:rPr lang="en-US"/>
              <a:pPr/>
              <a:t>59</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674A412-C3B3-43CF-B48D-4A34AC0174A3}" type="slidenum">
              <a:rPr lang="en-US"/>
              <a:pPr/>
              <a:t>6</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9474C6E-0E17-4CAF-8593-908910E7DFE9}" type="slidenum">
              <a:rPr lang="en-US"/>
              <a:pPr/>
              <a:t>60</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3463790-BD58-470E-A744-F2A22E702FC7}" type="slidenum">
              <a:rPr lang="en-US"/>
              <a:pPr/>
              <a:t>61</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8553886-90DC-4FB7-84EF-0D451F563ED8}" type="slidenum">
              <a:rPr lang="en-US"/>
              <a:pPr/>
              <a:t>62</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F5B978A-F5B8-4A84-868C-0004481192C6}" type="slidenum">
              <a:rPr lang="en-US"/>
              <a:pPr/>
              <a:t>63</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9A94686-F6BB-4F15-98D8-DA7AD39FC91B}" type="slidenum">
              <a:rPr lang="en-US"/>
              <a:pPr/>
              <a:t>64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14AF5A5-DEE1-4F87-9C27-794926F8D381}" type="slidenum">
              <a:rPr lang="en-US"/>
              <a:pPr/>
              <a:t>65</a:t>
            </a:fld>
            <a:endParaRPr lang="en-U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4413D21-9C2F-4C44-B55B-FCE898DFEF37}" type="slidenum">
              <a:rPr lang="en-US"/>
              <a:pPr/>
              <a:t>66</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1BF393B-8379-4AC4-B2D8-7031D9B04EC5}" type="slidenum">
              <a:rPr lang="en-US"/>
              <a:pPr/>
              <a:t>67</a:t>
            </a:fld>
            <a:endParaRPr 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8DF9FB2-C3EF-489C-A83D-C4F1E6987058}" type="slidenum">
              <a:rPr lang="en-US"/>
              <a:pPr/>
              <a:t>68</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E124C88-D302-437C-A515-488D47CB4C0B}" type="slidenum">
              <a:rPr lang="en-US"/>
              <a:pPr/>
              <a:t>69</a:t>
            </a:fld>
            <a:endParaRPr 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D38B27E-3BB3-4955-976F-B2927D374B45}" type="slidenum">
              <a:rPr lang="en-US"/>
              <a:pPr/>
              <a:t>7</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472E70F-DA28-4B78-B387-C938374921EC}" type="slidenum">
              <a:rPr lang="en-US"/>
              <a:pPr/>
              <a:t>70</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07D9B54-1960-4F22-AD7C-90983FF943F5}" type="slidenum">
              <a:rPr lang="en-US"/>
              <a:pPr/>
              <a:t>71</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8B48BCB-C1C0-48CE-93A5-2012322F5707}" type="slidenum">
              <a:rPr lang="en-US"/>
              <a:pPr/>
              <a:t>72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C52CECF-593C-4A1F-AC29-A5CBCE559516}" type="slidenum">
              <a:rPr lang="en-US"/>
              <a:pPr/>
              <a:t>73</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39C3F59-12FB-43D6-A573-511DBABAF92B}" type="slidenum">
              <a:rPr lang="en-US"/>
              <a:pPr/>
              <a:t>74</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64F321C-6D65-458E-9895-40695097D45D}" type="slidenum">
              <a:rPr lang="en-US"/>
              <a:pPr/>
              <a:t>75</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12AEB9E-A435-46F8-A248-7F7F5E900CCB}" type="slidenum">
              <a:rPr lang="en-US"/>
              <a:pPr/>
              <a:t>76</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28C08EB-1BAD-4898-9373-8C097293C824}" type="slidenum">
              <a:rPr lang="en-US"/>
              <a:pPr/>
              <a:t>77</a:t>
            </a:fld>
            <a:endParaRPr lang="en-US"/>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6B85E54-9BD7-4B2C-9FF8-EF900A290B93}" type="slidenum">
              <a:rPr lang="en-US"/>
              <a:pPr/>
              <a:t>78</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29E99D32-D35C-4AD5-9825-B9B176DCD9E2}" type="slidenum">
              <a:rPr lang="en-US"/>
              <a:pPr/>
              <a:t>79</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8D11CD4-16A8-4044-889C-B45135BCECAD}" type="slidenum">
              <a:rPr lang="en-US"/>
              <a:pPr/>
              <a:t>8</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08CB29FC-5001-44E2-A6D0-50D17BF9A568}" type="slidenum">
              <a:rPr lang="en-US"/>
              <a:pPr/>
              <a:t>80</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FCE6132-33D9-43AB-B5CF-D144BEA2A1F4}" type="slidenum">
              <a:rPr lang="en-US"/>
              <a:pPr/>
              <a:t>81</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4E9847E-4D25-4A92-94D3-BC2D428B2D75}" type="slidenum">
              <a:rPr lang="en-US"/>
              <a:pPr/>
              <a:t>82</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A38EEDA-F446-4214-ABAB-533FD032042B}" type="slidenum">
              <a:rPr lang="en-US"/>
              <a:pPr/>
              <a:t>83</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D01FD99-7222-451C-AF75-BC929DCA3D4C}" type="slidenum">
              <a:rPr lang="en-US"/>
              <a:pPr/>
              <a:t>84</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4784CC4-B150-42C5-9379-6BF6A6A124BF}" type="slidenum">
              <a:rPr lang="en-US"/>
              <a:pPr/>
              <a:t>85</a:t>
            </a:fld>
            <a:endParaRPr 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D115A4E-C698-4C0D-9050-C907585E509C}" type="slidenum">
              <a:rPr lang="en-US"/>
              <a:pPr/>
              <a:t>86</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3BA20B84-0C61-49A6-8310-F6882929C2B0}" type="slidenum">
              <a:rPr lang="en-US"/>
              <a:pPr/>
              <a:t>87</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88EDDC4-8F02-4363-B3EF-251B49599F39}" type="slidenum">
              <a:rPr lang="en-US"/>
              <a:pPr/>
              <a:t>88</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44662BB-5807-4323-BE88-E08B591E143B}" type="slidenum">
              <a:rPr lang="en-US"/>
              <a:pPr/>
              <a:t>89</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A286C99-7554-4451-88A9-730FB924E067}" type="slidenum">
              <a:rPr lang="en-US"/>
              <a:pPr/>
              <a:t>9</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B72E162-3EC0-4B31-9D22-146E31AB6026}" type="slidenum">
              <a:rPr lang="en-US"/>
              <a:pPr/>
              <a:t>90</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56C9E0B-7DE6-458D-AD16-1DDFE8C45099}" type="slidenum">
              <a:rPr lang="en-US"/>
              <a:pPr/>
              <a:t>91</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F9E8487-1B33-401E-A7D6-64A761D6D528}" type="slidenum">
              <a:rPr lang="en-US"/>
              <a:pPr/>
              <a:t>92</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927245B-908A-43FB-8B94-4A8CD9B0A1A3}" type="slidenum">
              <a:rPr lang="en-US"/>
              <a:pPr/>
              <a:t>93</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57616A4-C811-4B74-832A-633AB7D243FC}" type="slidenum">
              <a:rPr lang="en-US"/>
              <a:pPr/>
              <a:t>94</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11083B0-649C-4451-8A13-56F6236A9301}" type="slidenum">
              <a:rPr lang="en-US"/>
              <a:pPr/>
              <a:t>95</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2685DF6-389A-4888-99F9-9F884DA68462}" type="slidenum">
              <a:rPr lang="en-US"/>
              <a:pPr/>
              <a:t>96</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900D750F-FD33-40AA-BF13-63A540DB4210}" type="slidenum">
              <a:rPr lang="en-US"/>
              <a:pPr/>
              <a:t>97</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51B5B74-A405-4CC2-B157-9063FD2FE460}" type="slidenum">
              <a:rPr lang="en-US"/>
              <a:pPr/>
              <a:t>98</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FF6311C-8965-4DA8-9B45-0DAD6D7F4099}" type="slidenum">
              <a:rPr lang="en-US"/>
              <a:pPr/>
              <a:t>99</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A62D36C-56EA-412C-9C46-F06AACE6480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787C2A4-0929-4B41-8B88-3B8F598D6C0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68EA065-8E05-4BFD-AFFD-CBD76733995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BE494EA-6DDA-4473-8BF2-7E416BEEE55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98AFA52-126E-47E8-88AF-D86CE7E46A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D843B0C-2E91-4B10-9AEE-AC5C753902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AA43228-542A-4E83-8267-34B9676D9D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23CF509-B6DC-41DF-AAEF-3CB4B3F8A4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0F6500A-CCF4-44A8-9B5F-2DA74E75DC9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C508A5-5E5D-457F-BDCC-732E2DFD29C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370BBA6-361C-46A0-87BF-483498A41D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1BA4C8BF-DD4A-4030-B950-24F1B6B125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905000"/>
          </a:xfrm>
        </p:spPr>
        <p:txBody>
          <a:bodyPr anchor="ctr"/>
          <a:lstStyle/>
          <a:p>
            <a:pPr eaLnBrk="1" hangingPunct="1">
              <a:defRPr/>
            </a:pPr>
            <a:r>
              <a:rPr lang="en-US" altLang="x-none" sz="5400" smtClean="0"/>
              <a:t>US History 1877-Present</a:t>
            </a:r>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defRPr/>
            </a:pPr>
            <a:r>
              <a:rPr lang="en-US" altLang="x-none" sz="4000" smtClean="0"/>
              <a:t>Dr. Abel A. Bartley</a:t>
            </a:r>
          </a:p>
          <a:p>
            <a:pPr eaLnBrk="1" hangingPunct="1">
              <a:defRPr/>
            </a:pPr>
            <a:r>
              <a:rPr lang="en-US" altLang="x-none" sz="4000" smtClean="0"/>
              <a:t>Hardin Hall 108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126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long hours (12 hrs.) at very low wages. They earned less than half what Northern workers earned who did the same work. Mill workers had their lives rigidly controlled. Their days were regimented, they could not organize, they were forced to make purchases at company stores where the prices were ridiculous, and there was no competition. Mill workers were given credit at incredible interest rates.</a:t>
            </a:r>
          </a:p>
          <a:p>
            <a:pPr algn="just" eaLnBrk="1" hangingPunct="1">
              <a:lnSpc>
                <a:spcPct val="80000"/>
              </a:lnSpc>
              <a:defRPr/>
            </a:pPr>
            <a:r>
              <a:rPr lang="en-US" altLang="x-none" sz="1800" smtClean="0">
                <a:latin typeface="Times New Roman" charset="0"/>
              </a:rPr>
              <a:t>     One other industry that predominated in the South was the cottonseed oil industry. This industry began in 1834 in Natchez, Mississippi. By 1880 there were 45 mills that were producing 7,000,000 gallons for export. By 1890 there were 119 mills and by 1900 there were 357 mills. In 1884 several associations combined to form the American Cotton Oil Trust Company. This company controlled 88 percent of the cottonseed oil production in the country. </a:t>
            </a:r>
          </a:p>
          <a:p>
            <a:pPr algn="just" eaLnBrk="1" hangingPunct="1">
              <a:lnSpc>
                <a:spcPct val="80000"/>
              </a:lnSpc>
              <a:defRPr/>
            </a:pPr>
            <a:r>
              <a:rPr lang="en-US" altLang="x-none" sz="1800" smtClean="0">
                <a:latin typeface="Times New Roman" charset="0"/>
              </a:rPr>
              <a:t>     Most industries refused to hire African Americans. The textile industry refused to break the color line. The tobacco, lumber, and iron industry did offer opportunities for Black workers. However, they were generally hired to do menial jobs at low wages. In some mill towns African Americans lived nearby. This fostered feelings of race hatred and increased the legislation that separated the races. Some southerners developed no wage systems of employment. One of the most famous was the convict lease system. Southerners leased gangs of convicted criminals to private industry as a cheap labor supply. The system exposed the convicts to brutal and sometimes fatal conditions. It paid them nothing the money went to the state. It also kept free persons from finding good paying jobs such as building railroads.</a:t>
            </a:r>
          </a:p>
          <a:p>
            <a:pPr algn="just" eaLnBrk="1" hangingPunct="1">
              <a:lnSpc>
                <a:spcPct val="80000"/>
              </a:lnSpc>
              <a:defRPr/>
            </a:pPr>
            <a:r>
              <a:rPr lang="en-US" altLang="x-none" sz="1800" smtClean="0">
                <a:latin typeface="Times New Roman" charset="0"/>
              </a:rPr>
              <a:t>     For Southern Farmers conditions went from bad to worse. Most southerners worked as farmers. A tenant system developed in the New South. It was a process that had been gaining momentum since the end of the war. The reliance on a cash crop, coupled with large areas of unoccupied farmland lead to this system. During</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3427" name="Rectangle 3"/>
          <p:cNvSpPr>
            <a:spLocks noGrp="1" noChangeArrowheads="1"/>
          </p:cNvSpPr>
          <p:nvPr>
            <p:ph type="body" idx="1"/>
          </p:nvPr>
        </p:nvSpPr>
        <p:spPr>
          <a:xfrm>
            <a:off x="304800" y="685800"/>
            <a:ext cx="8382000" cy="5791200"/>
          </a:xfrm>
        </p:spPr>
        <p:txBody>
          <a:bodyPr/>
          <a:lstStyle/>
          <a:p>
            <a:pPr algn="just" eaLnBrk="1" hangingPunct="1">
              <a:lnSpc>
                <a:spcPct val="80000"/>
              </a:lnSpc>
              <a:buFontTx/>
              <a:buNone/>
              <a:defRPr/>
            </a:pPr>
            <a:r>
              <a:rPr lang="en-US" altLang="x-none" sz="1800" smtClean="0">
                <a:latin typeface="Times New Roman" charset="0"/>
              </a:rPr>
              <a:t>      By the Fall of 1895 the Cuban rebel effort in America succeeded to the point where there were mass rebel meetings being held in major cities. These mass meetings were called to declare independence. Cleveland wanted nothing to do with a war with Spain. Cleveland’s policy was to put pressure on Spain for arbitration. </a:t>
            </a:r>
          </a:p>
          <a:p>
            <a:pPr algn="just" eaLnBrk="1" hangingPunct="1">
              <a:lnSpc>
                <a:spcPct val="80000"/>
              </a:lnSpc>
              <a:defRPr/>
            </a:pPr>
            <a:r>
              <a:rPr lang="en-US" altLang="x-none" sz="1800" smtClean="0">
                <a:latin typeface="Times New Roman" charset="0"/>
              </a:rPr>
              <a:t>     In 1896 McKinley came to power. He followed the same policy. The U.S. wanted to play the role of the honest broker. Arbitration probably would not have worked. The Spanish government was weak. There were a number of influences 1. The Catholic Church 2. Aristocracy- large landowners 3. Spanish military. </a:t>
            </a:r>
          </a:p>
          <a:p>
            <a:pPr algn="just" eaLnBrk="1" hangingPunct="1">
              <a:lnSpc>
                <a:spcPct val="80000"/>
              </a:lnSpc>
              <a:defRPr/>
            </a:pPr>
            <a:r>
              <a:rPr lang="en-US" altLang="x-none" sz="1800" smtClean="0">
                <a:latin typeface="Times New Roman" charset="0"/>
              </a:rPr>
              <a:t>     All 3 of these elements were bitterly opposed to Cuban independence. The Spanish military was powerful but too top heavy. Victoriana Weyler was sent to Cuba by Madrid to lead the Spanish forces. He adopted an anti-guerilla strategy. Reconcentration was his plan. He removed the people from any ability to support the rebellion. He became known as “Butcher Weyler”. The fighting was very brutal. The rebel view was getting through to the American public.</a:t>
            </a:r>
          </a:p>
          <a:p>
            <a:pPr algn="just" eaLnBrk="1" hangingPunct="1">
              <a:lnSpc>
                <a:spcPct val="80000"/>
              </a:lnSpc>
              <a:defRPr/>
            </a:pPr>
            <a:r>
              <a:rPr lang="en-US" altLang="x-none" sz="1800" smtClean="0">
                <a:latin typeface="Times New Roman" charset="0"/>
              </a:rPr>
              <a:t>     By the time McKinley took office the situation was really deteriorating. A number of factors were leading to American intervention. 1. Economic we had about $100 million invested in Cuba 2. Jingoism and less patience. T.R. assistant Secretary of the Navy 3. Rebel propaganda and yellow journalism 4. The personality of the President. Margaret Leech wrote “In the days of McKinley 5. The U.S. finally decided to go to war to liberate Cuba. In December 1898 America declared War on Spain. The Teller amendment was passed at the same time. It stated our war aims. We did not want Cuba as a colony.</a:t>
            </a:r>
          </a:p>
          <a:p>
            <a:pPr algn="just" eaLnBrk="1" hangingPunct="1">
              <a:lnSpc>
                <a:spcPct val="80000"/>
              </a:lnSpc>
              <a:defRPr/>
            </a:pPr>
            <a:r>
              <a:rPr lang="en-US" altLang="x-none" sz="1800" smtClean="0">
                <a:latin typeface="Times New Roman" charset="0"/>
              </a:rPr>
              <a:t>     In 1898 the U.S sent the battle ship Maine to Havana. It was sent to provide safe haven to American citizens and to show the flag. The Maine exploded and sunk with a large loss of life. The President reacted cautiously. He established a commission to</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4451"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r>
              <a:rPr lang="en-US" sz="1800" smtClean="0">
                <a:latin typeface="Times New Roman" pitchFamily="18" charset="0"/>
              </a:rPr>
              <a:t>      study the sinking. The U.S. press was sure the Spanish had sunk the ship.  They popularized a slogan “Remember the Maine, To hell with Spain”. The commission said that an explosion of unknown origin caused the sinking. </a:t>
            </a:r>
          </a:p>
          <a:p>
            <a:pPr algn="just" eaLnBrk="1" hangingPunct="1">
              <a:lnSpc>
                <a:spcPct val="80000"/>
              </a:lnSpc>
            </a:pPr>
            <a:r>
              <a:rPr lang="en-US" sz="1800" smtClean="0">
                <a:latin typeface="Times New Roman" pitchFamily="18" charset="0"/>
              </a:rPr>
              <a:t>     Either the Spanish, the rebels or an explosion in the boiler room caused the sinking. Senator Proctor the Marble King from Vermont went to Cuba to check out the situation. He gave a very descriptive view of Spanish injustices. The Spanish ambassador Delome wrote a letter to a friend calling McKinley spineless. The New York press got the letter and published it. During the last month of peace McKinley felt that he had to prepare for war.</a:t>
            </a:r>
          </a:p>
          <a:p>
            <a:pPr algn="just" eaLnBrk="1" hangingPunct="1">
              <a:lnSpc>
                <a:spcPct val="80000"/>
              </a:lnSpc>
            </a:pPr>
            <a:r>
              <a:rPr lang="en-US" sz="1800" smtClean="0">
                <a:latin typeface="Times New Roman" pitchFamily="18" charset="0"/>
              </a:rPr>
              <a:t>     He asked Congress for $50,000,000 for war preparations. He then asked Woodward his ambassador in Spain for a ceasefire, which could lead to independence. The Spanish dilly dallied around so McKinley asked Congress for a declaration of war. The Spanish had accepted America’s terms. America was about to begin what John Jay the Ambassador to Britain called the “splendid little war”.</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Spanish-American War:</a:t>
            </a:r>
            <a:r>
              <a:rPr lang="en-US" sz="1800" smtClean="0">
                <a:latin typeface="Times New Roman" pitchFamily="18" charset="0"/>
              </a:rPr>
              <a:t> When the war first broke out the U.S. assembled young men for an invasion of Cuba. They used Tampa as the assembling point. More than 17,000 troops were sent to Tampa to prepare for the conflict. The U.S. had one of the worlds finest Navies. We attacked Cuba, Puerto Rico, Guam and the Philippines. Capt. George Dewey led the Far-Eastern Naval squadron. On May 1, 1898, he sailed into Manila Bay with four US battleships. He challenged the 10 old rickety outdated Spanish ships and blew them out of the water. The Spanish navy was old and outdated. They were no match for the new modern American navy. Dewey’s forces had much more powerful and accurate guns than the Spanish ships had. The Spanish lost more that 400 sailors along with much of their Pacific fleet.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40291"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defRPr/>
            </a:pPr>
            <a:r>
              <a:rPr lang="en-US" altLang="x-none" sz="1800" smtClean="0">
                <a:latin typeface="Times New Roman" charset="0"/>
              </a:rPr>
              <a:t>	He was able to take the capital with little resistance. The Spanish did not challenge the U.S. Demilio Aguinaldo a Philipino Nationalist was on an America ship. He was suppose to rally opposition against the Spanish. Capt. Dewey became the hero of the war. With the help of Aguinaldo’s forces the Americans were able to overrun the Spanish forces with little resistance. They captured Manila on August 13, 1898 driving the Spanish out of the island. </a:t>
            </a:r>
          </a:p>
          <a:p>
            <a:pPr algn="just" eaLnBrk="1" hangingPunct="1">
              <a:lnSpc>
                <a:spcPct val="80000"/>
              </a:lnSpc>
              <a:buFontTx/>
              <a:buNone/>
              <a:defRPr/>
            </a:pPr>
            <a:r>
              <a:rPr lang="en-US" altLang="x-none" sz="1800" smtClean="0">
                <a:latin typeface="Times New Roman" charset="0"/>
              </a:rPr>
              <a:t>           In Late July, when the US Navy attacked the Spanish Navy in Santiago Bay the results were very similar. Again the Spanish had a heavy loss of life more than 500 men while the US losses were very light 1 casualty.  Once again the Spanish Navy proved to be no match for the modern American Navy. The US Navy once again blew the Spanish Navy out of the water. The Spanish Army did not fight much better than their Navy. Even though Spain had a modern well-trained Army they demonstrated little skill in fighting.  </a:t>
            </a:r>
          </a:p>
          <a:p>
            <a:pPr algn="just" eaLnBrk="1" hangingPunct="1">
              <a:lnSpc>
                <a:spcPct val="80000"/>
              </a:lnSpc>
              <a:buFontTx/>
              <a:buNone/>
              <a:defRPr/>
            </a:pPr>
            <a:r>
              <a:rPr lang="en-US" altLang="x-none" sz="1800" smtClean="0">
                <a:latin typeface="Times New Roman" charset="0"/>
              </a:rPr>
              <a:t>          By July the war was practically over. During the war Congress voted to annex Hawaii on July 7, 1898. Supporters argued that we needed the island as a refueling area for our Pacific fleet. The Hawiian residents were given US citizenship and the island become official US territory in 1900.  There were less than 2,000 casualties in the war. The American forces had about 113 days of combat and lost just 385 men to actual fighting. More people died from bad meat and malaria than from war wounds. On August 12, Spain sued for peace and the war was over. The Teller Amendment guaranteed Cuban independence. America had dominated the Spanish. We now had a group of new Americans who did not share the cultural or political values of America. They were darker peoples and there fore “lesser peoples”.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5475"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endParaRPr lang="en-US" sz="1800" smtClean="0">
              <a:latin typeface="Times New Roman" pitchFamily="18" charset="0"/>
            </a:endParaRPr>
          </a:p>
          <a:p>
            <a:pPr algn="just" eaLnBrk="1" hangingPunct="1">
              <a:lnSpc>
                <a:spcPct val="80000"/>
              </a:lnSpc>
            </a:pPr>
            <a:r>
              <a:rPr lang="en-US" sz="1800" smtClean="0">
                <a:latin typeface="Times New Roman" pitchFamily="18" charset="0"/>
              </a:rPr>
              <a:t>     Congress debated the new territories for 4 years. William McKinley stayed out of the debates. He sent a commission to sign the “Treaty of Paris” which ended the war. Spain lost everything. McKinley wondered what to do with our new territories. He went on a speaking tour to test public opinion. McKinley put the America flag over the Philippine islands. He became a symbol of American Imperialist. The imperialist were generally Republican. The Republican Party was the majority Party in both Houses of Congress.</a:t>
            </a:r>
          </a:p>
          <a:p>
            <a:pPr algn="just" eaLnBrk="1" hangingPunct="1">
              <a:lnSpc>
                <a:spcPct val="80000"/>
              </a:lnSpc>
            </a:pPr>
            <a:r>
              <a:rPr lang="en-US" sz="1800" smtClean="0">
                <a:latin typeface="Times New Roman" pitchFamily="18" charset="0"/>
              </a:rPr>
              <a:t>     The business community was pro-imperialist. The mood of the people was imperialist. Americans felt that the world was scrambling for empires. The media was on the side of the imperialist. Everyone wanted America to get an empire. There were those who opposed imperialism. William Jennings Bryan, Carl Schurtz and most Southerners opposed imperialism. The Philippines rebelled against American control.</a:t>
            </a:r>
          </a:p>
          <a:p>
            <a:pPr algn="just" eaLnBrk="1" hangingPunct="1">
              <a:lnSpc>
                <a:spcPct val="80000"/>
              </a:lnSpc>
            </a:pPr>
            <a:r>
              <a:rPr lang="en-US" sz="1800" smtClean="0">
                <a:latin typeface="Times New Roman" pitchFamily="18" charset="0"/>
              </a:rPr>
              <a:t>     There was a strong debate over the reasons for having an empire. The anti-imperialist never had a chance. The forces for imperialist were focused. They rode the crest of the wave of nationalism. They were also in a dominant role of power. The McKinley administration moved to consolidate the empire. He setup the administrations, which ran the empire. </a:t>
            </a:r>
          </a:p>
          <a:p>
            <a:pPr algn="just" eaLnBrk="1" hangingPunct="1">
              <a:lnSpc>
                <a:spcPct val="80000"/>
              </a:lnSpc>
            </a:pPr>
            <a:r>
              <a:rPr lang="en-US" sz="1800" smtClean="0">
                <a:latin typeface="Times New Roman" pitchFamily="18" charset="0"/>
              </a:rPr>
              <a:t>     Even though the Teller amendment provided for Cuban independence the U.S. Army was there. They did public works for the Cubans. Dr. Walter Reid solved the Cubans biggest problem yellow fever. He introduced the vaccination that saved the day for Cubans. In 1904 the Platt Amendment was signed. This gave Cuba Independence and removed the remaining American troops. Cuba promised not to go</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6499"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r>
              <a:rPr lang="en-US" sz="1800" smtClean="0">
                <a:latin typeface="Times New Roman" pitchFamily="18" charset="0"/>
              </a:rPr>
              <a:t>      into debt, maintain a stable government, and allow the U.S. to control Guantanamo Bay.</a:t>
            </a:r>
          </a:p>
          <a:p>
            <a:pPr algn="just" eaLnBrk="1" hangingPunct="1">
              <a:lnSpc>
                <a:spcPct val="80000"/>
              </a:lnSpc>
            </a:pPr>
            <a:r>
              <a:rPr lang="en-US" sz="1800" smtClean="0">
                <a:latin typeface="Times New Roman" pitchFamily="18" charset="0"/>
              </a:rPr>
              <a:t>     The Platt Amendment gave the U.S. a license to intervene into Cuban affairs whenever we wanted. American immediately became involved in Cuba. Havana was a resort area and planters exploited their sugar. </a:t>
            </a:r>
          </a:p>
          <a:p>
            <a:pPr algn="just" eaLnBrk="1" hangingPunct="1">
              <a:lnSpc>
                <a:spcPct val="80000"/>
              </a:lnSpc>
            </a:pPr>
            <a:r>
              <a:rPr lang="en-US" sz="1800" smtClean="0">
                <a:latin typeface="Times New Roman" pitchFamily="18" charset="0"/>
              </a:rPr>
              <a:t>     The U.S. administered the Philippines. In 1917 the Jones Act promised Philipino independence.  A congress was setup in the Philippines. The U.S. commissioner could veto any law made by that congress. WW II delayed Philipino independence until 1946. The Philippines gave America a strategic foothold in Asian affairs. The War Department was expanded during this period. Elihu Root served as Secretary of War under McKinley and Secretary of State under Roosevelt.</a:t>
            </a:r>
          </a:p>
          <a:p>
            <a:pPr algn="just" eaLnBrk="1" hangingPunct="1">
              <a:lnSpc>
                <a:spcPct val="80000"/>
              </a:lnSpc>
            </a:pPr>
            <a:r>
              <a:rPr lang="en-US" sz="1800" smtClean="0">
                <a:latin typeface="Times New Roman" pitchFamily="18" charset="0"/>
              </a:rPr>
              <a:t>     He organized the War Department. He opened talks with Great Britain about growing German influence. In 1900 McKinley was re-elected. In 1901 he was assassinated.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Theodore Roosevelt’s Year:</a:t>
            </a:r>
            <a:r>
              <a:rPr lang="en-US" sz="1800" smtClean="0">
                <a:latin typeface="Times New Roman" pitchFamily="18" charset="0"/>
              </a:rPr>
              <a:t> Roosevelt is regarded as one of America’s most powerful presidents. He was born in a wealthy family in New York. As a youth he had severe asthma. He cured himself by using will power exercise and diet. Roosevelt attended Harvard and did well. He majored in History. He was a white supremist. He had a love for military science.  He loved military valor. He was comfortable with the elites of American and Europe. He took an active part in American Foreign policy. He loved the Japanese and dealt with them as if they were his equals.</a:t>
            </a:r>
          </a:p>
          <a:p>
            <a:pPr algn="just" eaLnBrk="1" hangingPunct="1">
              <a:lnSpc>
                <a:spcPct val="80000"/>
              </a:lnSpc>
            </a:pPr>
            <a:r>
              <a:rPr lang="en-US" sz="1800" smtClean="0">
                <a:latin typeface="Times New Roman" pitchFamily="18" charset="0"/>
              </a:rPr>
              <a:t>     In Latin America he wanted to build a canal somewhere across South or Central America. He made the Clayton-Bulwer Act with Great Britain. This act was an agreement between America and Britain not to fortify any canal built in the area.</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7523"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America wanted and needed a canal and by 1900 the machinery was in place to build it. Originally Nicaragua was the nation chosen. We eventually changed our minds and chose Panama. Panama was the property of Columbia. We had transit rights in Panama. We guaranteed that we would make sure Panama did not revolt against Columbian control in return for the transit rights. </a:t>
            </a:r>
          </a:p>
          <a:p>
            <a:pPr algn="just" eaLnBrk="1" hangingPunct="1">
              <a:lnSpc>
                <a:spcPct val="80000"/>
              </a:lnSpc>
            </a:pPr>
            <a:r>
              <a:rPr lang="en-US" sz="1800" smtClean="0">
                <a:latin typeface="Times New Roman" pitchFamily="18" charset="0"/>
              </a:rPr>
              <a:t>     America forces had once even intervened to maintain Columbian control over the area. Roosevelt was determined to get his canal. The French under Ferdinand DeLesseps was trying to build a canal in Panama at the time. DeLesseps was the engineer who built the Suez Canal. The French had problems that included a bond scandal, yellow fever and problems with the Columbian government. In 1902 the French Panama Canal Company contract ran out. </a:t>
            </a:r>
          </a:p>
          <a:p>
            <a:pPr algn="just" eaLnBrk="1" hangingPunct="1">
              <a:lnSpc>
                <a:spcPct val="80000"/>
              </a:lnSpc>
            </a:pPr>
            <a:r>
              <a:rPr lang="en-US" sz="1800" smtClean="0">
                <a:latin typeface="Times New Roman" pitchFamily="18" charset="0"/>
              </a:rPr>
              <a:t>     The U.S. got involved. Congress debated over whether to use Panama or Nicaragua. They finally chose Panama. John Jay the Secretary of State made a Treaty with the Columbian Foreign Minister Jose Heran. The Jay-Heran Treaty gave the U.S. a strip of land in Panama with a 99-year lease. The Columbia government rejected the treaty. They wanted a better deal.</a:t>
            </a:r>
          </a:p>
          <a:p>
            <a:pPr algn="just" eaLnBrk="1" hangingPunct="1">
              <a:lnSpc>
                <a:spcPct val="80000"/>
              </a:lnSpc>
            </a:pPr>
            <a:r>
              <a:rPr lang="en-US" sz="1800" smtClean="0">
                <a:latin typeface="Times New Roman" pitchFamily="18" charset="0"/>
              </a:rPr>
              <a:t>     Roosevelt was not amused. He felt the Columbians were being unfair. Roosevelt looked for another route. In the fall of 1903 there was an American sponsored rebellion in Panama. The U.S. intervened and helped the Panamanians. Our cruisers kept the Columbians from sending in reinforcements to halt the uprising. The revolution was short lived. It lasted only a few hours. The U.S. immediately recognized the new nation. Philip Bunau-Varilla a French investor led a commission to Washington to negotiate a canal treaty. The meeting resulted in the Hay-Bunau-Varilla Treaty. It essentially repeated the Hay-Heran Treaty. We took over where the French left off. </a:t>
            </a:r>
            <a:endParaRPr lang="en-US" sz="500" smtClean="0">
              <a:latin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8547"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r>
              <a:rPr lang="en-US" sz="1800" smtClean="0">
                <a:latin typeface="Times New Roman" pitchFamily="18" charset="0"/>
              </a:rPr>
              <a:t>      Roosevelt was quoted as saying, “While Washington debated I took the canal” The canal provided a strategic link for the U.S. Roosevelt and the Caribbean. Roosevelt added the Roosevelt Corollary to the Monroe doctrine. This said that if a Latin American or Caribbean nation got into debt with a European nation and couldn’t pay the U.S. would be responsible for straightening out their finances. There was tremendous pressure on Roosevelt to force the Latin-American countries to pay their debts.</a:t>
            </a:r>
          </a:p>
          <a:p>
            <a:pPr algn="just" eaLnBrk="1" hangingPunct="1">
              <a:lnSpc>
                <a:spcPct val="80000"/>
              </a:lnSpc>
            </a:pPr>
            <a:r>
              <a:rPr lang="en-US" sz="1800" smtClean="0">
                <a:latin typeface="Times New Roman" pitchFamily="18" charset="0"/>
              </a:rPr>
              <a:t>     In 1905 Roosevelt proposed what historians have since called the Roosevelt Corollary. A treaty was signed in Santo Domingo that sent financiers and economist to budget the income of Latin-American nations. The Senate did not approve the treaty. Roosevelt was stuck. He negotiated an Executive Agreement with the government of Santo Domingo essentially allowing the same thing. This put the U.S. in the middle of any dispute between a European nation and a Latin-American country. The U.S. sent Marines anytime there was a problem. The American policy was based upon our business interest. Minor Keyes established the American Fruit Company in Guatemala. Roosevelt was a very active President.</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William Howard Taft:</a:t>
            </a:r>
            <a:r>
              <a:rPr lang="en-US" sz="1800" smtClean="0">
                <a:latin typeface="Times New Roman" pitchFamily="18" charset="0"/>
              </a:rPr>
              <a:t> In 1908 Taft was elected President. Taft was Roosevelt’s Secretary of War. He initiated “Dollar Diplomacy”. Dollar Diplomacy was trying to get foreign investments in foreign countries. He continued the policy of T. Roosevelt. Madero ousted Diaz the Mexican President in 1910. His rival assassinated Madero. Huerta took over after Madero’s death.</a:t>
            </a:r>
          </a:p>
          <a:p>
            <a:pPr algn="just" eaLnBrk="1" hangingPunct="1">
              <a:lnSpc>
                <a:spcPct val="80000"/>
              </a:lnSpc>
            </a:pPr>
            <a:r>
              <a:rPr lang="en-US" sz="1800" smtClean="0">
                <a:latin typeface="Times New Roman" pitchFamily="18" charset="0"/>
              </a:rPr>
              <a:t>     The brand of "dollar diplomacy" was stamped, somewhat unfairly, on the foreign policy of the Taft administration. This concept had two sides: (1) using foreign policy to protect Wall Street dollars invested abroad and (2) using Wall Street dollars to uphold foreign policy. Taft’s critics grossly overplayed the first aspect; the second.</a:t>
            </a:r>
            <a:endParaRPr lang="en-US" sz="500" smtClean="0">
              <a:latin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9571" name="Rectangle 3"/>
          <p:cNvSpPr>
            <a:spLocks noGrp="1" noChangeArrowheads="1"/>
          </p:cNvSpPr>
          <p:nvPr>
            <p:ph type="body" idx="1"/>
          </p:nvPr>
        </p:nvSpPr>
        <p:spPr>
          <a:xfrm>
            <a:off x="304800" y="838200"/>
            <a:ext cx="8382000" cy="5638800"/>
          </a:xfrm>
        </p:spPr>
        <p:txBody>
          <a:bodyPr/>
          <a:lstStyle/>
          <a:p>
            <a:pPr eaLnBrk="1" hangingPunct="1">
              <a:lnSpc>
                <a:spcPct val="80000"/>
              </a:lnSpc>
              <a:defRPr/>
            </a:pPr>
            <a:r>
              <a:rPr lang="en-US" altLang="x-none" sz="1800" smtClean="0">
                <a:latin typeface="Times New Roman" charset="0"/>
              </a:rPr>
              <a:t>aspect was widely misunderstood Though ordinarily lethargic, Taft bestirred himself to use the lever of American investments to boost American diplomacy. Washington warmly encouraged Wall Street bankers to use their surplus dollars on foreign areas of strategic concern to the United States, especially in the Far East and in the regions critical to the security of the Panama Canal. Otherwise, investors from rival powers, such as Germany, might take advantage of financial chaos and secure territory close to Uncle Sam's interests, both physical and commercial. We were very concerned about German Imperialism. The common fear of Germany drew the U.S. and Britain together. New York bankers would thus strengthen American defenses and foreign policies, while bringing further prosperity to their homeland and to themselves. The almighty dollar thereby supplanted the big stick.</a:t>
            </a:r>
          </a:p>
          <a:p>
            <a:pPr algn="just" eaLnBrk="1" hangingPunct="1">
              <a:lnSpc>
                <a:spcPct val="80000"/>
              </a:lnSpc>
              <a:defRPr/>
            </a:pPr>
            <a:r>
              <a:rPr lang="en-US" altLang="x-none" sz="1800" smtClean="0">
                <a:latin typeface="Times New Roman" charset="0"/>
              </a:rPr>
              <a:t>     China's Manchuria was the object of Taft's most spectacular effort to inject the reluctant dollar into the Far Eastern theater. Newly ambitious Japan and imperialistic Russia, recent foes, controlled the railroads of this strategic province. President Taft saw in the Manchurian railway monopoly a possible strangulation of Chinese economic interests and a consequent slamming of the Open Door in the faces of U.S. merchants. In 1909 Secretary of State Knox blunderingly proposed that a group of American and foreign bankers buy the Manchurian railroads and then turn them over to China under a self-liquidating arrangement. Both Japan and Russia, unwilling to be jockeyed out of their dominant position, bluntly rejected Knox's overtures. Taft was showered with ridicule.</a:t>
            </a:r>
          </a:p>
          <a:p>
            <a:pPr algn="just" eaLnBrk="1" hangingPunct="1">
              <a:lnSpc>
                <a:spcPct val="80000"/>
              </a:lnSpc>
              <a:defRPr/>
            </a:pPr>
            <a:r>
              <a:rPr lang="en-US" altLang="x-none" sz="1800" smtClean="0">
                <a:latin typeface="Times New Roman" charset="0"/>
              </a:rPr>
              <a:t>     Another dangerous new trouble spot was the revolution-riddled Caribbean--now virtually a Yankee lake. Hoping to head off trouble, Washington urged Wall Street bankers to pump dollars into the financial vacuums in Honduras and Haiti to keep out foreign funds. The United States, under the Monroe Doctrine, would not permit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3926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foreign nations to intervene, and consequently it had some moral obligation to interfere financially to prevent economic and political chaos.</a:t>
            </a:r>
          </a:p>
          <a:p>
            <a:pPr algn="just" eaLnBrk="1" hangingPunct="1">
              <a:lnSpc>
                <a:spcPct val="80000"/>
              </a:lnSpc>
              <a:defRPr/>
            </a:pPr>
            <a:r>
              <a:rPr lang="en-US" altLang="x-none" sz="1800" smtClean="0">
                <a:latin typeface="Times New Roman" charset="0"/>
              </a:rPr>
              <a:t>     Again necessity was the mother of armed Caribbean intervention. Sporadic disorders in palm-fronded Cuba, Honduras, and the Dominican Republic brought American forces to these countries to restore order. A revolutionary upheaval in Nicaragua, perilously close to the nearly completed canal, resulted in the landing of twenty-five hundred marines in 1912.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075"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b="1" u="sng" smtClean="0">
                <a:latin typeface="Times New Roman" charset="0"/>
              </a:rPr>
              <a:t>Woodrow Wilson:</a:t>
            </a:r>
            <a:r>
              <a:rPr lang="en-US" altLang="x-none" sz="1800" smtClean="0">
                <a:latin typeface="Times New Roman" charset="0"/>
              </a:rPr>
              <a:t> By 1912 the U.S. was ready for a change. After a bitter pre-election fight, the Republicans virtually shot themselves in the foot by nominating William Howard Taft for a second term. They turned down Theodore Roosevelt who had just returned from an African Safari. Roosevelt felt slighted and ran as a third party candidate under the Bull Moose Party. The Democrats chose a political dark horse in Woodrow Wilson. Wilson was the former president of Princeton University. He had also been elected Governor of New Jersey. In an election, which saw Roosevelt shot in the chest and still finish his speech before he would accept hospital care the race was divided.</a:t>
            </a:r>
          </a:p>
          <a:p>
            <a:pPr algn="just" eaLnBrk="1" hangingPunct="1">
              <a:lnSpc>
                <a:spcPct val="90000"/>
              </a:lnSpc>
              <a:defRPr/>
            </a:pPr>
            <a:r>
              <a:rPr lang="en-US" altLang="x-none" sz="1800" smtClean="0">
                <a:latin typeface="Times New Roman" charset="0"/>
              </a:rPr>
              <a:t>     Howard Taft was the odd man out during this election. Roosevelt took so many votes away from Taft that it was predetermined that Wilson would win. Wilson was a deliberate man who was very ideological in his stances. He believed in the rightness of everything he did. This coupled with his strict religious upbringing made him an incredibly stubborn man.</a:t>
            </a:r>
          </a:p>
          <a:p>
            <a:pPr algn="just" eaLnBrk="1" hangingPunct="1">
              <a:lnSpc>
                <a:spcPct val="90000"/>
              </a:lnSpc>
              <a:defRPr/>
            </a:pPr>
            <a:r>
              <a:rPr lang="en-US" altLang="x-none" sz="1800" smtClean="0">
                <a:latin typeface="Times New Roman" charset="0"/>
              </a:rPr>
              <a:t>     Woodrow Wilson energetically treated the nation to a dazzling demonstration of vigorous presidential leadership. He proved nearly irresistible in his first eighteen months in office. For once, a political creed was matched by deed, as the progressive reformers racked up victory after victory.</a:t>
            </a:r>
          </a:p>
          <a:p>
            <a:pPr algn="just" eaLnBrk="1" hangingPunct="1">
              <a:lnSpc>
                <a:spcPct val="90000"/>
              </a:lnSpc>
              <a:defRPr/>
            </a:pPr>
            <a:r>
              <a:rPr lang="en-US" altLang="x-none" sz="1800" smtClean="0">
                <a:latin typeface="Times New Roman" charset="0"/>
              </a:rPr>
              <a:t>     Standing at the peak of his powers and the head of the progressives, Wilson pressed ahead with further reforms such as, the Federal Farm Loan Act of 1916 which made credit available to farmers at low rates of interest--a long demanded Populists idea.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2291"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reconstruction a third of Southern farmers were tenant farmers. By 1900, 70% of southern farmers were tenant farmers. The Crop lien system had cost many farmers their farms. This system allowed farmers to borrow money based upon profits from their upcoming crops. If the crop went bad the merchant would then seize the farm. Farmers who rented could never make enough to buy a farm. </a:t>
            </a:r>
          </a:p>
          <a:p>
            <a:pPr algn="just" eaLnBrk="1" hangingPunct="1">
              <a:lnSpc>
                <a:spcPct val="80000"/>
              </a:lnSpc>
            </a:pPr>
            <a:r>
              <a:rPr lang="en-US" sz="1800" smtClean="0">
                <a:latin typeface="Times New Roman" pitchFamily="18" charset="0"/>
              </a:rPr>
              <a:t>     Tenant farming took several forms. Farmers who owned tools, equipment, and farm animals worked land for a landowner and paid him rent at the end of the year. However, there were large numbers of farmers who owned no equipment. They were supplied tools, seeds, equipment, and animals. In return, they promised the landowner a large portion of the crop. After paying off the rent, equipment cost and tools sharecroppers seldom had anything left. The crop lien system forced many independent southern farmers to begin growing cash crops in order to pay off their bills. Another factor that lead to the closing of the backcountry were the new fencing laws. Most backcountry farmers had animals, which they allowed to roam freely to find food. With new fencing laws crops were fenced in and the animals were kept off the most fertile land. Southerners resisted these laws sometimes with violence but they eventually lost. Most of the backcountry farmers would join the Populist Movement.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Social Darwinism:</a:t>
            </a:r>
            <a:r>
              <a:rPr lang="en-US" sz="1800" smtClean="0">
                <a:latin typeface="Times New Roman" pitchFamily="18" charset="0"/>
              </a:rPr>
              <a:t> After the Civil War there was an attack on laissez-faire attitudes. Many reformers were rejecting laissez-faire dimensions of government. Social Darwinism’s effects on the world around us. </a:t>
            </a:r>
            <a:r>
              <a:rPr lang="en-US" sz="1800" u="sng" smtClean="0">
                <a:latin typeface="Times New Roman" pitchFamily="18" charset="0"/>
              </a:rPr>
              <a:t>Social Darwinism</a:t>
            </a:r>
            <a:r>
              <a:rPr lang="en-US" sz="1800" smtClean="0">
                <a:latin typeface="Times New Roman" pitchFamily="18" charset="0"/>
              </a:rPr>
              <a:t> survival of the fittest in the social realm. Its a conservative governmental view. There’s a dichotomy in this and evolution meaning change. Social Darwinist blame the poor for their poverty. </a:t>
            </a:r>
          </a:p>
          <a:p>
            <a:pPr algn="just" eaLnBrk="1" hangingPunct="1">
              <a:lnSpc>
                <a:spcPct val="80000"/>
              </a:lnSpc>
            </a:pPr>
            <a:r>
              <a:rPr lang="en-US" sz="1800" smtClean="0">
                <a:latin typeface="Times New Roman" pitchFamily="18" charset="0"/>
              </a:rPr>
              <a:t>     </a:t>
            </a:r>
            <a:r>
              <a:rPr lang="en-US" sz="1800" u="sng" smtClean="0">
                <a:latin typeface="Times New Roman" pitchFamily="18" charset="0"/>
              </a:rPr>
              <a:t>William Graham Sumner</a:t>
            </a:r>
            <a:r>
              <a:rPr lang="en-US" sz="1800" smtClean="0">
                <a:latin typeface="Times New Roman" pitchFamily="18" charset="0"/>
              </a:rPr>
              <a:t> an economist and sociologist at Yale led the Social Darwinist movement. He stressed laissez-faire. </a:t>
            </a:r>
            <a:r>
              <a:rPr lang="en-US" sz="1800" u="sng" smtClean="0">
                <a:latin typeface="Times New Roman" pitchFamily="18" charset="0"/>
              </a:rPr>
              <a:t>Herbert Spencer</a:t>
            </a:r>
            <a:r>
              <a:rPr lang="en-US" sz="1800" smtClean="0">
                <a:latin typeface="Times New Roman" pitchFamily="18" charset="0"/>
              </a:rPr>
              <a:t> was first to apply</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099"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smtClean="0">
                <a:latin typeface="Times New Roman" charset="0"/>
              </a:rPr>
              <a:t>The Warehouse Act of 1916 authorized loans on the security of staple crops--another Populist idea. Other laws benefited rural America by providing for highway construction and the establishment of agricultural extension work in the state colleges.</a:t>
            </a:r>
          </a:p>
          <a:p>
            <a:pPr algn="just" eaLnBrk="1" hangingPunct="1">
              <a:lnSpc>
                <a:spcPct val="90000"/>
              </a:lnSpc>
              <a:defRPr/>
            </a:pPr>
            <a:r>
              <a:rPr lang="en-US" altLang="x-none" sz="1800" smtClean="0">
                <a:latin typeface="Times New Roman" charset="0"/>
              </a:rPr>
              <a:t>     Laborers also saw gains from this progressive wave. Sailors, who were traditionally treated badly, were given relief by the La Follette Seamen's Act of 1915. It required decent treatment and a living wage on American merchant ships. One unhappy result of this well-intentioned law was the crippling of America's merchant marine, as shippers recoiled from the high-wage freight rates on American vessels.</a:t>
            </a:r>
          </a:p>
          <a:p>
            <a:pPr algn="just" eaLnBrk="1" hangingPunct="1">
              <a:lnSpc>
                <a:spcPct val="90000"/>
              </a:lnSpc>
              <a:defRPr/>
            </a:pPr>
            <a:r>
              <a:rPr lang="en-US" altLang="x-none" sz="1800" smtClean="0">
                <a:latin typeface="Times New Roman" charset="0"/>
              </a:rPr>
              <a:t>     Wilson further helped the workers with the Workingmen's Compensation Act of 1916, granting assistance to federal civil-service employees during periods of disability. In the same year, the president approved an act restricting child labor on products flowing into interstate commerce, though the Supreme Court soon invalidated the law. Railroad workers, numbering about 1.7 million, got the Adamson Act of 1916 which established an eight-hour day for all employees on trains in interstate commerce, with extra pay for overtime.</a:t>
            </a:r>
          </a:p>
          <a:p>
            <a:pPr algn="just" eaLnBrk="1" hangingPunct="1">
              <a:lnSpc>
                <a:spcPct val="90000"/>
              </a:lnSpc>
              <a:defRPr/>
            </a:pPr>
            <a:r>
              <a:rPr lang="en-US" altLang="x-none" sz="1800" smtClean="0">
                <a:latin typeface="Times New Roman" charset="0"/>
              </a:rPr>
              <a:t>     Wilson earned the enmity of businesspeople and bigots when in 1916 he nominated for the Supreme Court the prominent reformer Louis D. Brandeis--the first Jew appointed to the high court. Yet even Wilson's progressivism had its limits, and it clearly stopped short of better treatment for blacks. The southern-bred Wilson actually presided over accelerated segregation in the federal bureaucracy.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123"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smtClean="0">
                <a:latin typeface="Times New Roman" charset="0"/>
              </a:rPr>
              <a:t>When a delegation of black leaders personally protested to him, the schoolmasterish president virtually froze them out of his office.</a:t>
            </a:r>
          </a:p>
          <a:p>
            <a:pPr algn="just" eaLnBrk="1" hangingPunct="1">
              <a:lnSpc>
                <a:spcPct val="90000"/>
              </a:lnSpc>
              <a:defRPr/>
            </a:pPr>
            <a:r>
              <a:rPr lang="en-US" altLang="x-none" sz="1800" smtClean="0">
                <a:latin typeface="Times New Roman" charset="0"/>
              </a:rPr>
              <a:t>     Despite these limitations, Wilson knew that to be reelected in 1916, he needed to identify himself clearly as the candidate of progressivism. He appeased businesspeople by making conservative appointments to the Federal Reserve Board and the Federal Trade Commission, but he devoted most of his energies to cultivating progressive support. Wilson's election in 1912 had been something of a fluke, owing largely to the Taft-Roosevelt split in the Republican ranks. To remain in the White House, the president would have to woo the Bull moose voters into the Democratic fold. </a:t>
            </a:r>
          </a:p>
          <a:p>
            <a:pPr algn="just" eaLnBrk="1" hangingPunct="1">
              <a:lnSpc>
                <a:spcPct val="90000"/>
              </a:lnSpc>
              <a:defRPr/>
            </a:pPr>
            <a:r>
              <a:rPr lang="en-US" altLang="x-none" sz="1800" smtClean="0">
                <a:latin typeface="Times New Roman" charset="0"/>
              </a:rPr>
              <a:t>     Wilson's achievement in realizing his New Freedom reforms in 1913 and 1914 undeniably constitutes one of the most noteworthy examples of presidential leadership. Yet the precise character of Wilson's accomplishment remains something of a puzzle. Some historians conclude that Wilson, having beaten Roosevelt in the election, proceeded to implement Roosevelt's program. The New Nationalist flavor of the Federal Reserve Act and the Federal Trade Commission were Roosevelt ideas. Other analysts claim that the Clayton Anti-Trust Act was faithful in following Wilson's campaign pledges and reflected his "real" political beliefs. Still other critics, noting especially Wilson's appointment of businesspeople to the new government bodies, charge that the rhetoric of progressive reform was simply a cloak for the consolidation of conservative rule. This dispute again illustrates the difficulty of defining progressives.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6147" name="Rectangle 3"/>
          <p:cNvSpPr>
            <a:spLocks noGrp="1" noChangeArrowheads="1"/>
          </p:cNvSpPr>
          <p:nvPr>
            <p:ph type="body" idx="1"/>
          </p:nvPr>
        </p:nvSpPr>
        <p:spPr>
          <a:xfrm>
            <a:off x="457200" y="685800"/>
            <a:ext cx="8229600" cy="5715000"/>
          </a:xfrm>
        </p:spPr>
        <p:txBody>
          <a:bodyPr/>
          <a:lstStyle/>
          <a:p>
            <a:pPr algn="just" eaLnBrk="1" hangingPunct="1">
              <a:lnSpc>
                <a:spcPct val="90000"/>
              </a:lnSpc>
            </a:pPr>
            <a:r>
              <a:rPr lang="en-US" sz="1800" smtClean="0">
                <a:latin typeface="Times New Roman" pitchFamily="18" charset="0"/>
              </a:rPr>
              <a:t>No issue, however, reveals the ambiguity of that term as well as the debate over the nation's entry into World War I. Was Wilson's conduct of foreign policy consistent with the principles of his New Freedom? Was U.S. intervention in the brutal European war a repudiation of the progressive program or the logical culmination of it? These questions continue to spark controversy today.  </a:t>
            </a:r>
            <a:endParaRPr lang="en-US" sz="1800" b="1" u="sng" smtClean="0">
              <a:latin typeface="Times New Roman" pitchFamily="18" charset="0"/>
            </a:endParaRPr>
          </a:p>
          <a:p>
            <a:pPr algn="just" eaLnBrk="1" hangingPunct="1">
              <a:lnSpc>
                <a:spcPct val="90000"/>
              </a:lnSpc>
            </a:pPr>
            <a:r>
              <a:rPr lang="en-US" sz="1800" b="1" u="sng" smtClean="0">
                <a:latin typeface="Times New Roman" pitchFamily="18" charset="0"/>
              </a:rPr>
              <a:t>World War I:</a:t>
            </a:r>
            <a:r>
              <a:rPr lang="en-US" sz="1800" smtClean="0">
                <a:latin typeface="Times New Roman" pitchFamily="18" charset="0"/>
              </a:rPr>
              <a:t> Wilson’s approach to foreign policy was just as regimented as he political theories. Secretly, he was an Anglophile, which placed his loyalties with the British. In Europe a series of tragic bluffs and miscalculations lead to the worse conflagration the world had ever known.</a:t>
            </a:r>
          </a:p>
          <a:p>
            <a:pPr algn="just" eaLnBrk="1" hangingPunct="1">
              <a:lnSpc>
                <a:spcPct val="90000"/>
              </a:lnSpc>
            </a:pPr>
            <a:r>
              <a:rPr lang="en-US" sz="1800" smtClean="0">
                <a:latin typeface="Times New Roman" pitchFamily="18" charset="0"/>
              </a:rPr>
              <a:t>     For the first time the world got to see the devastation of total war where everyone and everything was involved in fighting. Entire societies battled each other leaving behind almost unbelievable levels of death and destruction. By the time the four year war ended more people had died in the war than in all the wars the Europeans had ever fought combined. Germany lost 2 million, Russia 1.7 million, France 1.4 million, Great Britain .9 million. A generation of European youths were destroyed. The U.S. lost 112,000 soldiers in the brief time we participated. More than half of the American casualties were from influenza. With the end of World War I the world ended its romance with war. So what happened to cause such destruction and death?</a:t>
            </a:r>
          </a:p>
          <a:p>
            <a:pPr algn="just" eaLnBrk="1" hangingPunct="1">
              <a:lnSpc>
                <a:spcPct val="90000"/>
              </a:lnSpc>
            </a:pPr>
            <a:r>
              <a:rPr lang="en-US" sz="1800" smtClean="0">
                <a:latin typeface="Times New Roman" pitchFamily="18" charset="0"/>
              </a:rPr>
              <a:t>     By 1914 Europe was divided into two angry camps. </a:t>
            </a:r>
            <a:r>
              <a:rPr lang="en-US" sz="1800" b="1" smtClean="0">
                <a:latin typeface="Times New Roman" pitchFamily="18" charset="0"/>
              </a:rPr>
              <a:t>The Triple Entente linked Britain, France, and Russia in an alliance</a:t>
            </a:r>
            <a:r>
              <a:rPr lang="en-US" sz="1800" smtClean="0">
                <a:latin typeface="Times New Roman" pitchFamily="18" charset="0"/>
              </a:rPr>
              <a:t>. They were united against the growing power of Austro-Hungary and Germany. It was Germany who provoked the most</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7171"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smtClean="0">
                <a:latin typeface="Times New Roman" charset="0"/>
              </a:rPr>
              <a:t>fear. Germany and Britain were by far the world’s greatest economic and colonial powers. Germany wanted equality with England while Britain wanted to maintain its supremacy. Even though that was a major factor in the war the immediate cause was an assassination by some radical nationalists in a tiny country called Serbia.</a:t>
            </a:r>
          </a:p>
          <a:p>
            <a:pPr algn="just" eaLnBrk="1" hangingPunct="1">
              <a:lnSpc>
                <a:spcPct val="90000"/>
              </a:lnSpc>
              <a:defRPr/>
            </a:pPr>
            <a:r>
              <a:rPr lang="en-US" altLang="x-none" sz="1800" smtClean="0">
                <a:latin typeface="Times New Roman" charset="0"/>
              </a:rPr>
              <a:t>     In June 28, 1914, Archduke Franz Ferdinand the heir to the thrown of Austria was assassinated by Serbian nationals while visiting the Bosnian capital, Sarajevo. Bosnia was a part of the Austrian Empire. Serbia was protected by Russia. Austro-Hungarians invaded Serbia. Because of entangling alliances between the European nations what started out as a small scale invasion became a major European war. </a:t>
            </a:r>
          </a:p>
          <a:p>
            <a:pPr algn="just" eaLnBrk="1" hangingPunct="1">
              <a:lnSpc>
                <a:spcPct val="90000"/>
              </a:lnSpc>
              <a:defRPr/>
            </a:pPr>
            <a:r>
              <a:rPr lang="en-US" altLang="x-none" sz="1800" smtClean="0">
                <a:latin typeface="Times New Roman" charset="0"/>
              </a:rPr>
              <a:t>     The Triple Entente Russia, France and Great Britain were locked in mortal conflict with the Germany, Austria, and Italy in what was called the Triple Alliance. On July 30, Russia began mobilizing her army. Germany declared war on both Russia and France and then invaded Belgium. On August 4, Britain declared war on Germany to honor its commitment to France and also to check the German threat. On August 6 Russian and Austrian troops had their first engagements. Italy declared neutrality even though they were allied with Germany. The Ottoman Empire (Turkey), joined smaller nations in the war against the British. Within a year the entire European continent was fighting along with part of Asia.</a:t>
            </a:r>
          </a:p>
          <a:p>
            <a:pPr algn="just" eaLnBrk="1" hangingPunct="1">
              <a:lnSpc>
                <a:spcPct val="90000"/>
              </a:lnSpc>
              <a:defRPr/>
            </a:pPr>
            <a:r>
              <a:rPr lang="en-US" altLang="x-none" sz="1800" smtClean="0">
                <a:latin typeface="Times New Roman" charset="0"/>
              </a:rPr>
              <a:t>     President Wilson called for American neutrality. That was virtually impossible for a number of reasons. First there were many Americans who were not neutral. Some openly sympathized with Germany. Irish Americans and German immigrants supported Germany because they hated Britain or France. Many more Americans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8195"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smtClean="0">
                <a:latin typeface="Times New Roman" charset="0"/>
              </a:rPr>
              <a:t>including Wilson supported Britain because they admired the British. British culture, institutions, and people were very similar to ours. They gave Britain the moral advantage over Germany and allowed their support to turn into propaganda.</a:t>
            </a:r>
          </a:p>
          <a:p>
            <a:pPr algn="just" eaLnBrk="1" hangingPunct="1">
              <a:lnSpc>
                <a:spcPct val="90000"/>
              </a:lnSpc>
              <a:defRPr/>
            </a:pPr>
            <a:r>
              <a:rPr lang="en-US" altLang="x-none" sz="1800" smtClean="0">
                <a:latin typeface="Times New Roman" charset="0"/>
              </a:rPr>
              <a:t>     Economic realities also made it impossible for the Americans to remain neutral. Britain declared a naval blockade around Germany. They prevented munitions and supplies from reaching Germany. If the U.S. were really neutral they would have cut off trade with England if they could not trade with Germany also. However, the U.S. could not afford to cut off its trade with the Allied powers. They did very little trading with Central European countries but a tremendous amount with Allied powers. Also when the British and French placed their war orders late in 1914, they created an unprecedented economic boom in the U.S. By 1915 the U.S. had become the arsenal of the Allied powers.</a:t>
            </a:r>
          </a:p>
          <a:p>
            <a:pPr algn="just" eaLnBrk="1" hangingPunct="1">
              <a:lnSpc>
                <a:spcPct val="90000"/>
              </a:lnSpc>
              <a:defRPr/>
            </a:pPr>
            <a:r>
              <a:rPr lang="en-US" altLang="x-none" sz="1800" smtClean="0">
                <a:latin typeface="Times New Roman" charset="0"/>
              </a:rPr>
              <a:t>     To combat this trade Germany relied on its only defensive naval weapon, the submarine. Since the German Navy could not hope to compete with the British navy they had to rely on the Submarine as the equalizer. Beginning early in 1915 they began to use their modified subs to interrupt the flow of supplies coming from the states to England. Germany announced that enemy vessels would be sunk on sight. </a:t>
            </a:r>
            <a:r>
              <a:rPr lang="en-US" altLang="x-none" sz="1800" b="1" smtClean="0">
                <a:latin typeface="Times New Roman" charset="0"/>
              </a:rPr>
              <a:t>On May 7, 1915 German submarine 20 sank the British passenger liner the Lusitania. 1,198 people lost their lives including 128 Americans.</a:t>
            </a:r>
            <a:r>
              <a:rPr lang="en-US" altLang="x-none" sz="1800" smtClean="0">
                <a:latin typeface="Times New Roman" charset="0"/>
              </a:rPr>
              <a:t> Later it was discovered that the ship was carrying munitions in its hole, which caused it to explode and sink much faster than normal.    </a:t>
            </a:r>
          </a:p>
          <a:p>
            <a:pPr algn="just" eaLnBrk="1" hangingPunct="1">
              <a:lnSpc>
                <a:spcPct val="90000"/>
              </a:lnSpc>
              <a:defRPr/>
            </a:pPr>
            <a:r>
              <a:rPr lang="en-US" altLang="x-none" sz="1800" smtClean="0">
                <a:latin typeface="Times New Roman" charset="0"/>
              </a:rPr>
              <a:t>     Theodore Roosevelt called the attack an “act of piracy.” Many Americans were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9219" name="Rectangle 3"/>
          <p:cNvSpPr>
            <a:spLocks noGrp="1" noChangeArrowheads="1"/>
          </p:cNvSpPr>
          <p:nvPr>
            <p:ph type="body" idx="1"/>
          </p:nvPr>
        </p:nvSpPr>
        <p:spPr>
          <a:xfrm>
            <a:off x="457200" y="685800"/>
            <a:ext cx="8229600" cy="5715000"/>
          </a:xfrm>
        </p:spPr>
        <p:txBody>
          <a:bodyPr/>
          <a:lstStyle/>
          <a:p>
            <a:pPr algn="just" eaLnBrk="1" hangingPunct="1">
              <a:lnSpc>
                <a:spcPct val="90000"/>
              </a:lnSpc>
              <a:defRPr/>
            </a:pPr>
            <a:r>
              <a:rPr lang="en-US" altLang="x-none" sz="1800" smtClean="0">
                <a:latin typeface="Times New Roman" charset="0"/>
              </a:rPr>
              <a:t>ready to join the fight against the Germans. Woodrow Wilson responded with the first in a series of what became known as Lusitania Notes. In these notes he ordered Germany to promise to restrain herself. He also demanded that neutral rights be adhered to. He argued that Americans had the right to travel on merchant vessels of belligerents. Germany agreed to Wilson’s demand, but tensions continued. </a:t>
            </a:r>
          </a:p>
          <a:p>
            <a:pPr algn="just" eaLnBrk="1" hangingPunct="1">
              <a:lnSpc>
                <a:spcPct val="90000"/>
              </a:lnSpc>
              <a:defRPr/>
            </a:pPr>
            <a:r>
              <a:rPr lang="en-US" altLang="x-none" sz="1800" smtClean="0">
                <a:latin typeface="Times New Roman" charset="0"/>
              </a:rPr>
              <a:t>     Early in 1916, the allies announced that they would be arming merchant ships to sink German submarines. In response Germany announced that it would fire on such vessels without warning. A few weeks later a German sub attacked the unarmed French steamer Sussex, injuring several Americans. Wilson again demanded that Germany turn from its “unlawful” tactic. Germany did not have enough naval power to blockade Britain so they decided their only alternative was to use unrestrictive submarine warfare.</a:t>
            </a:r>
          </a:p>
          <a:p>
            <a:pPr algn="just" eaLnBrk="1" hangingPunct="1">
              <a:lnSpc>
                <a:spcPct val="90000"/>
              </a:lnSpc>
              <a:defRPr/>
            </a:pPr>
            <a:r>
              <a:rPr lang="en-US" altLang="x-none" sz="1800" smtClean="0">
                <a:latin typeface="Times New Roman" charset="0"/>
              </a:rPr>
              <a:t>     Despite the aggressive tone Wilson took he was not ready to fight in the war. America’s domestic problems were just too great for him to think of foreign problems. He had to maintain a balance between those who thought like Theodore Roosevelt that America’s honor and prestige was on the line and that we had to help the allies for economic reasons and Robert La Follette and William Jennings Bryan who thought that any action against Germany would be unwise.</a:t>
            </a:r>
          </a:p>
          <a:p>
            <a:pPr algn="just" eaLnBrk="1" hangingPunct="1">
              <a:lnSpc>
                <a:spcPct val="90000"/>
              </a:lnSpc>
              <a:defRPr/>
            </a:pPr>
            <a:r>
              <a:rPr lang="en-US" altLang="x-none" sz="1800" smtClean="0">
                <a:latin typeface="Times New Roman" charset="0"/>
              </a:rPr>
              <a:t>     </a:t>
            </a:r>
            <a:r>
              <a:rPr lang="en-US" altLang="x-none" sz="1800" b="1" smtClean="0">
                <a:latin typeface="Times New Roman" charset="0"/>
              </a:rPr>
              <a:t>The first war issue for Wilson was should the U.S. began preparing for war. Wilson equivocated before finally deciding. First he opposed the idea but as the strain between the U.S. and Germany grew he changed his mind.</a:t>
            </a:r>
            <a:r>
              <a:rPr lang="en-US" altLang="x-none" sz="1800" smtClean="0">
                <a:latin typeface="Times New Roman" charset="0"/>
              </a:rPr>
              <a:t> He endorsed a plan, introduced by military leaders, for a large increase in military</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024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spending. Then he embarked on a nationwide speaking tour to drum up support for the proposal. There were many pacifist who held tremendous strength in Wilson’s party. At the 1916 Democratic convention the keynote speaker who introduced Wilson brought the crowd to its feet with the phrase he did not go to war.</a:t>
            </a:r>
          </a:p>
          <a:p>
            <a:pPr algn="just" eaLnBrk="1" hangingPunct="1">
              <a:lnSpc>
                <a:spcPct val="80000"/>
              </a:lnSpc>
              <a:defRPr/>
            </a:pPr>
            <a:r>
              <a:rPr lang="en-US" altLang="x-none" sz="1800" smtClean="0">
                <a:latin typeface="Times New Roman" charset="0"/>
              </a:rPr>
              <a:t>     Wilson’s campaign slogan for 1916 was “He kept us out of the war”. He opponent Charles Even Hughes the progressive governor of New York was more likely than Wilson it was argued to lead the nation to war. Theodore Roosevelt campaigned strongly for Hughes. When the dust cleared Wilson won by the smallest margin in history for an incumbent president 600,000 votes and 23 electoral votes. The Democrats retained a tenuous control over congress also.</a:t>
            </a:r>
          </a:p>
          <a:p>
            <a:pPr algn="just" eaLnBrk="1" hangingPunct="1">
              <a:lnSpc>
                <a:spcPct val="80000"/>
              </a:lnSpc>
              <a:defRPr/>
            </a:pPr>
            <a:r>
              <a:rPr lang="en-US" altLang="x-none" sz="1800" smtClean="0">
                <a:latin typeface="Times New Roman" charset="0"/>
              </a:rPr>
              <a:t>     After the election tensions between America and the Germans continued to increase. Wilson wanted a justification for war before he would get involved. After dithering away precious time he finally invented one. The U.S. would be used as a vehicle to form a new world order. One based on the same progressive ideals that had motivated reform in America. Speaking to Congress in January 1917, he presented a plan for postwar society in which the U.S. would help maintain peace through a permanent league of nations. This peace would ensure self-determination for all peoples. Wilson wanted peace without victory. </a:t>
            </a:r>
          </a:p>
          <a:p>
            <a:pPr algn="just" eaLnBrk="1" hangingPunct="1">
              <a:lnSpc>
                <a:spcPct val="80000"/>
              </a:lnSpc>
              <a:defRPr/>
            </a:pPr>
            <a:r>
              <a:rPr lang="en-US" altLang="x-none" sz="1800" smtClean="0">
                <a:latin typeface="Times New Roman" charset="0"/>
              </a:rPr>
              <a:t>     In January 1917, the German High Command decided to try one last ditch attempt to win the war. They launched a series of major assaults on the French lines. At the same time they renewed unrestricted submarine warfare to make sure the allies could not be replenished. If the plan worked the allies would collapse and the war would be over. This new policy made American entrance into the war inevitable. </a:t>
            </a:r>
            <a:r>
              <a:rPr lang="en-US" altLang="x-none" sz="1800" b="1" smtClean="0">
                <a:latin typeface="Times New Roman" charset="0"/>
              </a:rPr>
              <a:t>On February 25, Arthur Zimmerman</a:t>
            </a:r>
            <a:r>
              <a:rPr lang="en-US" altLang="x-none" sz="1800" smtClean="0">
                <a:latin typeface="Times New Roman" charset="0"/>
              </a:rPr>
              <a:t>, the German foreign Minister, had a telegraph intercepted by British agents. Zimmerman’s telegram to Mexico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126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outlined a German offer to return all territory taken by the U.S. during the Mexican-American war if the Mexicans joined the Germans in the war. This telegraph inflamed American passions and helped build a sentiment for war.</a:t>
            </a:r>
          </a:p>
          <a:p>
            <a:pPr algn="just" eaLnBrk="1" hangingPunct="1">
              <a:lnSpc>
                <a:spcPct val="80000"/>
              </a:lnSpc>
              <a:defRPr/>
            </a:pPr>
            <a:r>
              <a:rPr lang="en-US" altLang="x-none" sz="1800" smtClean="0">
                <a:latin typeface="Times New Roman" charset="0"/>
              </a:rPr>
              <a:t>     Then in March the Russian Revolution toppled the Czarist government. The U.S. would no longer be allied with a despotic ruler. Finally on April 2, 1917 two weeks after German submarines had sunk three American vessels Wilson convened a joint session of Congress and asked for a declaration of war. Wilson argued that the U.S. had to enter the war to make the world safe for democracy. For four days the pacifist held up congressional approval of the action but on April 6, 1917 Congress declared war.</a:t>
            </a:r>
          </a:p>
          <a:p>
            <a:pPr algn="just" eaLnBrk="1" hangingPunct="1">
              <a:lnSpc>
                <a:spcPct val="80000"/>
              </a:lnSpc>
              <a:defRPr/>
            </a:pPr>
            <a:r>
              <a:rPr lang="en-US" altLang="x-none" sz="1800" smtClean="0">
                <a:latin typeface="Times New Roman" charset="0"/>
              </a:rPr>
              <a:t>     The immediate impact of American intervention came on the sea. 25% of the ships leaving Britain were sunk by German subs by 1917. It became clear that they could not continue to accept such large losses. When the U.S. entered the war they added the American force with its destroyers and frigates that were able to hunt down German U-Boats. Other merchant ships were escorted across the Atlantic. The U.S. also began to set submarine mines in the North Sea. The results were dramatic. In April 1917 900,000 tons of shipping were lost. By December that number was down to 350,000 and by October 1918, it was down to 112,000. </a:t>
            </a:r>
          </a:p>
          <a:p>
            <a:pPr algn="just" eaLnBrk="1" hangingPunct="1">
              <a:lnSpc>
                <a:spcPct val="80000"/>
              </a:lnSpc>
              <a:defRPr/>
            </a:pPr>
            <a:r>
              <a:rPr lang="en-US" altLang="x-none" sz="1800" smtClean="0">
                <a:latin typeface="Times New Roman" charset="0"/>
              </a:rPr>
              <a:t>     There were many who hoped that American naval power would be enough to win the war but it became clear that more was needed. By early 1918 Russia withdrew from the fighting. Britain and France had few reserves. Since November Lenin ran the government in Russia. He negotiated a treaty with Germany freeing the German troops who were fighting in the East. In 1917 the U.S. had an army of 120,000 men with 80,000 reservist. Neither group had any combat experience. Some advocated a voluntary recruitment program to raise the needed troops.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2291"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Theodore Roosevelt old and ill offered to raise an Army and go fight. The president turned him down. He and Secretary of War Newton Baker decided that only a national draft would raise enough soldiers. In May 1917 Congress passed the Selective Service Act that produced 3 million new soldiers and 2 million more soldiers for other branches of the military. They formed the American Expeditionary Force. More then 300,000 African Americans were part of this force. Only 50,000 of them were allowed to go to Europe. They were segregated in all Black units and faced tremendous racism.</a:t>
            </a:r>
          </a:p>
          <a:p>
            <a:pPr algn="just" eaLnBrk="1" hangingPunct="1">
              <a:lnSpc>
                <a:spcPct val="80000"/>
              </a:lnSpc>
            </a:pPr>
            <a:r>
              <a:rPr lang="en-US" sz="1800" smtClean="0">
                <a:latin typeface="Times New Roman" pitchFamily="18" charset="0"/>
              </a:rPr>
              <a:t>     With this new Army the Army used the first IQ test to test their intelligence. These test really only measured educational attainment. However, the results stunned the war department. Half the Whites and the majority of the Blacks scored at levels that classified them as morons. The military fought under the command of John J. Pershing. They went through a rigorous six-week training period in France before joining the fight. They were the difference for the allies. On September 26, an American force of 1 million men advanced against the German lines at the Argonne Forest as part of a 200 mile attack, the Meuse-Argonne Offensives. The assault lasted seven weeks and pushed the Germans backs towards their own borders. Their major supply line was cut and Germany faced invasion. The government toppled and Germany sued for peace.</a:t>
            </a:r>
          </a:p>
          <a:p>
            <a:pPr algn="just" eaLnBrk="1" hangingPunct="1">
              <a:lnSpc>
                <a:spcPct val="80000"/>
              </a:lnSpc>
            </a:pPr>
            <a:r>
              <a:rPr lang="en-US" sz="1800" smtClean="0">
                <a:latin typeface="Times New Roman" pitchFamily="18" charset="0"/>
              </a:rPr>
              <a:t>     The U.S. spent $32 billion fighting the war. This was a staggering sum because the entire federal budget in 1915 was $1 billion and the GNP in 1910 had been only $35 billion. To raise the money Wilson relied on loans from the American people, Liberty Bonds. By 1920 $23 billion had been sold in bonds. At the same time Wilson had also introduced new taxes. Excess taxes on corporations and graduated income taxes were the two most powerful. They raised $10 billion in new revenue. </a:t>
            </a:r>
            <a:endParaRPr lang="en-US" sz="800" smtClean="0">
              <a:latin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3315"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Some of their brackets reached as high as 70%.</a:t>
            </a:r>
          </a:p>
          <a:p>
            <a:pPr algn="just" eaLnBrk="1" hangingPunct="1">
              <a:lnSpc>
                <a:spcPct val="80000"/>
              </a:lnSpc>
            </a:pPr>
            <a:r>
              <a:rPr lang="en-US" sz="1800" smtClean="0">
                <a:latin typeface="Times New Roman" pitchFamily="18" charset="0"/>
              </a:rPr>
              <a:t>     The other problem Wilson had was managing the economy during the war. He created the Council of National Defense in 1916, which was composed of members of his cabinet. Later he established the Civilian Advisory Commission, which set up local defense councils in every state and locality. In July the War Industries Board was established to coordinate government purchases of military supplies. World War I had a tremendous impact on American society. Industrial production soared to record levels. Employment numbers were astounding. Farm prices rose to their highest level in the decade. The income of the average worker increased dramatically even though much of the increase was eaten up by inflation. New opportunities were opened industry for women, Asians, Hispanics, and Blacks. In fact during the WW I period the nation witnessed the largest migration in it history as over a half million Blacks left the South and moved to Northern cities.</a:t>
            </a:r>
          </a:p>
          <a:p>
            <a:pPr algn="just" eaLnBrk="1" hangingPunct="1">
              <a:lnSpc>
                <a:spcPct val="80000"/>
              </a:lnSpc>
            </a:pPr>
            <a:r>
              <a:rPr lang="en-US" sz="1800" smtClean="0">
                <a:latin typeface="Times New Roman" pitchFamily="18" charset="0"/>
              </a:rPr>
              <a:t>     They congregated in the urban core taking the poorest housing and the lowest paying jobs. They swelled the size of many Northern cities creating tremendous health and racial problems. They were able to develop independent Black communities in a number of Northern cities. Chicago absorbed 70,000 new Black resident. Cleveland, Detroit, and New York all experienced record levels of migration. Storefront churches began to pop up all over the North. Low paid workers crowded into small apartments called Kitchenettes often with several families living in one. As the Black neighborhood grew opposition to Black increased. Blacks neighborhoods became so large that they began to threaten traditionally White neighborhoods. On July 2, 1917 in East St. Louis, Ill. a mob attacked a Black neighborhood burning it down and shooting the residents as the attempted to flee. More than forty Blacks were killed.</a:t>
            </a:r>
            <a:endParaRPr lang="en-US" sz="800" smtClean="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331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social status to and conditions to biological principles. He argued that competition aided in the survival of the fittest. He did his experiments before Darwin. Sumner argued for evolutionary processes, which would improve society. His view of man’s nature was individuality. He said that there were certain regularities in human nature. There is a never-ending struggle man is involved in. He said man has no equality but instead is bound up in inequalities. Man should receive nothing from government according to Sumner. If a man is poor it is his own fault. Each man was to do his job so well that he would become essential to his employer.</a:t>
            </a:r>
          </a:p>
          <a:p>
            <a:pPr algn="just" eaLnBrk="1" hangingPunct="1">
              <a:lnSpc>
                <a:spcPct val="80000"/>
              </a:lnSpc>
            </a:pPr>
            <a:r>
              <a:rPr lang="en-US" sz="1800" smtClean="0">
                <a:latin typeface="Times New Roman" pitchFamily="18" charset="0"/>
              </a:rPr>
              <a:t>     He said that man should be divided into classes according to the success they have attained. He said that social classes owed nothing to each other. Sumner did not care about political organization. His concerns were with the outcomes of political policy. He said that government should only concern itself with the protection of private property and the honor of women. </a:t>
            </a:r>
          </a:p>
          <a:p>
            <a:pPr algn="just" eaLnBrk="1" hangingPunct="1">
              <a:lnSpc>
                <a:spcPct val="80000"/>
              </a:lnSpc>
            </a:pPr>
            <a:r>
              <a:rPr lang="en-US" sz="1800" smtClean="0">
                <a:latin typeface="Times New Roman" pitchFamily="18" charset="0"/>
              </a:rPr>
              <a:t>     Sumner felt that by trying to develop society by improving man was a waste of time. He said that society was changing and developing into a better place automatically. He opposed government welfare programs. He said that aiding the poor you were disturbing society’s evolutionary process. He called reformers misguided misfits. He said the only rights individuals have is opportunity or chances. He said that rights should be equal because they pertain to chances. He supported labor unions because they represented the workers chances.</a:t>
            </a:r>
          </a:p>
          <a:p>
            <a:pPr algn="just" eaLnBrk="1" hangingPunct="1">
              <a:lnSpc>
                <a:spcPct val="80000"/>
              </a:lnSpc>
            </a:pPr>
            <a:r>
              <a:rPr lang="en-US" sz="1800" smtClean="0">
                <a:latin typeface="Times New Roman" pitchFamily="18" charset="0"/>
              </a:rPr>
              <a:t>     </a:t>
            </a:r>
            <a:r>
              <a:rPr lang="en-US" sz="1800" u="sng" smtClean="0">
                <a:latin typeface="Times New Roman" pitchFamily="18" charset="0"/>
              </a:rPr>
              <a:t>Reverend Russell Conwell</a:t>
            </a:r>
            <a:r>
              <a:rPr lang="en-US" sz="1800" smtClean="0">
                <a:latin typeface="Times New Roman" pitchFamily="18" charset="0"/>
              </a:rPr>
              <a:t> and his speech “</a:t>
            </a:r>
            <a:r>
              <a:rPr lang="en-US" sz="1800" u="sng" smtClean="0">
                <a:latin typeface="Times New Roman" pitchFamily="18" charset="0"/>
              </a:rPr>
              <a:t>Acres of Diamonds</a:t>
            </a:r>
            <a:r>
              <a:rPr lang="en-US" sz="1800" smtClean="0">
                <a:latin typeface="Times New Roman" pitchFamily="18" charset="0"/>
              </a:rPr>
              <a:t>” provided the Christian justification for Social Darwinism. Conwell was a preacher in Philadelphia. He said that it was the Christian’s duty to get rich. He delivered his “</a:t>
            </a:r>
            <a:r>
              <a:rPr lang="en-US" sz="1800" u="sng" smtClean="0">
                <a:latin typeface="Times New Roman" pitchFamily="18" charset="0"/>
              </a:rPr>
              <a:t>Acres of Diamonds</a:t>
            </a:r>
            <a:r>
              <a:rPr lang="en-US" sz="1800" smtClean="0">
                <a:latin typeface="Times New Roman" pitchFamily="18" charset="0"/>
              </a:rPr>
              <a:t>” speech about 6,000 times during his lifetime. He told Christians to ignore the poor and concentrate on getting rich. </a:t>
            </a:r>
            <a:endParaRPr lang="en-US" sz="500" smtClean="0">
              <a:latin typeface="Times New Roman" pitchFamily="18"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433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More than 1 million women joined the workforce during the war. They moved into what had traditionally been male dominated jobs: steel, munitions, trucking, public transportation. Many of these women had once worked in low paying deadend jobs. Some feminist hoped the war would inspire changes in the traditional roles of women in the work force. Margaret Drier Robins, an official of the Women’s Trade Union League said in 1918 that the war had created new values. Men and women are conscious that as citizens they must share in the management of industry.    </a:t>
            </a:r>
          </a:p>
          <a:p>
            <a:pPr algn="just" eaLnBrk="1" hangingPunct="1">
              <a:lnSpc>
                <a:spcPct val="80000"/>
              </a:lnSpc>
            </a:pPr>
            <a:r>
              <a:rPr lang="en-US" sz="1800" smtClean="0">
                <a:latin typeface="Times New Roman" pitchFamily="18" charset="0"/>
              </a:rPr>
              <a:t>     For President Wilson the hard part of the war was the peace. He hoped to reshape the world in his ideal. On January 8, 1918 Wilson presented Congress with his vision of how the post-war world would look. He advocated 14 principles, which he called the 14 points. They contained 8 recommendations for adjusting post war boundaries. Establishing new nations in the ruins of the Ottoman and Austro-Hungarian Empires. Wilson believed in the principle of self-determination. Second there were five general principles to govern international conduct in the future. No more secret treaties, freedom of the seas, reductions in armaments, free trade, and impartial mediation in colonial disputes. Finally there was also a proposal for a league of nations. An International body to settle disputes.</a:t>
            </a:r>
          </a:p>
          <a:p>
            <a:pPr algn="just" eaLnBrk="1" hangingPunct="1">
              <a:lnSpc>
                <a:spcPct val="80000"/>
              </a:lnSpc>
            </a:pPr>
            <a:r>
              <a:rPr lang="en-US" sz="1800" smtClean="0">
                <a:latin typeface="Times New Roman" pitchFamily="18" charset="0"/>
              </a:rPr>
              <a:t>     Wilson’s proposals had some major flaws. He made no mention of the economic rivalries, which had been a major cause of the war. He also laid out no formula for deciding how national self-determination would work. His 14 points were an answer to Lenin’s declaration of war aims and how post war Europe should look. Lenin issued his statements in December 1917.</a:t>
            </a:r>
          </a:p>
          <a:p>
            <a:pPr algn="just" eaLnBrk="1" hangingPunct="1">
              <a:lnSpc>
                <a:spcPct val="80000"/>
              </a:lnSpc>
            </a:pPr>
            <a:r>
              <a:rPr lang="en-US" sz="1800" smtClean="0">
                <a:latin typeface="Times New Roman" pitchFamily="18" charset="0"/>
              </a:rPr>
              <a:t>     From the beginning Wilson’s plans had problems. Britain and France wanted to punish Germany. Lloyd George the British leader wanted the Kaiser tried and hung. George Clemenceau wanted to exact some revenge from Germany for the</a:t>
            </a:r>
            <a:endParaRPr lang="en-US" sz="800" smtClean="0">
              <a:latin typeface="Times New Roman" pitchFamily="18"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5363"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staggering losses they endured. Meanwhile in Republicans captured both houses of congress in 1918. They wanted to solve America’s domestic problems before they dealt with international problems. They were also angry that Wilson had tried to make the 1918 election a ballot on his 14 points. </a:t>
            </a:r>
          </a:p>
          <a:p>
            <a:pPr algn="just" eaLnBrk="1" hangingPunct="1">
              <a:lnSpc>
                <a:spcPct val="80000"/>
              </a:lnSpc>
            </a:pPr>
            <a:r>
              <a:rPr lang="en-US" sz="1800" smtClean="0">
                <a:latin typeface="Times New Roman" pitchFamily="18" charset="0"/>
              </a:rPr>
              <a:t>     Then Wilson did something which was guaranteed to make them upset. He appointed no Republicans to the negotiating team, which was going to France to negotiate the treaty. Since any treaty had to be ratified by the Senate it did not make sense to leave out the majority party in the negotiations. The Republicans were determined to stop Wilson. They organized an effect opposition to Wilson even before he returned from the conference.</a:t>
            </a:r>
          </a:p>
          <a:p>
            <a:pPr algn="just" eaLnBrk="1" hangingPunct="1">
              <a:lnSpc>
                <a:spcPct val="80000"/>
              </a:lnSpc>
            </a:pPr>
            <a:r>
              <a:rPr lang="en-US" sz="1800" smtClean="0">
                <a:latin typeface="Times New Roman" pitchFamily="18" charset="0"/>
              </a:rPr>
              <a:t>     Wilson arrived in Europe amidst cheers and screaming crowds. He was greeted as a hero by most Europeans. He entered Paris on December 13, 1918 ready to present a new order and new solutions for solving the world’s problems. The problem was that France and England wanted to punish Germany. Italy wanted to gain recognition for its sacrifices during the war. Lloyd George represented England, Vittorio Orlando represented Italy, George Clemenceau represented France and Wilson represented the U.S. </a:t>
            </a:r>
          </a:p>
          <a:p>
            <a:pPr algn="just" eaLnBrk="1" hangingPunct="1">
              <a:lnSpc>
                <a:spcPct val="80000"/>
              </a:lnSpc>
            </a:pPr>
            <a:r>
              <a:rPr lang="en-US" sz="1800" smtClean="0">
                <a:latin typeface="Times New Roman" pitchFamily="18" charset="0"/>
              </a:rPr>
              <a:t>     Each nation had its own agenda. The British wanted to make sure that their position as world powers would be ensured. The French wanted to make sure that Germany never again invaded them. They along with Britain wanted Germany to pay for the war. The Italians wanted to make sure that Italy emerged as a world power. Wilson wanted to set up mechanisms, which would ensure that there would never again be another war by not punishing Germany.</a:t>
            </a:r>
          </a:p>
          <a:p>
            <a:pPr algn="just" eaLnBrk="1" hangingPunct="1">
              <a:lnSpc>
                <a:spcPct val="80000"/>
              </a:lnSpc>
            </a:pPr>
            <a:r>
              <a:rPr lang="en-US" sz="1800" smtClean="0">
                <a:latin typeface="Times New Roman" pitchFamily="18" charset="0"/>
              </a:rPr>
              <a:t>     George Clemenceau said the problem with Woodrow Wilson was that he </a:t>
            </a:r>
            <a:endParaRPr lang="en-US" sz="800" smtClean="0">
              <a:latin typeface="Times New Roman" pitchFamily="18" charset="0"/>
            </a:endParaRPr>
          </a:p>
          <a:p>
            <a:pPr eaLnBrk="1" hangingPunct="1">
              <a:lnSpc>
                <a:spcPct val="80000"/>
              </a:lnSpc>
            </a:pPr>
            <a:endParaRPr lang="en-US" sz="800" smtClean="0">
              <a:latin typeface="Times New Roman" pitchFamily="18"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6387"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thought that he was Jesus Christ. Lloyd George said that Orlando thought that he was Caesar. Wilson referred to Clemenceau as Napoleon. They argued and fought and finally hammered out an agreement. Wilson patted himself on the back telling one reporter that he had done the best he could negotiating with Napoleon, Caesar and King George. The cornerstone of Wilson’s diplomacy was the League of Nations an organization, which would be used to mediate world disputes. On January 25, 1919 the allies agreed to accept the covenant of the League of Nations. The league of nations agreement bound the U.S. into an alliance which might force us to commit troops to a European conflict for which we had no interest. It also challenged the Monroe Doctrine and American isolationism. </a:t>
            </a:r>
          </a:p>
          <a:p>
            <a:pPr algn="just" eaLnBrk="1" hangingPunct="1">
              <a:lnSpc>
                <a:spcPct val="80000"/>
              </a:lnSpc>
            </a:pPr>
            <a:r>
              <a:rPr lang="en-US" sz="1800" smtClean="0">
                <a:latin typeface="Times New Roman" pitchFamily="18" charset="0"/>
              </a:rPr>
              <a:t>     When Wilson returned to the U.S. with the Versailles Treaty, he found a hostile senate. The Republicans were determined to block ratification of the treaty. Henry Cabot Lodge served as Chairman on the Senate Foreign Relations Committee. He hated Wilson and the treaty. He once told a friend “I never thought that I could hate a man the way I hate Wilson.” The hatred was reciprocal. Wilson described his Republican opposition referring mainly to Lodge as “contemptible, narrow, selfish, poor little minds that never get anywhere.” </a:t>
            </a:r>
          </a:p>
          <a:p>
            <a:pPr algn="just" eaLnBrk="1" hangingPunct="1">
              <a:lnSpc>
                <a:spcPct val="80000"/>
              </a:lnSpc>
            </a:pPr>
            <a:r>
              <a:rPr lang="en-US" sz="1800" smtClean="0">
                <a:latin typeface="Times New Roman" pitchFamily="18" charset="0"/>
              </a:rPr>
              <a:t>     At the beginning public opinion was with Wilson and the treaty. Lodge used a delaying tactic coupled with attacks on Wilson to turn public opinion. When the treaty reached his committee he spent two weeks reading the treaty aloud and then spent six weeks holding hearings on the matter. He allowed every group that had a complaint to testify before his committee. The Irish were angry that the treaty did not provide for an independent Ireland. Gradually Lodge’s opposition crystallized into reservations. Reservations were amendments to the treaty that would protect American sovereignty. Wilson could have gotten the treaty passed with minor</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7411"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revisions if he had accepted the reservations. However, Wilson said no! Accept the treaty in its original form or he would veto it.  </a:t>
            </a:r>
          </a:p>
          <a:p>
            <a:pPr algn="just" eaLnBrk="1" hangingPunct="1">
              <a:lnSpc>
                <a:spcPct val="80000"/>
              </a:lnSpc>
              <a:defRPr/>
            </a:pPr>
            <a:r>
              <a:rPr lang="en-US" altLang="x-none" sz="1800" smtClean="0">
                <a:latin typeface="Times New Roman" charset="0"/>
              </a:rPr>
              <a:t>     When congress refused to bulge Wilson embarked on an 8,000 mile speaking tour by train trying to drum up support for the treaty. After speaking in Pueblo Colorado on September 25, he collapsed suffering severe headaches. It was later found that he had suffered a massive stroke. He spent six weeks recuperating. He was now paralyzed on one side of his body, could not speak, and was unable to conduct business. Wilson recovered enough to conduct limited business.</a:t>
            </a:r>
          </a:p>
          <a:p>
            <a:pPr algn="just" eaLnBrk="1" hangingPunct="1">
              <a:lnSpc>
                <a:spcPct val="80000"/>
              </a:lnSpc>
              <a:defRPr/>
            </a:pPr>
            <a:r>
              <a:rPr lang="en-US" altLang="x-none" sz="1800" smtClean="0">
                <a:latin typeface="Times New Roman" charset="0"/>
              </a:rPr>
              <a:t>     Although too feeble to lead, Wilson was still strong enough to obstruct. When the day finally came for voting in the Senate, he sent word to all true Democrats to vote against the treaty with the odious Lodge reservations attached. Wilson hoped that when these were cleared away, the path would be open for ratification without reservations or with only some mild Democratic reservations.</a:t>
            </a:r>
          </a:p>
          <a:p>
            <a:pPr algn="just" eaLnBrk="1" hangingPunct="1">
              <a:lnSpc>
                <a:spcPct val="80000"/>
              </a:lnSpc>
              <a:defRPr/>
            </a:pPr>
            <a:r>
              <a:rPr lang="en-US" altLang="x-none" sz="1800" smtClean="0">
                <a:latin typeface="Times New Roman" charset="0"/>
              </a:rPr>
              <a:t>     Senator Lodge, cold and calculating, was now at the helm. After failing to amend the treaty outright, he finally came up with fourteen formal reservations to it--a sardonic slap at Wilson's Fourteen Points. These safeguards reserved the rights of the United States under the Monroe Doctrine and the Constitution and otherwise sought to protect American sovereignty. Senator Lodge and other critics were especially alarmed by Article X of the League because it morally bound the United States to aid any member victimized by external aggression. A jealous Congress wanted to reserve for itself the constitutional war-declaring power.</a:t>
            </a:r>
          </a:p>
          <a:p>
            <a:pPr algn="just" eaLnBrk="1" hangingPunct="1">
              <a:lnSpc>
                <a:spcPct val="80000"/>
              </a:lnSpc>
              <a:defRPr/>
            </a:pPr>
            <a:r>
              <a:rPr lang="en-US" altLang="x-none" sz="1800" smtClean="0">
                <a:latin typeface="Times New Roman" charset="0"/>
              </a:rPr>
              <a:t>     Wilson, hating Lodge, saw red at the mere suggestion of the Lodge reservations. He was quite willing to accept somewhat similar reservations sponsored by his faithful Democratic followers, but he insisted that the Lodge reservations "emasculated" the entire pact.</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8435"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Wilson demanded that the treaty be ratified in its original form or he instructed his party members to reject the treaty. The Senate Foreign Relations committee finally sent the treaty to the Senate with some fifty reservations or amendments. Wilson flatly refused the new version of the treaty. On November 19, 1919 the full senate voted on the treaty. Loyal Democrats in the Senate, blindly did Wilson's bidding. Combining with the "irreconcilables," mostly Republicans, they rejected the treaty with the Lodge reservations appended, 55 to 39. </a:t>
            </a:r>
          </a:p>
          <a:p>
            <a:pPr algn="just" eaLnBrk="1" hangingPunct="1">
              <a:lnSpc>
                <a:spcPct val="80000"/>
              </a:lnSpc>
            </a:pPr>
            <a:r>
              <a:rPr lang="en-US" sz="1800" smtClean="0">
                <a:latin typeface="Times New Roman" pitchFamily="18" charset="0"/>
              </a:rPr>
              <a:t>     Forty-two Democratic irreconcilables, followed Wilson’s advice and voted with the Republicans to reject the treaty. When the senate voted on the treaty in its original form fifty-five senators voted against it. Thirty eight senators voted against the treaty only one was a Democrat. There were sporadic efforts to revive the treaty but Wilson’s objections ensured that it would not be revived. When the 1920 elections came Wilson’s ideology had passed and conservativism came back in. Americans recoiled into an isolationists mood and we withdrew from European affairs.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Post War America:</a:t>
            </a:r>
            <a:r>
              <a:rPr lang="en-US" sz="1800" smtClean="0">
                <a:latin typeface="Times New Roman" pitchFamily="18" charset="0"/>
              </a:rPr>
              <a:t> As the war came to an end so did the economic prosperity, which it brought. Government deficient spending kept the economy plowing forward for a few months but once the government began to reduce spending the economy began to slow.  The short period of economic growth following the war came with a price. Inflation spun out of control as prices rose an average of 15% between 1919-20. By the early part of 1919 the economy slowed and the nation experienced an economic recession. Between 1920-21 the GNP declined nearly 10% as businesses went bankrupt, 453,000 farmers lost their farms and nearly 5 million Americans lost their jobs. </a:t>
            </a:r>
          </a:p>
          <a:p>
            <a:pPr algn="just" eaLnBrk="1" hangingPunct="1">
              <a:lnSpc>
                <a:spcPct val="80000"/>
              </a:lnSpc>
            </a:pPr>
            <a:r>
              <a:rPr lang="en-US" sz="1800" smtClean="0">
                <a:latin typeface="Times New Roman" pitchFamily="18" charset="0"/>
              </a:rPr>
              <a:t>     Labor leaders picked the unfortunate post war period to consolidate the gains</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19459"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they had made during the war. Inflation had wiped out the wage gains laborers had received during the war. Job security became a concern as hundreds of thousands of veterans returned from the war. Steel workers were still working twelve-hour days which caused trouble. The business leaders used the end of the war to tighten up on their workers and take back some of the ground they gave during the war. </a:t>
            </a:r>
          </a:p>
          <a:p>
            <a:pPr algn="just" eaLnBrk="1" hangingPunct="1">
              <a:lnSpc>
                <a:spcPct val="80000"/>
              </a:lnSpc>
              <a:defRPr/>
            </a:pPr>
            <a:r>
              <a:rPr lang="en-US" altLang="x-none" sz="1800" smtClean="0">
                <a:latin typeface="Times New Roman" charset="0"/>
              </a:rPr>
              <a:t>     The result was that 1919 became one of the most violent years in U.S. History. There were more than 3,600 strikes involving over 4 million workers. In January a shipyard strike occurred in Seattle, Wa. It evolved into a general strike which brought the entire city down to its knees. The Mayor was forced to use Marines to get the city running again. This broke the strike. The Seattle strike caused a lot of Americans to wonder if radicals had not made an attempt to take control. </a:t>
            </a:r>
          </a:p>
          <a:p>
            <a:pPr algn="just" eaLnBrk="1" hangingPunct="1">
              <a:lnSpc>
                <a:spcPct val="80000"/>
              </a:lnSpc>
              <a:defRPr/>
            </a:pPr>
            <a:r>
              <a:rPr lang="en-US" altLang="x-none" sz="1800" smtClean="0">
                <a:latin typeface="Times New Roman" charset="0"/>
              </a:rPr>
              <a:t>     In September the police in Boston went on strike. They were responding to wage cuts and layoffs associated with their attempts to unionize. The city erupted in violence as a wave of looting took place. A group of businessmen, students, and veterans proved ineffective. Governor Calvin Coolidge decided to call out the National Guard to restore order. This made him a national hero. In Calling out the national guard he stated “There is no right to strike against the public safety by anyone.” Eventually the entire Boston police force was dismissed.</a:t>
            </a:r>
          </a:p>
          <a:p>
            <a:pPr algn="just" eaLnBrk="1" hangingPunct="1">
              <a:lnSpc>
                <a:spcPct val="80000"/>
              </a:lnSpc>
              <a:defRPr/>
            </a:pPr>
            <a:r>
              <a:rPr lang="en-US" altLang="x-none" sz="1800" smtClean="0">
                <a:latin typeface="Times New Roman" charset="0"/>
              </a:rPr>
              <a:t>     In September the greatest strike in U.S. History occurred. 350,000 steel workers in eastern and mid-western cities left their jobs demanding an eight-hour day. The resulting steel strike was long, violent, and bitter. Employers hired armed thugs to disperse picketers and escort strike breakers. They did most of the violence. The climax came in Gary, Indiana when a riot erupted resulting in 18 worker’s deaths. The employers were able to keep the mills running with nonunion workers and the strikers became so unpopular that the AF of L withdrew support for the strike and</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048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by January the workers were forced to return to the mills.</a:t>
            </a:r>
          </a:p>
          <a:p>
            <a:pPr algn="just" eaLnBrk="1" hangingPunct="1">
              <a:lnSpc>
                <a:spcPct val="80000"/>
              </a:lnSpc>
              <a:defRPr/>
            </a:pPr>
            <a:r>
              <a:rPr lang="en-US" altLang="x-none" sz="1800" smtClean="0">
                <a:latin typeface="Times New Roman" charset="0"/>
              </a:rPr>
              <a:t>     The strikes were the result of the optimism generated by the war. They felt that the war was being fought to secure their rights. They never truly understood the power of the forces arrayed against them.</a:t>
            </a:r>
          </a:p>
          <a:p>
            <a:pPr algn="just" eaLnBrk="1" hangingPunct="1">
              <a:lnSpc>
                <a:spcPct val="80000"/>
              </a:lnSpc>
              <a:defRPr/>
            </a:pPr>
            <a:r>
              <a:rPr lang="en-US" altLang="x-none" sz="1800" smtClean="0">
                <a:latin typeface="Times New Roman" charset="0"/>
              </a:rPr>
              <a:t>     As World War I came to an end the U.S. began to experience and unparalleled period of racial animosity. 367,000 African Americans participated in the war thinking that America had changed. They marched through American cities in parades the largest of which was held in Harlem lead by Jazz bands in 1919. The soldiers were cheered as heroes and were an enduring inspiration for urban Blacks. Blacks had fought heroically during the war. They hoped that their heroism would usher in a new dawn in race relations. Black workers hoped that there would be a continuation of the gains they had made during the war in factory jobs. Returning soldiers hoped that the nation would reduce some of the restrictions it imposed on Blacks. </a:t>
            </a:r>
          </a:p>
          <a:p>
            <a:pPr algn="just" eaLnBrk="1" hangingPunct="1">
              <a:lnSpc>
                <a:spcPct val="80000"/>
              </a:lnSpc>
              <a:defRPr/>
            </a:pPr>
            <a:r>
              <a:rPr lang="en-US" altLang="x-none" sz="1800" smtClean="0">
                <a:latin typeface="Times New Roman" charset="0"/>
              </a:rPr>
              <a:t>     However, they were sadly mistaken. There was a sudden rash of lynchings and racial killings in the South. More than seventy Blacks were killed by Whites in 1919. Blacks continued the process of migration, which had begun in the prewar period. White workers became frightened of Blacks who offered to work for cheap. The result was rioting. </a:t>
            </a:r>
          </a:p>
          <a:p>
            <a:pPr algn="just" eaLnBrk="1" hangingPunct="1">
              <a:lnSpc>
                <a:spcPct val="80000"/>
              </a:lnSpc>
              <a:defRPr/>
            </a:pPr>
            <a:r>
              <a:rPr lang="en-US" altLang="x-none" sz="1800" smtClean="0">
                <a:latin typeface="Times New Roman" charset="0"/>
              </a:rPr>
              <a:t>     In July, 1919 in Chicago a teenager swimming in Lake Michigan accidentally drifted into an area reserved for Whites. Whites on shore began to throw stones at the boy to get him to swim back into the Black section. The boy sank under the water and drowned after being hit by a stone. Blacks organized gangs and went into White neighborhoods to seek revenge. Whites formed even bigger gangs and went into Black neighborhoods to seek revenge. For nearly a week Chicago was under</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150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siege as the two races battled each shooting, looting, stabbing, and beating innocent bystanders. 38 people lost their lives 15 Whites and 23 Blacks. 537 were injured and over 1,000 people were left homeless.</a:t>
            </a:r>
          </a:p>
          <a:p>
            <a:pPr algn="just" eaLnBrk="1" hangingPunct="1">
              <a:lnSpc>
                <a:spcPct val="80000"/>
              </a:lnSpc>
              <a:defRPr/>
            </a:pPr>
            <a:r>
              <a:rPr lang="en-US" altLang="x-none" sz="1800" smtClean="0">
                <a:latin typeface="Times New Roman" charset="0"/>
              </a:rPr>
              <a:t>     The June, July, August period was the worse period of racial rioting in history. It was referred to as the Red Summer. More than 120 people died during those three months in racial outbreaks. The riots of 1919 were different from other riots. They involved Blacks fighting back for the first time. The NAACP urged Blacks to not only demand equality but also retaliate against those who tried to deny it. Claude McKay a Poet wrote, “If We Must Die” a poem which encouraged Blacks to die fighting.  </a:t>
            </a:r>
          </a:p>
          <a:p>
            <a:pPr algn="just" eaLnBrk="1" hangingPunct="1">
              <a:lnSpc>
                <a:spcPct val="80000"/>
              </a:lnSpc>
              <a:defRPr/>
            </a:pPr>
            <a:r>
              <a:rPr lang="en-US" altLang="x-none" sz="1800" smtClean="0">
                <a:latin typeface="Times New Roman" charset="0"/>
              </a:rPr>
              <a:t>      Harlem in the 1920s also spawned at least one messianic leader, Marcus Garvey. Marcus Garvey and his UNIA movement. A colorful West Indian who affected plume-hatted uniforms and an imperial life-style, Garvey founded the United Negro Improvement Association (UNIA) to promote the resettlement of American blacks in Africa. He worked amongst urban Blacks with an ideology of Black nationalism. Garvey encouraged Blacks to take pride in their achievements and develop an awareness of their African Heritage. He advised Blacks to reject assimilation and develop pride in their own culture and institutions. He opened a number of businesses including grocery stores, laundries,  and other things. </a:t>
            </a:r>
          </a:p>
          <a:p>
            <a:pPr algn="just" eaLnBrk="1" hangingPunct="1">
              <a:lnSpc>
                <a:spcPct val="80000"/>
              </a:lnSpc>
              <a:defRPr/>
            </a:pPr>
            <a:r>
              <a:rPr lang="en-US" altLang="x-none" sz="1800" smtClean="0">
                <a:latin typeface="Times New Roman" charset="0"/>
              </a:rPr>
              <a:t>     He organized huge rallies and parades in Harlem where he and his followers marched. His Black Star Line Steamship Company, intended to transport his numerous followers to the new African Eden, went bankrupt in 1923, and Garvey was eventually convicted of fraud and imprisoned. But his vigor and visibility did much to cultivate feelings of self-confidence and self-reliance among  blacks, and his example proved important to the later founding of the Nation of Islam (Black</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2531"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Muslim) movement. He organized a Black Army, Air Force, and Nursing Corp.  At its height his organization had about three million members. It all fell apart in 1923 when Garvey was convicted of fraud.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Red Scare:</a:t>
            </a:r>
            <a:r>
              <a:rPr lang="en-US" sz="1800" smtClean="0">
                <a:latin typeface="Times New Roman" pitchFamily="18" charset="0"/>
              </a:rPr>
              <a:t> To many middle class Americans the racial violence, the labor problems, and the radical rise in feminism all signaled a turn towards radicalism in America. The November, 1917 Revolution in Russia had produced Communist leadership in Russia. Concerns about the communist threat grew in the U.S. The Communist announced the creation of a communist International or Comintern whose purpose was to export communism around the world. The U.S. had a number of both imagined and real radical threats. The American Communist Party was organized in 1919. There were other radical organizations formed in the country about the same time. </a:t>
            </a:r>
          </a:p>
          <a:p>
            <a:pPr algn="just" eaLnBrk="1" hangingPunct="1">
              <a:lnSpc>
                <a:spcPct val="80000"/>
              </a:lnSpc>
            </a:pPr>
            <a:r>
              <a:rPr lang="en-US" sz="1800" smtClean="0">
                <a:latin typeface="Times New Roman" pitchFamily="18" charset="0"/>
              </a:rPr>
              <a:t>     In the early part of 1919 there were a series of bombings which really frightened Americans. In April the Post Office intercepted a number of bombs which were addressed to leading politicians and businessmen. One bomb exploded and seriously injured the domestic servant of a Georgia politician. Two months later eight bombs exploded in eight different cities within minutes of each other suggesting a nationwide conspiracy. One of the bombs destroyed the facade of Attorney General A. Mitchell Palmer’s House. In 1920 an explosion killed thirty people in front of the Morgan State Bank on Wall Street. </a:t>
            </a:r>
          </a:p>
          <a:p>
            <a:pPr algn="just" eaLnBrk="1" hangingPunct="1">
              <a:lnSpc>
                <a:spcPct val="80000"/>
              </a:lnSpc>
            </a:pPr>
            <a:r>
              <a:rPr lang="en-US" sz="1800" smtClean="0">
                <a:latin typeface="Times New Roman" pitchFamily="18" charset="0"/>
              </a:rPr>
              <a:t>     The bombings awakened in many Americans a desire to stamp out old line radicalism. This desire was coupled with the Protestant notion of 100% Americanism. This created what became known as the Red Scare. Anti-radical politicians and newspapers began to portray any form of instability as a radical plot to take over. Race rioters were part of an armed revolutionary attempt to take over.</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355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dirty="0" smtClean="0">
                <a:latin typeface="Times New Roman" charset="0"/>
              </a:rPr>
              <a:t>The Steel strike was associated with Bolshevik ideology. Thirty states enacted new peace time sedition acts which imposed harsh penalties on those who promoted revolution. 300 people were sent to jail under these laws. Others were sent to jail because they had opposed the war. </a:t>
            </a:r>
          </a:p>
          <a:p>
            <a:pPr algn="just" eaLnBrk="1" hangingPunct="1">
              <a:lnSpc>
                <a:spcPct val="80000"/>
              </a:lnSpc>
              <a:defRPr/>
            </a:pPr>
            <a:r>
              <a:rPr lang="en-US" altLang="x-none" sz="1800" dirty="0" smtClean="0">
                <a:latin typeface="Times New Roman" charset="0"/>
              </a:rPr>
              <a:t>     There were spontaneous acts of violence directed towards supposed radicals in some communities. A mob of off duty soldiers in New York beat up the staff of a socialist newspaper after ransacking the building. Another mob in Centralia, Washington dragged an IWW agitator from a jail and castrated him before hanging him from a bridge. Many people removed subversive books from shelves of libraries, while administrators dismissed radical students and faculty members. Women’s groups also came under attack because they had opposed the war. The National Consumers League was viewed as a radical organization. </a:t>
            </a:r>
          </a:p>
          <a:p>
            <a:pPr algn="just" eaLnBrk="1" hangingPunct="1">
              <a:lnSpc>
                <a:spcPct val="80000"/>
              </a:lnSpc>
              <a:defRPr/>
            </a:pPr>
            <a:r>
              <a:rPr lang="en-US" altLang="x-none" sz="1800" dirty="0" smtClean="0">
                <a:latin typeface="Times New Roman" charset="0"/>
              </a:rPr>
              <a:t>     It was the federal government, which provided the greatest contributions to the Red Scare. On New Year’s Day 1920 A. Mitchell Palmer and his young assistant J. Edgar Hoover orchestrated a series of raids on alleged radical centers throughout the country. More than 6,000 people were arrested. People who visited those who were arrested were also arrested. The Palmer raids had been organized to uncover huge caches of weapons and explosives stock piled by radicals. The raids netted three pistols. 500 of those arrested were found to be aliens and were deported the rest were released. The Red Scare died down after a while. However, its effects continued well into the decade. </a:t>
            </a:r>
          </a:p>
          <a:p>
            <a:pPr algn="just" eaLnBrk="1" hangingPunct="1">
              <a:lnSpc>
                <a:spcPct val="80000"/>
              </a:lnSpc>
              <a:defRPr/>
            </a:pPr>
            <a:r>
              <a:rPr lang="en-US" altLang="x-none" sz="1800" dirty="0" smtClean="0">
                <a:latin typeface="Times New Roman" charset="0"/>
              </a:rPr>
              <a:t>     In May 1921 two Italians Nicola Sacco and Bartolomeo Vanzetti were charged with murdering a paymaster in Braintree, Massachusetts. The evidence against them was sketchy but since both men were anarchist they faced a public assumption of guilt. They were convicted in a July 1921 trail, with many injustices before 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433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He made $4 million dollars off his speeches. He founded Temple University in Philadelphia. The theme of his speech was that you did not have to go anywhere to get rich.  He said that there were acres of diamonds in every man’s backyard.  Conwell said “money is power, money is prestige, and money is good and moral.” He said that the foundation of Godliness and the foundation of business were correlated”. He was against inherited wealth. It was money people did not earn.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Lester Ward</a:t>
            </a:r>
            <a:r>
              <a:rPr lang="en-US" sz="1800" b="1" smtClean="0">
                <a:latin typeface="Times New Roman" pitchFamily="18" charset="0"/>
              </a:rPr>
              <a:t>:</a:t>
            </a:r>
            <a:r>
              <a:rPr lang="en-US" sz="1800" smtClean="0">
                <a:latin typeface="Times New Roman" pitchFamily="18" charset="0"/>
              </a:rPr>
              <a:t> (1841-1913) A sociologist, argued against Sumner and Spencer. He rose to wealth with hard work after spending years as an obscure civil servant. He was concerned about the poor and he trusted governmental agencies with helping them. He said applying animal evolution to human development is ridiculous. Man survives with help not by leaving him alone. Nature is mean and ruthless but man survives by controlling nature, using his intelligence. The medical profession was the best example of his point. Medicine is man intervening with nature and natural processes. He was also a preacher. He tried to destroy Conwell and Social Darwinism arguments. He said man and animals evolve differently. Ward said there are 2 kinds of evolution; animal and physical. The purpose of these 2 is survival. Human and mental evolution has a purpose. He said that all progress is the result of man superseding nature. Man has a mind and spirit called the psyche forces that the lower creatures do not possess. He said the environment transforms animals while man transforms his environment.</a:t>
            </a:r>
          </a:p>
          <a:p>
            <a:pPr algn="just" eaLnBrk="1" hangingPunct="1">
              <a:lnSpc>
                <a:spcPct val="80000"/>
              </a:lnSpc>
            </a:pPr>
            <a:r>
              <a:rPr lang="en-US" sz="1800" smtClean="0">
                <a:latin typeface="Times New Roman" pitchFamily="18" charset="0"/>
              </a:rPr>
              <a:t>     He said there are 2 kinds of economics; animals economic animals struggle for survival. Man doesn’t allow nature to determine his course. Laissez-faire  bars the road to progress. He said civilization is the progress of man over nature. He wrote a book entitled </a:t>
            </a:r>
            <a:r>
              <a:rPr lang="en-US" sz="1800" u="sng" smtClean="0">
                <a:latin typeface="Times New Roman" pitchFamily="18" charset="0"/>
              </a:rPr>
              <a:t>Dynamic</a:t>
            </a:r>
            <a:r>
              <a:rPr lang="en-US" sz="1800" smtClean="0">
                <a:latin typeface="Times New Roman" pitchFamily="18" charset="0"/>
              </a:rPr>
              <a:t> </a:t>
            </a:r>
            <a:r>
              <a:rPr lang="en-US" sz="1800" u="sng" smtClean="0">
                <a:latin typeface="Times New Roman" pitchFamily="18" charset="0"/>
              </a:rPr>
              <a:t>Sociology</a:t>
            </a:r>
            <a:r>
              <a:rPr lang="en-US" sz="1800" smtClean="0">
                <a:latin typeface="Times New Roman" pitchFamily="18" charset="0"/>
              </a:rPr>
              <a:t> in which he introduces what he called “</a:t>
            </a:r>
            <a:r>
              <a:rPr lang="en-US" sz="1800" i="1" smtClean="0">
                <a:latin typeface="Times New Roman" pitchFamily="18" charset="0"/>
              </a:rPr>
              <a:t>The Psychic Forces of Civilization</a:t>
            </a:r>
            <a:r>
              <a:rPr lang="en-US" sz="1800" smtClean="0">
                <a:latin typeface="Times New Roman" pitchFamily="18" charset="0"/>
              </a:rPr>
              <a:t>.” He introduces the </a:t>
            </a:r>
            <a:r>
              <a:rPr lang="en-US" sz="1800" u="sng" smtClean="0">
                <a:latin typeface="Times New Roman" pitchFamily="18" charset="0"/>
              </a:rPr>
              <a:t>iron law of nature</a:t>
            </a:r>
            <a:r>
              <a:rPr lang="en-US" sz="1800" smtClean="0">
                <a:latin typeface="Times New Roman" pitchFamily="18" charset="0"/>
              </a:rPr>
              <a:t>. He said that</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457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openly bigoted judge, Webster Thayer and were sentenced to death. Over the years public sentiment grew for a new trail. However the state refused to bulge and on August 23, 1927 amid widespread protest and with Sacco and Vanzetti still proclaiming innocence they were electrocuted in Massachusetts electric chair.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Roaring 1920s:</a:t>
            </a:r>
            <a:r>
              <a:rPr lang="en-US" sz="1800" smtClean="0">
                <a:latin typeface="Times New Roman" pitchFamily="18" charset="0"/>
              </a:rPr>
              <a:t> Prosperity--real, sustained, and widely shared--put much of the "roar" into the twenties. The economy kicked off its war harness in 1919, faltered a few steps in the recession of 1920-1921, and then sprinted forward for nearly seven years. Both the recent war and Treasury Secretary Andrew Mellon's tax policies favored the rapid expansion of capital investment. Ingenious machines, powered by relatively cheap energy from newly tapped oil fields, dramatically increased the productivity of the laborer. Assembly-line production reached such perfection in Henry Ford's famed Rouge River plant near Detroit that a finished automobile emerged every ten seconds.</a:t>
            </a:r>
          </a:p>
          <a:p>
            <a:pPr algn="just" eaLnBrk="1" hangingPunct="1">
              <a:lnSpc>
                <a:spcPct val="80000"/>
              </a:lnSpc>
            </a:pPr>
            <a:r>
              <a:rPr lang="en-US" sz="1800" smtClean="0">
                <a:latin typeface="Times New Roman" pitchFamily="18" charset="0"/>
              </a:rPr>
              <a:t>     Great new industries suddenly sprouted forth. Supplying electrical power for the humming new machines became a giant business in the 1920s. Above all, the automobile, once the horseless chariot of the rich, now became the carriage of the common citizen. By 1930 Americans owned almost 30 million cars.</a:t>
            </a:r>
          </a:p>
          <a:p>
            <a:pPr algn="just" eaLnBrk="1" hangingPunct="1">
              <a:lnSpc>
                <a:spcPct val="80000"/>
              </a:lnSpc>
            </a:pPr>
            <a:r>
              <a:rPr lang="en-US" sz="1800" smtClean="0">
                <a:latin typeface="Times New Roman" pitchFamily="18" charset="0"/>
              </a:rPr>
              <a:t>     The nation's deepening "love affair" with the automobile headlined a momentous shift in the character of the economy. American manufacturers seemed to have mastered the problems of production; their worries now focused on consumption. Could they find the mass markets for the goods they had contrived to spew forth in such profusion?</a:t>
            </a:r>
          </a:p>
          <a:p>
            <a:pPr algn="just" eaLnBrk="1" hangingPunct="1">
              <a:lnSpc>
                <a:spcPct val="80000"/>
              </a:lnSpc>
            </a:pPr>
            <a:r>
              <a:rPr lang="en-US" sz="1800" smtClean="0">
                <a:latin typeface="Times New Roman" pitchFamily="18" charset="0"/>
              </a:rPr>
              <a:t>     Responding to this need, a new arm of American commerce came into being: advertising. By persuasion and ploy, allure and sexual suggestion, advertisers sought to make Americans chronically discontented with their paltry possessions</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560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and want more, more, more. A founder of this new "profession" was Bruce Barton, prominent New York partner in a Madison Avenue firm. In 1925 Barton published a best-seller, </a:t>
            </a:r>
            <a:r>
              <a:rPr lang="en-US" altLang="x-none" sz="1800" b="1" u="sng" smtClean="0">
                <a:latin typeface="Times New Roman" charset="0"/>
              </a:rPr>
              <a:t>The Man Nobody Knows</a:t>
            </a:r>
            <a:r>
              <a:rPr lang="en-US" altLang="x-none" sz="1800" smtClean="0">
                <a:latin typeface="Times New Roman" charset="0"/>
              </a:rPr>
              <a:t>, setting forth the seductive thesis that Jesus Christ was the greatest adman of all time. "Every advertising man ought to study the parables of Jesus," Barton preached. "They are marvelously condensed, as all good advertising should be." Barton even had a good word to say for Christ's executive ability: "He picked up twelve men from the bottom ranks of business and forged them into an organization that conquered the world."</a:t>
            </a:r>
          </a:p>
          <a:p>
            <a:pPr algn="just" eaLnBrk="1" hangingPunct="1">
              <a:lnSpc>
                <a:spcPct val="80000"/>
              </a:lnSpc>
              <a:defRPr/>
            </a:pPr>
            <a:r>
              <a:rPr lang="en-US" altLang="x-none" sz="1800" smtClean="0">
                <a:latin typeface="Times New Roman" charset="0"/>
              </a:rPr>
              <a:t>     In this commercialized atmosphere, even sports were becoming a big business. Ballyhooed by the "image makers," home-run heroes like George H. ("Babe") Ruth were far better known than most statesmen. The fans bought tickets in such numbers that  "Babe's" hometown park, Yankee Stadium, became known as "the house that Ruth built." In 1921 the slugging heavyweight champion, Jack Dempsey, knocked out the dapper French light heavyweight, Georges Carpentier. The Jersey City crowd in attendance had paid more than a million dollars--the first in a series of million-dollar "gates" in the golden 1920s.</a:t>
            </a:r>
          </a:p>
          <a:p>
            <a:pPr algn="just" eaLnBrk="1" hangingPunct="1">
              <a:lnSpc>
                <a:spcPct val="80000"/>
              </a:lnSpc>
              <a:defRPr/>
            </a:pPr>
            <a:r>
              <a:rPr lang="en-US" altLang="x-none" sz="1800" smtClean="0">
                <a:latin typeface="Times New Roman" charset="0"/>
              </a:rPr>
              <a:t>     Buying on credit was another innovative feature of the postwar economy. "Possess today and pay tomorrow" was the message directed at buyers. Once-frugal descendants of Puritans went ever deeper into debt to own all kinds of newfangled marvels--refrigerators, vacuum cleaners, and especially cars and radios--now. Prosperity thus accumulated an overhanging cloud of debt, and the economy became increasingly vulnerable to disruptions of the credit structure.</a:t>
            </a:r>
          </a:p>
          <a:p>
            <a:pPr algn="just" eaLnBrk="1" hangingPunct="1">
              <a:lnSpc>
                <a:spcPct val="80000"/>
              </a:lnSpc>
              <a:defRPr/>
            </a:pPr>
            <a:r>
              <a:rPr lang="en-US" altLang="x-none" sz="1800" smtClean="0">
                <a:latin typeface="Times New Roman" charset="0"/>
              </a:rPr>
              <a:t>     A new industrial revolution slipped into high gear in America in the 1920s. Thrusting out steel tentacles, it changed the daily life of the people in unprecedented ways. Machinery was the new messiah--and the automobile was its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662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principal prophet. Of all the inventions of the era, the automobile cut the deepest mark. It heralded an amazing new industrial system, based on assembly-line methods and mass-production techniques.</a:t>
            </a:r>
          </a:p>
          <a:p>
            <a:pPr algn="just" eaLnBrk="1" hangingPunct="1">
              <a:lnSpc>
                <a:spcPct val="80000"/>
              </a:lnSpc>
              <a:defRPr/>
            </a:pPr>
            <a:r>
              <a:rPr lang="en-US" altLang="x-none" sz="1800" smtClean="0">
                <a:latin typeface="Times New Roman" charset="0"/>
              </a:rPr>
              <a:t>     Americans adapted rather than invented the gasoline engine; Europeans can claim the original honor. By the 1890s a few daring American inventors and promoters, including Henry Ford and Ransom E. Olds (Oldsmobile), were developing the infant automotive industry. By 1910 there were sixty-nine companies, with a total annual production of 181,000 units. The early contraptions were neither speedy nor reliable. Many a stalled motorist, profanely cranking a balky automobile, had to endure the jeer "Get a horse" from the occupants of a passing dobbin-drawn carriage.</a:t>
            </a:r>
          </a:p>
          <a:p>
            <a:pPr algn="just" eaLnBrk="1" hangingPunct="1">
              <a:lnSpc>
                <a:spcPct val="80000"/>
              </a:lnSpc>
              <a:defRPr/>
            </a:pPr>
            <a:r>
              <a:rPr lang="en-US" altLang="x-none" sz="1800" smtClean="0">
                <a:latin typeface="Times New Roman" charset="0"/>
              </a:rPr>
              <a:t>     An enormous industry sprang into being, as Detroit became the motorcar capital of America. The mechanized colossus owed much to the stopwatch efficiency techniques of Frederick W. Taylor, a prominent inventor, engineer, and tennis player, who sought to eliminate wasted motion. His epitaph reads "Father of Scientific Management."</a:t>
            </a:r>
          </a:p>
          <a:p>
            <a:pPr algn="just" eaLnBrk="1" hangingPunct="1">
              <a:lnSpc>
                <a:spcPct val="80000"/>
              </a:lnSpc>
              <a:defRPr/>
            </a:pPr>
            <a:r>
              <a:rPr lang="en-US" altLang="x-none" sz="1800" smtClean="0">
                <a:latin typeface="Times New Roman" charset="0"/>
              </a:rPr>
              <a:t>     Best known of the new crop of industrial wizards was Henry Ford, who more than any other individual put America on rubber tires. His high and hideous Model T ("Tin Lizzie") was cheap, rugged, and reasonably reliable, though rough and clattering.  The parts of Ford's "flivver" were highly standardized, but the behavior of this "rattling good car" was so individualized that it became the butt of numberless jokes.</a:t>
            </a:r>
          </a:p>
          <a:p>
            <a:pPr algn="just" eaLnBrk="1" hangingPunct="1">
              <a:lnSpc>
                <a:spcPct val="80000"/>
              </a:lnSpc>
              <a:defRPr/>
            </a:pPr>
            <a:r>
              <a:rPr lang="en-US" altLang="x-none" sz="1800" smtClean="0">
                <a:latin typeface="Times New Roman" charset="0"/>
              </a:rPr>
              <a:t>     Lean and silent Henry Ford, who was said to have wheels in his head, erected an immense personal empire on the cornerstone of his mechanical genius, though his associates provided much of the organizational talent. Ill educated, this</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7651"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multimillionaire mechanic was socially and culturally narrow; "History is bunk," he once testified. But he dedicated himself with one-track devotion to the gospel of standardization. After two early failures, he grasped and applied fully the techniques of assembly-line production--"Fordism." He is supposed to have remarked that the purchaser could have his automobile any color he desired--just as long as it was black. So economical were his methods that in the mid-1920s he was selling the Ford roadster for $260--well within the purse of a thrifty worker.</a:t>
            </a:r>
          </a:p>
          <a:p>
            <a:pPr algn="just" eaLnBrk="1" hangingPunct="1">
              <a:lnSpc>
                <a:spcPct val="80000"/>
              </a:lnSpc>
            </a:pPr>
            <a:r>
              <a:rPr lang="en-US" sz="1800" smtClean="0">
                <a:latin typeface="Times New Roman" pitchFamily="18" charset="0"/>
              </a:rPr>
              <a:t>     The flood of Fords was phenomenal. In 1914 the "Automobile Wizard" turned out his five hundred thousandth Model T. By 1930 his total had risen to 20 million, or, on a bumper-to-bumper basis, more than enough to encircle the globe. A national newspaper and magazine poll conducted in 1923 revealed Ford to be the people's choice for the presidential nomination in 1924. By 1929, when the great bull market collapsed, 26 million motor vehicles were registered in the United States. This figure, averaging 1 for every 4.9 Americans, represented far more automobiles than existed in all the rest of the world.</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Agriculture:</a:t>
            </a:r>
            <a:r>
              <a:rPr lang="en-US" sz="1800" smtClean="0">
                <a:latin typeface="Times New Roman" pitchFamily="18" charset="0"/>
              </a:rPr>
              <a:t> Like Industry agriculture used new technologies in the 1920s. Tractors became accessible to more farmers. This opened up 35 million new acres of land to production. There was a worldwide increase in agricultural production. This increase in production did not lead to an increase in demand. The result was disastrous for farmers. They constantly over produced reducing their wages and causing an economic recession in their sector. In 1920 farm income had been 15% of the national total but by 1929 it had fallen to 9%. The average farmer made only about a quarter as much money each year in the 1920s as the average nonfarmer.</a:t>
            </a:r>
          </a:p>
          <a:p>
            <a:pPr algn="just" eaLnBrk="1" hangingPunct="1">
              <a:lnSpc>
                <a:spcPct val="80000"/>
              </a:lnSpc>
            </a:pPr>
            <a:r>
              <a:rPr lang="en-US" sz="1800" smtClean="0">
                <a:latin typeface="Times New Roman" pitchFamily="18" charset="0"/>
              </a:rPr>
              <a:t>     More than 3 million people left agriculture during the decade. Those who remained were generally forced to work as tenant farmers losing ownership of their</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8675"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land and homes. Farmers once again began to organize and demand relief. In the Dakotas the Farm Labor Party was organized. This organization was strong in the midwest. The American Farm Bureau Federation also gained power during this period. The farmers wanted price support from the government.  Most reform ideas never got off the ground but one did and that was parity.</a:t>
            </a:r>
          </a:p>
          <a:p>
            <a:pPr algn="just" eaLnBrk="1" hangingPunct="1">
              <a:lnSpc>
                <a:spcPct val="80000"/>
              </a:lnSpc>
            </a:pPr>
            <a:r>
              <a:rPr lang="en-US" sz="1800" smtClean="0">
                <a:latin typeface="Times New Roman" pitchFamily="18" charset="0"/>
              </a:rPr>
              <a:t>     Parity was a formula for guaranteeing farmers a fair price for their crops regardless of how national or international agricultural prices fluctuated. The formula was based on a 1920 average price of crops during the half decade preceding the first World War. Farmers wanted high tariffs to keep out foreign supplies and a government commitment to buy up surplus farm crops at parity and sell them abroad regardless of the market. The idea was espoused in the McNary-Haugen Bill, which was introduced to congress each year between 1924-28. In 1926 Congress agreed to use parity for grain, rice, cotton, and tobacco but President Coolidge vetoed it. It passed again in 1928 but was vetoed again.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Women in the 1920s:</a:t>
            </a:r>
            <a:r>
              <a:rPr lang="en-US" sz="1800" smtClean="0">
                <a:latin typeface="Times New Roman" pitchFamily="18" charset="0"/>
              </a:rPr>
              <a:t> By the 1920s women were beginning to change. More women were attending college and therefore entering professions, which had traditionally barred them. Even more women were learning to balance a career with a family. </a:t>
            </a:r>
            <a:r>
              <a:rPr lang="en-US" sz="1800" b="1" smtClean="0">
                <a:latin typeface="Times New Roman" pitchFamily="18" charset="0"/>
              </a:rPr>
              <a:t>25% of the women working in the 1920s were married</a:t>
            </a:r>
            <a:r>
              <a:rPr lang="en-US" sz="1800" smtClean="0">
                <a:latin typeface="Times New Roman" pitchFamily="18" charset="0"/>
              </a:rPr>
              <a:t>. Still women found it hard to get professional opportunities. Even though there were success stories of women as doctors, journalists, lawyers and business people most women were confined in the traditional women’s jobs; education, social work and nursing. Some were moving up to lower management jobs in business. Most employed women were lower-class nonprofessional workers. Middle-class women for the most part still stayed home.</a:t>
            </a:r>
          </a:p>
          <a:p>
            <a:pPr algn="just" eaLnBrk="1" hangingPunct="1">
              <a:lnSpc>
                <a:spcPct val="80000"/>
              </a:lnSpc>
            </a:pPr>
            <a:r>
              <a:rPr lang="en-US" sz="1800" smtClean="0">
                <a:latin typeface="Times New Roman" pitchFamily="18" charset="0"/>
              </a:rPr>
              <a:t>     Nonetheless, it was the 1920s, which would see the greatest change in the role of</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29699"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women that any decade had experienced. A group of young psychologist referred to as the behaviorist began to challenge long held views on women and their instinctive capacity for motherhood. Lead by John B. Watson, these psychologists argued that maternal affection was not sufficient preparation for child rearing. They argued that mothers should rely on advice and assistance from experts and professionals: doctors, nurses, and trained educators. </a:t>
            </a:r>
          </a:p>
          <a:p>
            <a:pPr algn="just" eaLnBrk="1" hangingPunct="1">
              <a:lnSpc>
                <a:spcPct val="80000"/>
              </a:lnSpc>
              <a:defRPr/>
            </a:pPr>
            <a:r>
              <a:rPr lang="en-US" altLang="x-none" sz="1800" smtClean="0">
                <a:latin typeface="Times New Roman" charset="0"/>
              </a:rPr>
              <a:t>     For many women these findings helped redefine what had been an all-consuming passion motherhood. Women recognized that motherhood was not as emotionally fulfilling as they had once thought. They began to concentrate on other roles that women were to play. The idea of the compassionate marriage developed. The middle-class wife shared increasingly in her husband’s social life. She devoted more time to cosmetics and clothing and was less likely to allow children to interfere with the development of a marital relationship. The biggest change was that women began to view sex differently. It was no longer just a means of procreation now it became a pleasurable activity, which was the culmination of a relationship resulting from romantic love.</a:t>
            </a:r>
          </a:p>
          <a:p>
            <a:pPr algn="just" eaLnBrk="1" hangingPunct="1">
              <a:lnSpc>
                <a:spcPct val="80000"/>
              </a:lnSpc>
              <a:defRPr/>
            </a:pPr>
            <a:r>
              <a:rPr lang="en-US" altLang="x-none" sz="1800" smtClean="0">
                <a:latin typeface="Times New Roman" charset="0"/>
              </a:rPr>
              <a:t>     The result was the development of birth control. Margaret Sanger was the pioneer in this movement. Sanger was a disciple of Emma Goldman, a Russian immigrant who had agitated for birth control before WW I. She promoted the diaphragms and other devices for middle class women to help them reduce the number of children they had. She believed that birth control was the answer to poverty in America. </a:t>
            </a:r>
          </a:p>
          <a:p>
            <a:pPr algn="just" eaLnBrk="1" hangingPunct="1">
              <a:lnSpc>
                <a:spcPct val="80000"/>
              </a:lnSpc>
              <a:defRPr/>
            </a:pPr>
            <a:r>
              <a:rPr lang="en-US" altLang="x-none" sz="1800" smtClean="0">
                <a:latin typeface="Times New Roman" charset="0"/>
              </a:rPr>
              <a:t>     Women continued to find opportunities for employment in the cities, though they tended to cluster in a few low-paying jobs such as, retail clerking and office typing, that became classified as "women's work." An organized birth-control</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072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movement, led by Sanger, openly championed the use of contraceptives. There was also a National Women's Party began in 1923 to campaign for an Equal Rights Amendment to the Constitution. To some defenders of traditional ways, it seemed that the world had suddenly gone mad.</a:t>
            </a:r>
          </a:p>
          <a:p>
            <a:pPr algn="just" eaLnBrk="1" hangingPunct="1">
              <a:lnSpc>
                <a:spcPct val="80000"/>
              </a:lnSpc>
              <a:defRPr/>
            </a:pPr>
            <a:r>
              <a:rPr lang="en-US" altLang="x-none" sz="1800" smtClean="0">
                <a:latin typeface="Times New Roman" charset="0"/>
              </a:rPr>
              <a:t>     Goldman believed birth control was a viable answer to abortions. Sanger was a founding member of the American Birth Control League, which evolved into an organization called Planned Parenthood. Before long middle class women began to use birth control and this reshaped the way women thought of themselves and their role in society. Secular views of womanhood developed.</a:t>
            </a:r>
          </a:p>
          <a:p>
            <a:pPr algn="just" eaLnBrk="1" hangingPunct="1">
              <a:lnSpc>
                <a:spcPct val="80000"/>
              </a:lnSpc>
              <a:defRPr/>
            </a:pPr>
            <a:r>
              <a:rPr lang="en-US" altLang="x-none" sz="1800" smtClean="0">
                <a:latin typeface="Times New Roman" charset="0"/>
              </a:rPr>
              <a:t>     Women began to reject the Victorian era ideas of behavior. They no longer believed it necessary to maintain a strict female respectability. Women began to smoke, drink, dance, wear seductive clothes and makeup, and attend lively parties. They released their inhibitions and ended their social and moral constraints. The ideas of Freud and others began to take hold. Even before the war, one observer thought the chimes had "struck sex o'clock in America," and the 1920s witnessed what many old-timers regarded as a veritable erotic eruption. Advertisers exploited sexual allure to sell everything from soap to car tires. </a:t>
            </a:r>
          </a:p>
          <a:p>
            <a:pPr algn="just" eaLnBrk="1" hangingPunct="1">
              <a:lnSpc>
                <a:spcPct val="80000"/>
              </a:lnSpc>
              <a:defRPr/>
            </a:pPr>
            <a:r>
              <a:rPr lang="en-US" altLang="x-none" sz="1800" smtClean="0">
                <a:latin typeface="Times New Roman" charset="0"/>
              </a:rPr>
              <a:t>     Justification for this new sexual frankness could be found in the recently translated writings of Dr. Sigmund Freud. This Viennese physician argued that sexual repression was responsible for a variety of nervous and emotional ills. Thus not pleasure alone, but health, demanded sexual gratification and liberation. All of these ideas were combined in what became known as the Flappers. </a:t>
            </a:r>
          </a:p>
          <a:p>
            <a:pPr algn="just" eaLnBrk="1" hangingPunct="1">
              <a:lnSpc>
                <a:spcPct val="80000"/>
              </a:lnSpc>
              <a:defRPr/>
            </a:pPr>
            <a:r>
              <a:rPr lang="en-US" altLang="x-none" sz="1800" smtClean="0">
                <a:latin typeface="Times New Roman" charset="0"/>
              </a:rPr>
              <a:t>     Flappers were modern women whose liberated lifestyles found their expression in dress, hairstyles, speech, and behavior. This flapper lifestyle had its greatest impact on lower-middle-class and working class women who were flocking to new</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174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jobs in industry and the service sector. These women worked during the day and partied at night in night-clubs and dance halls looking for excitement and companionship. Once-modest maidens now proclaimed their new freedom in bobbed tresses and dresses. Young women appeared with hemlines elevated, stockings rolled, breasts taped flat, cheeks rouged, and lips a "crimson gash" that held a dangling cigarette. Thus did the "flapper" symbolize a yearned-for and devil-may-care independence in some American women. Still more adventuresome females shocked their elders when they sported the new one-piece bathing suits. </a:t>
            </a:r>
          </a:p>
          <a:p>
            <a:pPr algn="just" eaLnBrk="1" hangingPunct="1">
              <a:lnSpc>
                <a:spcPct val="80000"/>
              </a:lnSpc>
              <a:defRPr/>
            </a:pPr>
            <a:r>
              <a:rPr lang="en-US" altLang="x-none" sz="1800" smtClean="0">
                <a:latin typeface="Times New Roman" charset="0"/>
              </a:rPr>
              <a:t>     Many taboos flew out the window as sex-conscious Americans let themselves go. As unknowing Freudians, teenagers pioneered the sexual frontiers. Glued together in syncopated embrace, they danced to jazz music squeaking from phonographs. In an earlier day a kiss had been the equivalent of a proposal of marriage. But in the new era, exploratory young folk sat in darkened movie houses or took to the highways and byways in automobiles--branded "houses of prostitution on wheels" by straitlaced elders. There, the youthful "neckers" and "petters" poached upon the forbidden territory of each other's bodies. The majority of the women remained highly dependent on men both in the workplace and at home. Women were still poorly paid and pretty much so powerless. Some women argued that the new Woman was a myth.   </a:t>
            </a:r>
          </a:p>
          <a:p>
            <a:pPr algn="just" eaLnBrk="1" hangingPunct="1">
              <a:lnSpc>
                <a:spcPct val="80000"/>
              </a:lnSpc>
              <a:defRPr/>
            </a:pPr>
            <a:r>
              <a:rPr lang="en-US" altLang="x-none" sz="1800" smtClean="0">
                <a:latin typeface="Times New Roman" charset="0"/>
              </a:rPr>
              <a:t>     Part of this new woman was activism. Alice Paul formed the National Women’s Party. It campaigned for equal rights. Women’s rights organizations continued to grow during this period. They took advantage of the suffrage victories and formed the League of Women Voters and women’s auxiliaries of both the Democratic and Republican Parties. The major parties added women to their national committees and in 1920 endorsed several platform planks drafted by the League of Women</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2771"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Voters. Polling places shifted from saloons to schools and churches; states that had not done so earlier passed laws permitting women to serve on juries and hold public office. The Women's Joint Congressional Committee, formed by a coalition of women's groups in 1919, lobbied for child-labor laws, protection of women workers, and federal support for education. In 1920 the Matrimonial Causes Act was passed. It stated that in a divorce both parties would share equally in the assets. In 1921 we had the first Miss America pageant. Only 8 women participated.</a:t>
            </a:r>
          </a:p>
          <a:p>
            <a:pPr algn="just" eaLnBrk="1" hangingPunct="1">
              <a:lnSpc>
                <a:spcPct val="80000"/>
              </a:lnSpc>
              <a:defRPr/>
            </a:pPr>
            <a:r>
              <a:rPr lang="en-US" altLang="x-none" sz="1800" smtClean="0">
                <a:latin typeface="Times New Roman" charset="0"/>
              </a:rPr>
              <a:t>     The Sheppard-Towner Act (1921), passed in response to such lobbying, appropriated $1.2 million for rural prenatal and baby-care centers staffed by public-health nurses. Women were instrumental in the passage of this Act which provided federal funds for prenatal children’s healthcare. Women were divided over the legislation. Alice Paul opposed the measure because it classified all women as mothers. Margaret Sanger opposed it because she argued that it discouraged birth control. The AMA also opposed it because the bill introduced nonprofessionals into the health field. In 1929 congress terminated the program.</a:t>
            </a:r>
          </a:p>
          <a:p>
            <a:pPr algn="just" eaLnBrk="1" hangingPunct="1">
              <a:lnSpc>
                <a:spcPct val="80000"/>
              </a:lnSpc>
              <a:defRPr/>
            </a:pPr>
            <a:r>
              <a:rPr lang="en-US" altLang="x-none" sz="1800" smtClean="0">
                <a:latin typeface="Times New Roman" charset="0"/>
              </a:rPr>
              <a:t>     Overall, however, the Nineteenth Amendment had little political impact. Women who had marched together in the suffrage campaign and worked together for other progressive reforms now scattered to all points on the political spectrum. Some voted Republican, others Socialist. Some joined the La Follette campaign in 1924, others worked to rebuild the Democratic party. Many withdrew from politics altogether. A midwestern women's club leader lamented that the hall where reformers once delivered passionate speeches "now rings with such terms as `no trump' and `grand slam."</a:t>
            </a:r>
          </a:p>
          <a:p>
            <a:pPr algn="just" eaLnBrk="1" hangingPunct="1">
              <a:lnSpc>
                <a:spcPct val="80000"/>
              </a:lnSpc>
              <a:defRPr/>
            </a:pPr>
            <a:r>
              <a:rPr lang="en-US" altLang="x-none" sz="1800" smtClean="0">
                <a:latin typeface="Times New Roman" charset="0"/>
              </a:rPr>
              <a:t>     As the women's movement splintered, it lost a unified focus. Drawing mainly middle-class and professional women, the League of Women Voters abandoned</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379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reform activism for the "nonpartisan" study of civic issues. Some feminists worked for peace. Carrie Chapman Catt founded the National Conference on the Cause and</a:t>
            </a:r>
          </a:p>
          <a:p>
            <a:pPr algn="just" eaLnBrk="1" hangingPunct="1">
              <a:lnSpc>
                <a:spcPct val="80000"/>
              </a:lnSpc>
              <a:defRPr/>
            </a:pPr>
            <a:r>
              <a:rPr lang="en-US" altLang="x-none" sz="1800" smtClean="0">
                <a:latin typeface="Times New Roman" charset="0"/>
              </a:rPr>
              <a:t>Cure of War, and Jane Addams channeled her energies into the Women's International League for Peace and Freedom.</a:t>
            </a:r>
          </a:p>
          <a:p>
            <a:pPr algn="just" eaLnBrk="1" hangingPunct="1">
              <a:lnSpc>
                <a:spcPct val="80000"/>
              </a:lnSpc>
              <a:defRPr/>
            </a:pPr>
            <a:r>
              <a:rPr lang="en-US" altLang="x-none" sz="1800" smtClean="0">
                <a:latin typeface="Times New Roman" charset="0"/>
              </a:rPr>
              <a:t>     Meanwhile, Alice Paul and her National Woman's party campaigned for an equal-rights amendment to the Constitution. Paul even opposed legislation protecting women workers because such laws supposedly implied women's inferiority. Most feminists, as well as radicals and labor activists, condemned her position. The amendment might benefit professional women, these critics charged, but it could hurt female factory workers if it meant the abolition of protective legislation. The argument proved moot, however, because the proposed amendment got nowhere.</a:t>
            </a:r>
          </a:p>
          <a:p>
            <a:pPr algn="just" eaLnBrk="1" hangingPunct="1">
              <a:lnSpc>
                <a:spcPct val="80000"/>
              </a:lnSpc>
              <a:defRPr/>
            </a:pPr>
            <a:r>
              <a:rPr lang="en-US" altLang="x-none" sz="1800" smtClean="0">
                <a:latin typeface="Times New Roman" charset="0"/>
              </a:rPr>
              <a:t>     The conservative political atmosphere and materialistic mass culture of the 1920s underlay this disarray. Jane Addams and other women's rights leaders faced accusations of communist sympathies by right-wing groups. Countless young women, bombarded by advertising that defined liberation in terms of a sophisticated life-style and the purchase of more consumer goods, found the prewar feminists' earnest civic idealism embarrassingly passé. One young woman in 1927 ridiculed "the old school of fighting feminists" for their lack of "feminine charm" and scorned the hard-core activists "who antagonize men with their constant clamor about maiden names, equal rights, [and] women's place in the world."</a:t>
            </a:r>
          </a:p>
          <a:p>
            <a:pPr algn="just" eaLnBrk="1" hangingPunct="1">
              <a:lnSpc>
                <a:spcPct val="80000"/>
              </a:lnSpc>
              <a:defRPr/>
            </a:pPr>
            <a:r>
              <a:rPr lang="en-US" altLang="x-none" sz="1800" smtClean="0">
                <a:latin typeface="Times New Roman" charset="0"/>
              </a:rPr>
              <a:t>     In such a climate, the few reforms achieved by organized women's groups often proved short-lived. The women's movement suffered serious setbacks when the Supreme Court struck down child-labor laws (1922) and women's protective laws (1923). A 1924 child-labor constitutional amendment opposed by powerful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5363"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man has used inventions to master nature. Its only when man intervenes with nature that nature’s products become fit for society. Medicine was man’s intervening with nature.</a:t>
            </a:r>
          </a:p>
          <a:p>
            <a:pPr algn="just" eaLnBrk="1" hangingPunct="1">
              <a:lnSpc>
                <a:spcPct val="80000"/>
              </a:lnSpc>
            </a:pPr>
            <a:r>
              <a:rPr lang="en-US" sz="1800" smtClean="0">
                <a:latin typeface="Times New Roman" pitchFamily="18" charset="0"/>
              </a:rPr>
              <a:t>     Man’s intervention in art is artificial. Human institutions are invented and therefore artificial. He said laissez-faire is foolishness. It was useless for governing purposes. He said governments true function is to regulate control, and liberate not leave alone. He said legislatures should be social scientist not lawyers.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Social Gospel Movement</a:t>
            </a:r>
            <a:r>
              <a:rPr lang="en-US" sz="1800" b="1" smtClean="0">
                <a:latin typeface="Times New Roman" pitchFamily="18" charset="0"/>
              </a:rPr>
              <a:t>:</a:t>
            </a:r>
            <a:r>
              <a:rPr lang="en-US" sz="1800" smtClean="0">
                <a:latin typeface="Times New Roman" pitchFamily="18" charset="0"/>
              </a:rPr>
              <a:t> There was a growth in social improvement religious groups. Churches were slow getting readjusted after the Civil War. There were several reasons. 1. The Protestants placed emphasis only on the spiritual needs of people. They believed that human suffering was the penalty of idleness. It was the poor’s own fault. The Catholic Church rejected this view and their ranks swelled during this period. 2. There was competition between the rival Protestant churches. They tried to cater to the rich. They ignored the abuses of the wealthy. 3. Many Protestant churches were secure. There were very successful revivals in the Protestant churches after the Civil War. They went after the Freedmen. The Protestant churches were in the Vanguard of the reconstruction movement.</a:t>
            </a:r>
          </a:p>
          <a:p>
            <a:pPr algn="just" eaLnBrk="1" hangingPunct="1">
              <a:lnSpc>
                <a:spcPct val="80000"/>
              </a:lnSpc>
            </a:pPr>
            <a:r>
              <a:rPr lang="en-US" sz="1800" smtClean="0">
                <a:latin typeface="Times New Roman" pitchFamily="18" charset="0"/>
              </a:rPr>
              <a:t>     Attitudes changed towards the Social gospel. The riots and strikes magnified the problems of the working classes. The Protestant answer was the Social Gospel Theory. Man was seen as the child of God who had infinite possibilities for improvement. “The Jungle” was written. It displayed the problems Lithuanian immigrants had working in the Chicago meat packing industry. </a:t>
            </a:r>
          </a:p>
          <a:p>
            <a:pPr algn="just" eaLnBrk="1" hangingPunct="1">
              <a:lnSpc>
                <a:spcPct val="80000"/>
              </a:lnSpc>
            </a:pPr>
            <a:r>
              <a:rPr lang="en-US" sz="1800" smtClean="0">
                <a:latin typeface="Times New Roman" pitchFamily="18" charset="0"/>
              </a:rPr>
              <a:t>     Religion became a vehicle in social reform. Unionism was given the stamp of approval by the Protestant faiths. In 1886 the Protestants supported the 8-hour day.</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481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business interests passed the Congress after heavy lobbying by women's organizations but won ratification in only a few states. And the Sheppard-Towner</a:t>
            </a:r>
          </a:p>
          <a:p>
            <a:pPr algn="just" eaLnBrk="1" hangingPunct="1">
              <a:lnSpc>
                <a:spcPct val="80000"/>
              </a:lnSpc>
            </a:pPr>
            <a:r>
              <a:rPr lang="en-US" sz="1800" smtClean="0">
                <a:latin typeface="Times New Roman" pitchFamily="18" charset="0"/>
              </a:rPr>
              <a:t>program of rural prenatal aid and baby care, denounced by the American Medical Association as an assault on physicians' monopoly of the health business, was terminated in 1929.</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Lost Causers:</a:t>
            </a:r>
            <a:r>
              <a:rPr lang="en-US" sz="1800" smtClean="0">
                <a:latin typeface="Times New Roman" pitchFamily="18" charset="0"/>
              </a:rPr>
              <a:t> A generation of artists and intellectuals came to age in the 1920s. They found the society they lived in very disturbing. They began to reject the fundamentalist attitudes of America. They decided to do something different from other intellectuals. They decided to isolate themselves from society instead of trying to reform it. They embarked on a journey of personal fulfillment. Collectively, they were referred to as the “Lost Cause” generation. At the heart of this lost cause generations ideas was a sense of personal alienation. They did not believe that contemporary American society provided individuals with avenues by which they could achieve personal fulfillment. The reasons for this feeling of alienation was the failure of Wilsonian ideas in the aftermath of WW I. The U.S. returned to business as usual instead of changing. Materialism and consumerism once again began to dominate. The suffering and dying had been in vain as nothing had changed. Ernest Hemingway who served as the unofficial symbol of the lost cause generation expressed their contempt in his famous A Farewell to Arms. It is the story of an American Officer fighting in WW I who decides that there is no justification for the war so he decides to dessert and take up with a nurse who he is in love with. Hemingway wrote the book in a style, which would make the officer someone to be admired.</a:t>
            </a:r>
          </a:p>
          <a:p>
            <a:pPr algn="just" eaLnBrk="1" hangingPunct="1">
              <a:lnSpc>
                <a:spcPct val="80000"/>
              </a:lnSpc>
            </a:pPr>
            <a:r>
              <a:rPr lang="en-US" sz="1800" smtClean="0">
                <a:latin typeface="Times New Roman" pitchFamily="18" charset="0"/>
              </a:rPr>
              <a:t>     As disillusioned as intellectuals were about the war they were just as disillusioned about peacetime America. To many America was a society and culture</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584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totally void of idealism and vision., steeped in outmoded conservative morality, obsessed with materialism and consumerism alienating and dehumanizing. They</a:t>
            </a:r>
          </a:p>
          <a:p>
            <a:pPr algn="just" eaLnBrk="1" hangingPunct="1">
              <a:lnSpc>
                <a:spcPct val="80000"/>
              </a:lnSpc>
              <a:defRPr/>
            </a:pPr>
            <a:r>
              <a:rPr lang="en-US" altLang="x-none" sz="1800" smtClean="0">
                <a:latin typeface="Times New Roman" charset="0"/>
              </a:rPr>
              <a:t>wrote a series of brutal critiques of modern American society. Some of these critiques were referred to as “debunkers”. Among them was the Baltimore journalist H.L. Mencken. His magazines first the Smart Set and later the American Mercury ridiculed almost everything American middle-class held dear: religion, politics, the arts, even democracy. Mencken did not believe that “civilized life was possible under democracy” because it placed power in the hand s of the common people who he referred to as the boobosie. When question why he lived in a society he found so contemptible, he responded, “Why do people go to the zoo?”   </a:t>
            </a:r>
          </a:p>
          <a:p>
            <a:pPr algn="just" eaLnBrk="1" hangingPunct="1">
              <a:lnSpc>
                <a:spcPct val="80000"/>
              </a:lnSpc>
              <a:defRPr/>
            </a:pPr>
            <a:r>
              <a:rPr lang="en-US" altLang="x-none" sz="1800" smtClean="0">
                <a:latin typeface="Times New Roman" charset="0"/>
              </a:rPr>
              <a:t>     Sinclair Lewis was the first American to win the Nobel Prize in literature. He wrote a series of novels Main Street 1920, Babbitt 1920, Arrowsmith 1925, and others. He used these writings to lash out at one aspect of American society after another. The small town, the modern city, the medical profession, and popular religion. </a:t>
            </a:r>
          </a:p>
          <a:p>
            <a:pPr algn="just" eaLnBrk="1" hangingPunct="1">
              <a:lnSpc>
                <a:spcPct val="80000"/>
              </a:lnSpc>
              <a:defRPr/>
            </a:pPr>
            <a:r>
              <a:rPr lang="en-US" altLang="x-none" sz="1800" smtClean="0">
                <a:latin typeface="Times New Roman" charset="0"/>
              </a:rPr>
              <a:t>     The 1920s intellectuals claimed to reject the success ethic, which they felt pervaded American society. *The novelist F. Scott Fitzgerald ridiculed America’s obsession with material success in, The Great Gatsby 1925. The novel is about Jay Gatsby a fictional character who spend his life accumulating wealth and social prestige in order to win the woman he love. The world he has aspired to turns out to be one pretentious, fraudulent, and cruel. It eventually destroys him.</a:t>
            </a:r>
          </a:p>
          <a:p>
            <a:pPr algn="just" eaLnBrk="1" hangingPunct="1">
              <a:lnSpc>
                <a:spcPct val="80000"/>
              </a:lnSpc>
              <a:defRPr/>
            </a:pPr>
            <a:r>
              <a:rPr lang="en-US" altLang="x-none" sz="1800" smtClean="0">
                <a:latin typeface="Times New Roman" charset="0"/>
              </a:rPr>
              <a:t>     Some of these lost causers leave the U.S. and move to Paris where they make Paris the center of American artistic life. Others move to isolated natural communities in the West. Colonies of artist and writers settled in Taos and Santa Fe, New Mexico. Some adopted hedonistic life styles where they experimented</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686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with drugs, casual sex, drinking, and wild parties. Others tried alternative lifestyles including homosexuality and lesbianism. For most the only real refuge was in their</a:t>
            </a:r>
          </a:p>
          <a:p>
            <a:pPr algn="just" eaLnBrk="1" hangingPunct="1">
              <a:lnSpc>
                <a:spcPct val="80000"/>
              </a:lnSpc>
              <a:defRPr/>
            </a:pPr>
            <a:r>
              <a:rPr lang="en-US" altLang="x-none" sz="1800" smtClean="0">
                <a:latin typeface="Times New Roman" charset="0"/>
              </a:rPr>
              <a:t>art. Art allowed them the expression they so desperately needed. The lost cause writers produced some of the greatest literature and writers this nation has ever known. They include; Hemingway, Fitzgerald, Lewis, Thomas, Wolfe, John Dos Passos, Ezra Pound, T.S. Eliot, Gertrude Stein, Edna Ferber, Willa Cather, William Faulkner, and Eugene O’Neill. </a:t>
            </a:r>
          </a:p>
          <a:p>
            <a:pPr algn="just" eaLnBrk="1" hangingPunct="1">
              <a:lnSpc>
                <a:spcPct val="80000"/>
              </a:lnSpc>
              <a:defRPr/>
            </a:pPr>
            <a:r>
              <a:rPr lang="en-US" altLang="x-none" sz="1800" smtClean="0">
                <a:latin typeface="Times New Roman" charset="0"/>
              </a:rPr>
              <a:t>     Not all intellectuals of the 1920s expressed alienation and despair. Some instead expressed reservations by advocating reforms. John Dewey emphasized pragmatism and advocated practical education and experimentation in social policy. Charles and Mary Beard tow historians stressed economic factors in tracing the development of modern society. They emphasized the clash of economic interest as central to American history. </a:t>
            </a:r>
          </a:p>
          <a:p>
            <a:pPr algn="just" eaLnBrk="1" hangingPunct="1">
              <a:lnSpc>
                <a:spcPct val="80000"/>
              </a:lnSpc>
              <a:defRPr/>
            </a:pPr>
            <a:r>
              <a:rPr lang="en-US" altLang="x-none" sz="1800" smtClean="0">
                <a:latin typeface="Times New Roman" charset="0"/>
              </a:rPr>
              <a:t>     A new racial pride also blossomed in the northern black communities that grew so rapidly during and after the war. Harlem in New York City, counting some 100,000 African-American residents in the 1920s, was one of the largest black communities in the world. Harlem sustained a vibrant, creative culture that nourished poets like Langston Hughes, whose first volume of verses, Weary Blues, appeared in 1926. If the flapper was the goddess of the "era of wonderful nonsense," jazz was its sacred music. With its virtuoso wanderings and tricky syncopation, jazz moved up from New Orleans along with the migrating blacks during World War I. Tunes like W.  C. Handy's "St. Louis Blues" became instant classics, as the wailing saxophone became the trumpet of the new era. Blacks such as Handy, "Jelly Roll" Morton, and Joseph ("Joe") King Oliver gave birth to jazz, but the entertainment industry soon spawned all-white bands--notably Paul</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7891"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Whiteman's. Caucasian impresarios cornered the profits, though not the creative soul, of America's most native music.</a:t>
            </a:r>
          </a:p>
          <a:p>
            <a:pPr algn="just" eaLnBrk="1" hangingPunct="1">
              <a:lnSpc>
                <a:spcPct val="80000"/>
              </a:lnSpc>
            </a:pPr>
            <a:r>
              <a:rPr lang="en-US" sz="1600" smtClean="0">
                <a:latin typeface="Times New Roman" pitchFamily="18" charset="0"/>
              </a:rPr>
              <a:t>Black intellectuals explored their own cultural and regional origins. In New York City a new group of Black intellectuals created a flourishing African American culture, which was referred to as the Harlem Renaissance. Black poets, artist, and novelist drew heavily from their African roots to express the richness of their root and heritage. Langston Hughes captured the spirit of the new movement in a single sentence “I am a Negro and I am beautiful”. Other Harlem Renaissance writers included James Weldon Johnson, Countee Cullins, Zora Neal Hurston, Claude McKay, and Alain Locke. There were also numerous Black musicians and artists who contributed to the period. They all worked together to form a thriving cultural legacy rooted in Blacks and their contributions to America.</a:t>
            </a:r>
          </a:p>
          <a:p>
            <a:pPr algn="just" eaLnBrk="1" hangingPunct="1">
              <a:lnSpc>
                <a:spcPct val="80000"/>
              </a:lnSpc>
            </a:pPr>
            <a:r>
              <a:rPr lang="en-US" sz="1600" smtClean="0">
                <a:latin typeface="Times New Roman" pitchFamily="18" charset="0"/>
              </a:rPr>
              <a:t>     There was a movement begun amongst rural Whites also. First called Fugitives and then Agrarians these young poets, novelists, and critics sought to counter the depersonalization of industrial society. The evoked the strong rural traditions of the past. There worked was assembled in the controversial book, I’ll Take My Stand written in 1930. It was a collection of 12 essays written by southern intellectuals. They issued a conservative appeal for rejection of the doctrine of economic progress and the spiritual debilitation, which had accompanied it. They emphasized the South as a model for the nation to follow.</a:t>
            </a:r>
            <a:endParaRPr lang="en-US" sz="1600" b="1" u="sng" smtClean="0">
              <a:latin typeface="Times New Roman" pitchFamily="18" charset="0"/>
            </a:endParaRPr>
          </a:p>
          <a:p>
            <a:pPr algn="just" eaLnBrk="1" hangingPunct="1">
              <a:lnSpc>
                <a:spcPct val="80000"/>
              </a:lnSpc>
            </a:pPr>
            <a:r>
              <a:rPr lang="en-US" sz="1600" b="1" u="sng" smtClean="0">
                <a:latin typeface="Times New Roman" pitchFamily="18" charset="0"/>
              </a:rPr>
              <a:t>Education:</a:t>
            </a:r>
            <a:r>
              <a:rPr lang="en-US" sz="1600" smtClean="0">
                <a:latin typeface="Times New Roman" pitchFamily="18" charset="0"/>
              </a:rPr>
              <a:t> As the U.S. became more and more secular, there was an increase in the demand and need for education. The role of education changed. More people were attending high school in the 1920s then ever before. High school attendance more than doubled during the 1920s from 2.2 million to over 5 million. Enrollment in college and universities also increased by a three-fold rate between 1900-1930. There were 1.2 million people in college in 1930 that was nearly 20 percent of the college age population. Vocational and trade school attendance also increased.</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891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Education in the 1920s continued to make giant strides. More and more states were requiring young people to remain in school until age sixteen or eighteen, or until graduation from high school. The proportion of seventeen-year-olds who finished  high school almost doubled in the 1920s, to more than one in four. </a:t>
            </a:r>
          </a:p>
          <a:p>
            <a:pPr algn="just" eaLnBrk="1" hangingPunct="1">
              <a:lnSpc>
                <a:spcPct val="80000"/>
              </a:lnSpc>
              <a:defRPr/>
            </a:pPr>
            <a:r>
              <a:rPr lang="en-US" altLang="x-none" sz="1800" smtClean="0">
                <a:latin typeface="Times New Roman" charset="0"/>
              </a:rPr>
              <a:t>     The most revolutionary contribution to educational theory during these yeasty years was made by mild-mannered Professor John Dewey, who was on the faculty of Columbia University from 1904 to 1930. By common consent one of America's few front-rank  philosophers, he set forth the principles of "learning by doing" that formed the foundation of so-called progressive education, with its greater "permissiveness." He believed that the workbench was as essential as the blackboard, and that  "education for life" should be a primary goal of the teacher.</a:t>
            </a:r>
          </a:p>
          <a:p>
            <a:pPr algn="just" eaLnBrk="1" hangingPunct="1">
              <a:lnSpc>
                <a:spcPct val="80000"/>
              </a:lnSpc>
              <a:defRPr/>
            </a:pPr>
            <a:r>
              <a:rPr lang="en-US" altLang="x-none" sz="1800" smtClean="0">
                <a:latin typeface="Times New Roman" charset="0"/>
              </a:rPr>
              <a:t>     This new emphasis on creating socially useful adults rendered many schools more attractive. No longer was the schoolhouse a kind of juvenile jail, from which the pupils burst at the end of the year chanting, as young Dewey had when a youngster in  Vermont, "Good-bye school, good-bye teacher, damned old fool."</a:t>
            </a:r>
          </a:p>
          <a:p>
            <a:pPr algn="just" eaLnBrk="1" hangingPunct="1">
              <a:lnSpc>
                <a:spcPct val="80000"/>
              </a:lnSpc>
              <a:defRPr/>
            </a:pPr>
            <a:r>
              <a:rPr lang="en-US" altLang="x-none" sz="1800" smtClean="0">
                <a:latin typeface="Times New Roman" charset="0"/>
              </a:rPr>
              <a:t>     People were being trained to handle jobs in America’s increasingly specialized economy. Schools functions changed also. Instead of offering instruction only in traditional disciplines, they were providing training in modern technical skills: engineering, management, and economics. The growing emergence of education contributed to the emergence of a youth culture. The idea of adolescence as a distinct period in life was a 20th century idea. It can be traced back to the Freudian concepts of psychology. It was also the result of society recognizing that a more and extended period of training and preparation was necessary before a young person was ready to move into the workplace. </a:t>
            </a:r>
          </a:p>
          <a:p>
            <a:pPr algn="just" eaLnBrk="1" hangingPunct="1">
              <a:lnSpc>
                <a:spcPct val="80000"/>
              </a:lnSpc>
              <a:defRPr/>
            </a:pPr>
            <a:r>
              <a:rPr lang="en-US" altLang="x-none" sz="1800" smtClean="0">
                <a:latin typeface="Times New Roman" charset="0"/>
              </a:rPr>
              <a:t>     Schools and colleges provided young people a place to develop their social</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3993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patterns, hobbies, activities and interest. School became a place not only for training but for athletics, extra-curricular activities, clubs, and fraternities or sororities. These allowed students an opportunity to define themselves more in terms with their peer groups.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Cultural Conflicts during the 1920s Prohibition and the Klan:</a:t>
            </a:r>
            <a:r>
              <a:rPr lang="en-US" sz="1800" smtClean="0">
                <a:latin typeface="Times New Roman" pitchFamily="18" charset="0"/>
              </a:rPr>
              <a:t> In the 1920s American cities reached their maturity. By then the major cities and their suburbs were established. The cities were fairly static. Crime is a problem but the 1920s witnesses the rise of a new type of crime, organized crime. Organized Crime was an ethnic phenomena. There were ethnic crime groups organized on the national, state and local level. Some mayors tried to rid their cities of organized crime while others took advantage of it. There were competing organizations, which fought for control of designated areas. The different families came to an agreement over who would run what and where. Before the 1920s Organized Crime wasn’t a cartel.</a:t>
            </a:r>
          </a:p>
          <a:p>
            <a:pPr algn="just" eaLnBrk="1" hangingPunct="1">
              <a:lnSpc>
                <a:spcPct val="80000"/>
              </a:lnSpc>
            </a:pPr>
            <a:r>
              <a:rPr lang="en-US" sz="1800" smtClean="0">
                <a:latin typeface="Times New Roman" pitchFamily="18" charset="0"/>
              </a:rPr>
              <a:t>     After 1920 once they formed a series of agreements they divided the nation and went to work. The 1920s saw the development of strong cartels which divided the territory, set up quotas on products and made agreements on distribution. The key to organized crime in the 1920s was prohibition.</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Prohibition:</a:t>
            </a:r>
            <a:r>
              <a:rPr lang="en-US" sz="1800" smtClean="0">
                <a:latin typeface="Times New Roman" pitchFamily="18" charset="0"/>
              </a:rPr>
              <a:t> One of the last peculiar spasms of the progressive reform movement was prohibition, loudly supported by crusading churches and by many women. The arid new order was authorized in 1919 by the Eighteenth Amendment as implemented by the Volstead Act passed by Congress later that year. Together these laws made the world "safe for hypocrisy."</a:t>
            </a:r>
          </a:p>
          <a:p>
            <a:pPr algn="just" eaLnBrk="1" hangingPunct="1">
              <a:lnSpc>
                <a:spcPct val="80000"/>
              </a:lnSpc>
            </a:pPr>
            <a:r>
              <a:rPr lang="en-US" sz="1800" smtClean="0">
                <a:latin typeface="Times New Roman" pitchFamily="18" charset="0"/>
              </a:rPr>
              <a:t>     The drive to suppress liquor in America began before the Civil War. This was not a Protestant movement. It surged in the early 1900s as a plank in the Progressive movement. Labor joined the fight. They wanted to curve the cost of</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096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social drinking. There was a social push and an anti-immigrant mood, which came together. Finally in 1916, the prohibition forces were able to elect enough officials to have a two thirds majority in both houses of congress. Three forces worked to create a move to outlaw alcohol. The war-time spirit, the need for grain for food, and war-time hostility towards the Germans transformed the movement into a test of patroitism. </a:t>
            </a:r>
          </a:p>
          <a:p>
            <a:pPr algn="just" eaLnBrk="1" hangingPunct="1">
              <a:lnSpc>
                <a:spcPct val="80000"/>
              </a:lnSpc>
              <a:defRPr/>
            </a:pPr>
            <a:r>
              <a:rPr lang="en-US" altLang="x-none" sz="1800" smtClean="0">
                <a:latin typeface="Times New Roman" charset="0"/>
              </a:rPr>
              <a:t>     The result of these forces was the 18th amendment. On December 18, 1917 congress passed and then sent to the states the 18th amendment. The 18th amendment was ratified by the states on January 16, 1919. It was the vehicle used to institute prohibition. The Volstead Act was the law which setup the mechanism for enforcing the law. Anything with more than 1/2 of 1% of alcohol was considered an alcoholic beverage. Alcohol used in medicines and sacramental services were the only exceptions. The 18th amendment took effect on January 16, 1920.</a:t>
            </a:r>
          </a:p>
          <a:p>
            <a:pPr algn="just" eaLnBrk="1" hangingPunct="1">
              <a:lnSpc>
                <a:spcPct val="80000"/>
              </a:lnSpc>
              <a:defRPr/>
            </a:pPr>
            <a:r>
              <a:rPr lang="en-US" altLang="x-none" sz="1800" smtClean="0">
                <a:latin typeface="Times New Roman" charset="0"/>
              </a:rPr>
              <a:t>     Each Jew received 1 gallon of wine per person per year for religious services. Each state passed little Volstead Acts. The Catholic church was also allowed to import alcohol for its religious services. It took less then a year to figure out that the noble experiment was not working. Prohibition substantially reduced the number of drinkers but it also produced conspicuous violations of the law that created immediate disillusionment. The federal government hired only 1,500 agents to enforce the law. In most cities the local police were actually hostile towards the agents. It became easier to acquire illegal alcohol as it was to acquire legal alcohol before prohibition after a few years.      </a:t>
            </a:r>
          </a:p>
          <a:p>
            <a:pPr algn="just" eaLnBrk="1" hangingPunct="1">
              <a:lnSpc>
                <a:spcPct val="80000"/>
              </a:lnSpc>
              <a:defRPr/>
            </a:pPr>
            <a:r>
              <a:rPr lang="en-US" altLang="x-none" sz="1800" smtClean="0">
                <a:latin typeface="Times New Roman" charset="0"/>
              </a:rPr>
              <a:t>     Prohibition might have started off on a better foot if there had been a larger army of enforcement officials. But the state and federal agencies were understaffed, and</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1987"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their snoopers, susceptible to bribery, were underpaid. The public was increasingly distressed as scores of people, including innocent bystanders, were killed by quick-triggered dry agents.</a:t>
            </a:r>
          </a:p>
          <a:p>
            <a:pPr algn="just" eaLnBrk="1" hangingPunct="1">
              <a:lnSpc>
                <a:spcPct val="80000"/>
              </a:lnSpc>
              <a:defRPr/>
            </a:pPr>
            <a:r>
              <a:rPr lang="en-US" altLang="x-none" sz="1800" smtClean="0">
                <a:latin typeface="Times New Roman" charset="0"/>
              </a:rPr>
              <a:t>     The legal abolition of alcohol was fairly popular in the Midwest, and especially so in the South. Southern whites were eager to keep stimulants out of the hands of the blacks, lest they burst out of "their place." But despite the overwhelming ratification of the "dry" amendment, strong opposition persisted in the larger eastern cities. Concentrated colonies of "wet" foreign-born peoples hated to abandon their Old World drinking habits. Yet most Americans now assumed that prohibition had come to stay. Everywhere there were last wild flings, as the nation prepared to enter upon a permanent "alcoholiday."</a:t>
            </a:r>
          </a:p>
          <a:p>
            <a:pPr algn="just" eaLnBrk="1" hangingPunct="1">
              <a:lnSpc>
                <a:spcPct val="80000"/>
              </a:lnSpc>
              <a:defRPr/>
            </a:pPr>
            <a:r>
              <a:rPr lang="en-US" altLang="x-none" sz="1800" smtClean="0">
                <a:latin typeface="Times New Roman" charset="0"/>
              </a:rPr>
              <a:t>     But prohibitionists were naive in the extreme. They overlooked the tenacious American tradition of strong drink and of weak control by the central government, especially over private lives. They forgot that the federal authorities had never satisfactorily enforced a law where the majority of the people--or a strong minority--were hostile to it. They ignored the fact that one cannot make a crime overnight out of something that millions of people have never regarded as a crime. Lawmakers could not legislate away a thirst.</a:t>
            </a:r>
          </a:p>
          <a:p>
            <a:pPr algn="just" eaLnBrk="1" hangingPunct="1">
              <a:lnSpc>
                <a:spcPct val="80000"/>
              </a:lnSpc>
              <a:defRPr/>
            </a:pPr>
            <a:r>
              <a:rPr lang="en-US" altLang="x-none" sz="1800" smtClean="0">
                <a:latin typeface="Times New Roman" charset="0"/>
              </a:rPr>
              <a:t>     Peculiar conditions hampered the enforcement of prohibition. Profound disillusionment over the aftermath of the war raised serious questions as to the wisdom of further self-denial. Slaking thirst became a cherished personal liberty, and many ardent wets believed that the way to bring about repeal was to violate the law on a large enough scale. Hypocritical, hip-flasked legislators spoke or voted dry while privately drinking wet. "Let us strike a blow for liberty" was an ironic toast. Frustrated soldiers, returning from France, complained that prohibition had been</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3011"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"put over" on them while they were "over there." Grimy workers bemoaned the loss of their cheap beer, while pointing out that the idle rich could buy all the illicit alcohol they wanted. Flaming youth of the jazz age thought it "smart" to swill bootleg liquor--"liquid tonsillectomies." Millions of older citizens likewise found forbidden fruit fascinating, as they engaged in "bar hunts."</a:t>
            </a:r>
          </a:p>
          <a:p>
            <a:pPr algn="just" eaLnBrk="1" hangingPunct="1">
              <a:lnSpc>
                <a:spcPct val="80000"/>
              </a:lnSpc>
              <a:defRPr/>
            </a:pPr>
            <a:r>
              <a:rPr lang="en-US" altLang="x-none" sz="1800" smtClean="0">
                <a:latin typeface="Times New Roman" charset="0"/>
              </a:rPr>
              <a:t>     Prohibition simply did not prohibit. The old-time "men only" corner saloons were replaced by thousands of "speakeasies," each with its tiny grilled window through which the thirsty spoke softly before the barred door was opened. There ten times more places to drink after prohibition than before. Hard liquor,  especially the cocktail, was drunk in staggering volume by both men and women. Largely because of the difficulties of transporting and concealing bottles, beverages of high alcoholic content were popular. Foreign rumrunners, often from the West Indies, had their inning, and countless cases of liquor leaked down from Canada. The zeal of American prohibition agents on occasion strained diplomatic relations with Uncle Sam's northern neighbor.</a:t>
            </a:r>
          </a:p>
          <a:p>
            <a:pPr algn="just" eaLnBrk="1" hangingPunct="1">
              <a:lnSpc>
                <a:spcPct val="80000"/>
              </a:lnSpc>
              <a:defRPr/>
            </a:pPr>
            <a:r>
              <a:rPr lang="en-US" altLang="x-none" sz="1800" smtClean="0">
                <a:latin typeface="Times New Roman" charset="0"/>
              </a:rPr>
              <a:t>     "Home brew" and "bathtub gin" became popular, as law-evading adults engaged in "alky cooking" with toy stills. The worst of the homemade "rotgut" produced blindness, even death. In 1920 1,064 people died from tainted alcohol. By 1924 that number had increased to 4,154. The price for alcohol increased by 275 percent. The affable bootlegger worked in silent partnership with the  friendly undertaker. The other problem with prohibition was that it got rid of the agreed upon rules that alcohol would not be sold near schools and churches and never on Sundays or election days.</a:t>
            </a:r>
          </a:p>
          <a:p>
            <a:pPr algn="just" eaLnBrk="1" hangingPunct="1">
              <a:lnSpc>
                <a:spcPct val="80000"/>
              </a:lnSpc>
              <a:defRPr/>
            </a:pPr>
            <a:r>
              <a:rPr lang="en-US" altLang="x-none" sz="1800" smtClean="0">
                <a:latin typeface="Times New Roman" charset="0"/>
              </a:rPr>
              <a:t>     Arrest for alcohol related crimes increased substantially also. The number of crimes increased by 24 percent between 1920 and 1921. Arrest for drunkeness and</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403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disorderly conduct increased by 41 percent. Thefts and burglaries increased by 9 percent. The homicide rate increased by 78 percent during the 1920s. The federal prison population increased by 366 percent between 1920 and 1932. The federal government increased spending on prisons by 1000 percent between 1915-1932. </a:t>
            </a:r>
          </a:p>
          <a:p>
            <a:pPr algn="just" eaLnBrk="1" hangingPunct="1">
              <a:lnSpc>
                <a:spcPct val="80000"/>
              </a:lnSpc>
              <a:defRPr/>
            </a:pPr>
            <a:r>
              <a:rPr lang="en-US" altLang="x-none" sz="1800" smtClean="0">
                <a:latin typeface="Times New Roman" charset="0"/>
              </a:rPr>
              <a:t>     Yet the "noble experiment" was not entirely a failure. Bank savings increased, and absenteeism in industry decreased, presumably because of the newly sober ways of formerly soused barflies. On the whole, probably less liquor was consumed than in the days before prohibition, though strong drink continued to be available. As the legendary tippler remarked, prohibition was "a darn sight better than no liquor at all." Liquor consumption was steadily declining in the US until 1922. After 1922 liquor consumption increased dramatically. One unexpected side effect was that those cut off from liquor turned to equally addictive drugs like cocaine, marijuana, opium, and patent medicines.  </a:t>
            </a:r>
          </a:p>
          <a:p>
            <a:pPr algn="just" eaLnBrk="1" hangingPunct="1">
              <a:lnSpc>
                <a:spcPct val="80000"/>
              </a:lnSpc>
              <a:defRPr/>
            </a:pPr>
            <a:r>
              <a:rPr lang="en-US" altLang="x-none" sz="1800" smtClean="0">
                <a:latin typeface="Times New Roman" charset="0"/>
              </a:rPr>
              <a:t>     Those who supported prohibition believed that their day had come. On January 16, 1920 10,000 people gathered in Norfolk, Virginia as Evangelist Billy Sunday preached a mock funeral for John Barleycorn a representation of alcohol brought in on a special train. After the funeral the special coffin was carried to a cemetery and buried.</a:t>
            </a:r>
          </a:p>
          <a:p>
            <a:pPr algn="just" eaLnBrk="1" hangingPunct="1">
              <a:lnSpc>
                <a:spcPct val="80000"/>
              </a:lnSpc>
              <a:defRPr/>
            </a:pPr>
            <a:r>
              <a:rPr lang="en-US" altLang="x-none" sz="1800" smtClean="0">
                <a:latin typeface="Times New Roman" charset="0"/>
              </a:rPr>
              <a:t>     The absence of a lucrative industry allowed for the entrance of unscrupulous criminal types who were smart enough to take advantage of a good situation. Once legitimate businessmen were barred from selling alcohol illegitimate businessmen got involved. Gangsters or bootleggers became a mainstay of 1920s America. They brought violence and corruption to many of Americans cities. </a:t>
            </a:r>
          </a:p>
          <a:p>
            <a:pPr algn="just" eaLnBrk="1" hangingPunct="1">
              <a:lnSpc>
                <a:spcPct val="80000"/>
              </a:lnSpc>
              <a:defRPr/>
            </a:pPr>
            <a:r>
              <a:rPr lang="en-US" altLang="x-none" sz="1800" smtClean="0">
                <a:latin typeface="Times New Roman" charset="0"/>
              </a:rPr>
              <a:t>     It was tough to convict bootleggers. Bootleggers were local heroes who gave money to charities and supported popular public causes There were tow types of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6387"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They supported the American Railway Union during the Pullman strike. They also went into the working class communities to provide services. The YMCA was a good example of the churches attempts to help the working classes. They provided free baths and care for the sick.</a:t>
            </a:r>
          </a:p>
          <a:p>
            <a:pPr algn="just" eaLnBrk="1" hangingPunct="1">
              <a:lnSpc>
                <a:spcPct val="80000"/>
              </a:lnSpc>
            </a:pPr>
            <a:r>
              <a:rPr lang="en-US" sz="1800" smtClean="0">
                <a:latin typeface="Times New Roman" pitchFamily="18" charset="0"/>
              </a:rPr>
              <a:t>     This was a church sponsored activity. They provided legal aid, homes for the aged, and programs for children. Urban missions were also established. Their aim was to Americanize the immigrants, establish industrialization classes, open homes to abandoned women, provide libraries, assist the poor, and teach temperance. Their goal was to convert the immigrants. In the seminaries there were changes. They professionalized the clergy. They required a bachelor’s degree with some classes in social science. There was a call by some clergy for Christian Socialism.</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Catholic Church</a:t>
            </a:r>
            <a:r>
              <a:rPr lang="en-US" sz="1800" b="1" smtClean="0">
                <a:latin typeface="Times New Roman" pitchFamily="18" charset="0"/>
              </a:rPr>
              <a:t>:</a:t>
            </a:r>
            <a:r>
              <a:rPr lang="en-US" sz="1800" smtClean="0">
                <a:latin typeface="Times New Roman" pitchFamily="18" charset="0"/>
              </a:rPr>
              <a:t> The Catholics were heavily involved in the Social Gospel. They never viewed poverty as a sin. They established numerous associations. Manual labor schools, industrial homes for young men, and other help programs. They also set up settlement houses and educational schools. The Catholic Church had trouble with the labor unions. Rome condemned organized labor. The American Catholic Church supported the labor movement. The Knights of Labor was dominated by Catholic leaders. John Ryan the Arch Bishop of the American Catholic Church said that the government should set up an acceptable minimum wage. He didn’t like the A. F. of L. Deetz another Catholic Priest worked out an agreement with Samuel Gompers in which he said if the A. F. of L. didn’t take radical political views the catholic Church would support them.</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Jews</a:t>
            </a:r>
            <a:r>
              <a:rPr lang="en-US" sz="1800" b="1" smtClean="0">
                <a:latin typeface="Times New Roman" pitchFamily="18" charset="0"/>
              </a:rPr>
              <a:t>:</a:t>
            </a:r>
            <a:r>
              <a:rPr lang="en-US" sz="1800" smtClean="0">
                <a:latin typeface="Times New Roman" pitchFamily="18" charset="0"/>
              </a:rPr>
              <a:t> The Jews had an ethnic support group. They didn’t need a social gospel. They usually didn’t cloak their aid in religion.</a:t>
            </a:r>
            <a:endParaRPr lang="en-US" sz="500" smtClean="0">
              <a:latin typeface="Times New Roman" pitchFamily="18"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505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gangsters who developed in the 1920s. The stereotype ruthless killer and the gentleman gangster who uses legitimate businesses to cover his illegal activities. Al Capone was a local hero amongst children. Public officials, police officers, judges, and juries were bribed. </a:t>
            </a:r>
          </a:p>
          <a:p>
            <a:pPr algn="just" eaLnBrk="1" hangingPunct="1">
              <a:lnSpc>
                <a:spcPct val="80000"/>
              </a:lnSpc>
            </a:pPr>
            <a:r>
              <a:rPr lang="en-US" sz="1800" smtClean="0">
                <a:latin typeface="Times New Roman" pitchFamily="18" charset="0"/>
              </a:rPr>
              <a:t>     Al Capone was born in Naples in 1899. In 1903 his family emigrated to Brooklyn New York. Capone was involved with a street gang by the time he was eleven. He was kicked out of school in the sixth grade because he beat up his female teacher. He was a large muscular guy who was an excellent pugilist. He got into a fight with a young man named Frank Gallucio after Capone tried to talk to his sister. Gallucio slashed Capone’s face leaving a permanent scar. This scar lead to his nickname “Scarface.” Capone then began to practice and learned knife fighting. He became a specialist in knife fighting. He earned his money playing pool and spent his afternoons in bloody street fights. </a:t>
            </a:r>
          </a:p>
          <a:p>
            <a:pPr algn="just" eaLnBrk="1" hangingPunct="1">
              <a:lnSpc>
                <a:spcPct val="80000"/>
              </a:lnSpc>
            </a:pPr>
            <a:r>
              <a:rPr lang="en-US" sz="1800" smtClean="0">
                <a:latin typeface="Times New Roman" pitchFamily="18" charset="0"/>
              </a:rPr>
              <a:t>     Capone eventually became part of the prestigious Five Pointer gang in New York. That is where he met Johnny Torrio. Capone was a goon who beatup those late on their payments to Torrio who was a loan shark. He then worked as a pimp, then a bouncer, and finally as a bar tender in one of Torrios bars. Capone was known as a tenacious brawler, knife fighter and expert shot with a revolver or automatic.</a:t>
            </a:r>
          </a:p>
          <a:p>
            <a:pPr algn="just" eaLnBrk="1" hangingPunct="1">
              <a:lnSpc>
                <a:spcPct val="80000"/>
              </a:lnSpc>
            </a:pPr>
            <a:r>
              <a:rPr lang="en-US" sz="1800" smtClean="0">
                <a:latin typeface="Times New Roman" pitchFamily="18" charset="0"/>
              </a:rPr>
              <a:t>     In 1910 Big Jim Colosimo a notorious Chicago Club owner and uncle to Torrio invited him to Chicago to provide protection for his rackets. Torrio’s crime family moved to Chicago where they got involved in bootlegging. In 1920 Colosimo was murdered in one of his clubs by a rival gangster. Torrio took control of the family. Capone was Torrios right hand man because he was the most feared assassin in Torrios gang. He worked as manager of the Four Deuces Club, Torrios’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608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headquarters. After years of bloody fighting Capone and Torrio gained control of Chicago’s crime world. In 1924 Bugs Moran and Hymie Weiss made a failed assassination attempt on Torrio. Torrio retired leaving his empire in Capone’s hands. </a:t>
            </a:r>
          </a:p>
          <a:p>
            <a:pPr algn="just" eaLnBrk="1" hangingPunct="1">
              <a:lnSpc>
                <a:spcPct val="80000"/>
              </a:lnSpc>
              <a:defRPr/>
            </a:pPr>
            <a:r>
              <a:rPr lang="en-US" altLang="x-none" sz="1800" smtClean="0">
                <a:latin typeface="Times New Roman" charset="0"/>
              </a:rPr>
              <a:t>     After brutally killing his competition Dion O’Bannion leader of the O’Bannion Gang while he worked in his florist, Capone built a criminal empire based largely on illegal alcohol. He owned 161 bars and gambling halls in Chicago. His business was guarded by a private army of over 1,000 gunmen who were linked to over 250 murders in Chicago during the 1920-27 period. In 1927 his organization grossed over $100 million and netted him $60 million, which he used to buy bullet proof Cadillacs, expensive suits, and lavishly support charities especially Catholic charities. </a:t>
            </a:r>
          </a:p>
          <a:p>
            <a:pPr algn="just" eaLnBrk="1" hangingPunct="1">
              <a:lnSpc>
                <a:spcPct val="80000"/>
              </a:lnSpc>
              <a:defRPr/>
            </a:pPr>
            <a:r>
              <a:rPr lang="en-US" altLang="x-none" sz="1800" smtClean="0">
                <a:latin typeface="Times New Roman" charset="0"/>
              </a:rPr>
              <a:t>     Sixty percent of his profits came from alcohol sales. In a day when $50 a week would comfortable support a family Capone paid his drivers and bodyguards more than $100 a day. Capone consolidated his power when on Valentine’s Day 1929, his men brutally killed seven of O’Bannion’s men. Capone brutally ran the empire until 1931 when until he was arrested and put in jail for eleven years for tax evasion by the enterprising federal agent Elliot Ness. Ness estimated Capone’s worth at $100 million. However the Supreme Court reduced it to $1,038,654.84. Capone was forced to pay $215, 080.48 in back taxes and spent five years in jail. Capone spent most of that time in Alcatraz.</a:t>
            </a:r>
          </a:p>
          <a:p>
            <a:pPr algn="just" eaLnBrk="1" hangingPunct="1">
              <a:lnSpc>
                <a:spcPct val="80000"/>
              </a:lnSpc>
              <a:defRPr/>
            </a:pPr>
            <a:r>
              <a:rPr lang="en-US" altLang="x-none" sz="1800" smtClean="0">
                <a:latin typeface="Times New Roman" charset="0"/>
              </a:rPr>
              <a:t>     He tried to run his organization from behind bars but this proved unsuccessful. In 1939 Capone moved to Miami, Florida where he spent the rest of his days. On January 25, 1947 he died of pneumonia caused by Syphilis paresis of the brain. His funeral was well attended. His obituary read “The symbol of a shameful era, the</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7107"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monstrous sympton of a disease which was eating into the conscience of America. Looking back on it now this period of Prohibition in full, ugly flower seems fantastically incredible, Capone himself was incredible, the creation of an evil dream.”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New York:</a:t>
            </a:r>
            <a:r>
              <a:rPr lang="en-US" sz="1800" smtClean="0">
                <a:latin typeface="Times New Roman" pitchFamily="18" charset="0"/>
              </a:rPr>
              <a:t> A syndicate developed in New York. It had many characters; Abe the extortioner, Arnold the gambler and others. In 1919 Arnold fixed the World Series. The New York syndicate had a long violence history. Maier Lansky ran the biggest syndicate in New York during this period. Lucky Luciano was the second largest syndicate boss. Salvatore Luciano also known as Charlie was a Sicilian born mob boss who established a mob commission, which ran New York. Maier Ovoliansky was born in 1902 in an area known as the Pale in Poland. His family quickly moved to New York. After moving to New York he changed his name to Meyer Lansky. Meyer Lansky was a gambler. He established gambling places in lower class areas of New York. He made gambling easy for the poor. He paid shop keepers $150 a week for accepting bets from customers. Lansky never touched the money. He gave the responsibility of handling money to the shopkeepers and bookmakers. The shopkeepers were responsible for keeping track of all transactions. </a:t>
            </a:r>
          </a:p>
          <a:p>
            <a:pPr algn="just" eaLnBrk="1" hangingPunct="1">
              <a:lnSpc>
                <a:spcPct val="80000"/>
              </a:lnSpc>
            </a:pPr>
            <a:r>
              <a:rPr lang="en-US" sz="1800" smtClean="0">
                <a:latin typeface="Times New Roman" pitchFamily="18" charset="0"/>
              </a:rPr>
              <a:t>     In the area of bootlegging he said he provided a wanted service. He said that he had a high quality liquor at a good price. He came up with Lansky’s Law. He said that he was against unnecessary violence. He got his liquor from Canada.</a:t>
            </a:r>
          </a:p>
          <a:p>
            <a:pPr algn="just" eaLnBrk="1" hangingPunct="1">
              <a:lnSpc>
                <a:spcPct val="80000"/>
              </a:lnSpc>
            </a:pPr>
            <a:r>
              <a:rPr lang="en-US" sz="1800" smtClean="0">
                <a:latin typeface="Times New Roman" pitchFamily="18" charset="0"/>
              </a:rPr>
              <a:t>     He sent geographers to Canada to find unchartered roads and lodging trails so he could get liquor. He developed side industries from the business. He setup shops to service and camouflage stolen vehicles. They took over other peoples territory by several means. Outselling the competition. Shoot it out with them. Or making partnerships.</a:t>
            </a:r>
            <a:endParaRPr lang="en-US" sz="1600" smtClean="0">
              <a:latin typeface="Times New Roman" pitchFamily="18" charset="0"/>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8131"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Sam Bonifan was his Canadian partner. Bonifan business developed blended whiskey. They now own Seagrams Company. The Cuban government was another partner of Meyer Lansky. He bought companies that used alcohol legitimately. His profits were enormous. He personally earned $4 million a year in just liquor. He grossed $10 million a year. 45 million of which went to bribes, Meyer Lansky also started the numbers game in America. He worked with the five families in New York.</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Las Vegas:</a:t>
            </a:r>
            <a:r>
              <a:rPr lang="en-US" sz="1800" smtClean="0">
                <a:latin typeface="Times New Roman" pitchFamily="18" charset="0"/>
              </a:rPr>
              <a:t> Prohibition ended in 1932. This left a lot of bootleggers unemployed. Meyer Lansky had $36 million sitting in Swiss banks in 1932. Bugsy Siegil one of Meyer Lansky’s men came up with the idea of building Las Vegas. Meyer Lansky built Las Vegas to spend some of his money. He wanted a resort for the middle and upper-middle class. There were no clocks or windows in his casinos. The casinos were the heart of his hotels. You had to pass through the casino to get to your room. People were allowed to win small amount so that they would take bigger gambles. Benjamin “Bugsy” Siegel was given the job of building the city. He wasn’t very successful as a developer or builder. His girl friend was suspected of skimming money. He wasn’t very popular with the other families. Bugsy Siegel was killed by Lucky Luciano’s people with the approval of Meyer Lansky. By the end of the 1920s organized crime is formed into a cartel.</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New KKK:</a:t>
            </a:r>
            <a:r>
              <a:rPr lang="en-US" sz="1800" smtClean="0">
                <a:latin typeface="Times New Roman" pitchFamily="18" charset="0"/>
              </a:rPr>
              <a:t> The New Klan was begun by a Protestant Minister name William J. Simmons on Thanksgiving evening 1915. Simmons met with 15 of his followers on Stone Mountain Georgia near Atlanta. They ended their meeting by burning a cross. The residents of Georgia had been aroused by the conviction of Leo Frank, a Jewish factory manager in Atlanta, who was convicted of raping a young girl on very flimsy evidence in 1914. Then after the showing of W.D. Griffiths Birth of a</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4915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Nation in Atlanta a film, which glorified the Klan Simmons got an idea. He reorganized the Klan which had fallen apart after Reconstruction. </a:t>
            </a:r>
          </a:p>
          <a:p>
            <a:pPr algn="just" eaLnBrk="1" hangingPunct="1">
              <a:lnSpc>
                <a:spcPct val="80000"/>
              </a:lnSpc>
              <a:defRPr/>
            </a:pPr>
            <a:r>
              <a:rPr lang="en-US" altLang="x-none" sz="1800" smtClean="0">
                <a:latin typeface="Times New Roman" charset="0"/>
              </a:rPr>
              <a:t>     A new Ku Klux Klan, spawned by the postwar reaction, mushroomed fearsomely in the early 1920s. Despite the familiar sheets and hoods, it more closely resembled the anti-foreign "nativist" movements of the 1850s than the anti-black night riders of the 1860s. It was anti-foreign, anti-Catholic, anti-black, anti-Jewish, anti-pacifist, anti-Communist, anti-internationalist, antievolutionist, anti-bootlegger, antigambling, anti-adultery, and anti-birth control. It was also pro-Anglo Saxon, pro-"native" American, and pro-Protestant. In short, the be-sheeted Klan betokened an extremist, ultraconservative uprising against many of the forces of diversity and modernity that were transforming American culture.</a:t>
            </a:r>
          </a:p>
          <a:p>
            <a:pPr algn="just" eaLnBrk="1" hangingPunct="1">
              <a:lnSpc>
                <a:spcPct val="80000"/>
              </a:lnSpc>
              <a:defRPr/>
            </a:pPr>
            <a:r>
              <a:rPr lang="en-US" altLang="x-none" sz="1800" smtClean="0">
                <a:latin typeface="Times New Roman" charset="0"/>
              </a:rPr>
              <a:t>     In 1920 Simmons hired Elizabeth Tyler and Edward Clarke to run the business aspects of the Klan. They received 80% of the profits from the dues of new members. The Klan’s membership grew after Edward Clarke and Elizabeth Tyler were hired as public relations experts. Using aggressive sales pitches. They sent out agents to Masonic lodges and other organizations. The Klan was also very successful financially. They sold robes, water, hoods, pencils, and other things. The Klan made over $10 million dollars.</a:t>
            </a:r>
          </a:p>
          <a:p>
            <a:pPr algn="just" eaLnBrk="1" hangingPunct="1">
              <a:lnSpc>
                <a:spcPct val="80000"/>
              </a:lnSpc>
              <a:defRPr/>
            </a:pPr>
            <a:r>
              <a:rPr lang="en-US" altLang="x-none" sz="1800" smtClean="0">
                <a:latin typeface="Times New Roman" charset="0"/>
              </a:rPr>
              <a:t>     The New Klan was strong in the urban North. Indiana, Illinois and New Jersey. Many of the leaders of the new Klan were from urban areas in the North. In 1921 there were over 100,000 Klansmen each having paid $10 membership fee. Many were Protestant ministers. One of the key Klan states was Indiana. The Governor was elected with Klan support. In the 1920s the Klan was mostly concerned with Roman Catholics immigrants. The Klan was very supportive of prohibition. Catholics opposed prohibition. Nativism was at odds with Catholicism.</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0179"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The Klan was very successful financially. They sold robes, crosses, water, hoods, pencils, and other Klan goods. They made well over $10 million dollars. Edward Clarke even met with Marcus Garvey and discussed Klan support for Garvey’s back to Africa movement. Clarke thought that the answer to the race problem in America was to ship Blacks back to Africa.   </a:t>
            </a:r>
          </a:p>
          <a:p>
            <a:pPr algn="just" eaLnBrk="1" hangingPunct="1">
              <a:lnSpc>
                <a:spcPct val="80000"/>
              </a:lnSpc>
              <a:defRPr/>
            </a:pPr>
            <a:r>
              <a:rPr lang="en-US" altLang="x-none" sz="1800" smtClean="0">
                <a:latin typeface="Times New Roman" charset="0"/>
              </a:rPr>
              <a:t>    As reconstituted, the Klan spread with astonishing rapidity, especially in the Midwest and the "Bible Belt" South. At its peak in the mid-1920s, it enrolled about 5 million dues-paying members and wielded potent political influence. It capitalized on the typically American love of excitement, adventure, and joining, to say nothing of the adolescent ardor for secret ritual. "Knights of the Invisible Empire" included among their officials Imperial Wizards, Grand Goblins, King Kleagles, and other horrendous "kreatures." The most impressive displays were "konclaves" and huge flag-waving parades. The chief warning was the burning of the fiery cross. </a:t>
            </a:r>
          </a:p>
          <a:p>
            <a:pPr algn="just" eaLnBrk="1" hangingPunct="1">
              <a:lnSpc>
                <a:spcPct val="80000"/>
              </a:lnSpc>
              <a:defRPr/>
            </a:pPr>
            <a:r>
              <a:rPr lang="en-US" altLang="x-none" sz="1800" smtClean="0">
                <a:latin typeface="Times New Roman" charset="0"/>
              </a:rPr>
              <a:t>     In some communities Klansmen were good government people who spouted political diatribes against Klan enemies. They acted more as a fraternity than a hate group. Often the Klan was a brutal violent entity punishing those it viewed as enemies. They used terrorist tactics to control those they did not like; boycotting businesses, threatening families, and attempting to drive people out of their community. Occasionally, they would publicly whip someone, tar and feather someone, use arson against someone’s property, or lynch someone. The Klan feared anyone who challenged traditional values. Blacks, immigrants or Protestants who did not uphold the moral standard were targets. The principal weapon was the lash, supplemented by tar and feathers. Rallying songs were "The Fiery Cross on High," "One Hundred Percent American," and "The Ku Klux Klan and the Pope" (against</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1203"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kissing the Pope's toe). One brutal slogan was "Kill the Kikes, Koons, and Katholics."</a:t>
            </a:r>
          </a:p>
          <a:p>
            <a:pPr algn="just" eaLnBrk="1" hangingPunct="1">
              <a:lnSpc>
                <a:spcPct val="80000"/>
              </a:lnSpc>
              <a:defRPr/>
            </a:pPr>
            <a:r>
              <a:rPr lang="en-US" altLang="x-none" sz="1800" smtClean="0">
                <a:latin typeface="Times New Roman" charset="0"/>
              </a:rPr>
              <a:t>     This repulsive reign of hooded horror, collapsed rather suddenly in the late 1920s. Decent people at last recoiled from the orgy of ribboned flesh and terrorism, while scandalous embezzling by Klan officials launched a congressional investigation. The bubble was punctured when the movement was exposed, not as a crusade, but as a vicious racket based on a ten-dollar initiation fee. </a:t>
            </a:r>
          </a:p>
          <a:p>
            <a:pPr algn="just" eaLnBrk="1" hangingPunct="1">
              <a:lnSpc>
                <a:spcPct val="80000"/>
              </a:lnSpc>
              <a:defRPr/>
            </a:pPr>
            <a:r>
              <a:rPr lang="en-US" altLang="x-none" sz="1800" smtClean="0">
                <a:latin typeface="Times New Roman" charset="0"/>
              </a:rPr>
              <a:t>     The Klan began to decline in 1925 after a number of public scandals. First scandal involved a challenge to Simmons for Klan leadership. In 1922 a Texas Dentist named Hiram Wesley Evans worked with 6 conspirators to dethrone Simmons. Evans eventually became Grand Wizard and in 1928 tried to gain control of all Klan property worth in the millions. Edward Clarke was arrested and sent to prison in 1924 on a 2-year old morals violation involving women and a hotel room. Then Tyler because she wanted to remarry after her divorce. Simmons tried to regain the reins of the Klan when Evans made a play at the Klan treasury after Tyler resigned. In 1924, Evans agreed to pay Simmons a $250,000 cash settlement to relinquish power and control of the Klan to Evans. </a:t>
            </a:r>
          </a:p>
          <a:p>
            <a:pPr algn="just" eaLnBrk="1" hangingPunct="1">
              <a:lnSpc>
                <a:spcPct val="80000"/>
              </a:lnSpc>
              <a:defRPr/>
            </a:pPr>
            <a:r>
              <a:rPr lang="en-US" altLang="x-none" sz="1800" smtClean="0">
                <a:latin typeface="Times New Roman" charset="0"/>
              </a:rPr>
              <a:t>     The most damaging scandal involved David C. Stephenson the leader of the Indiana Klan. He was convicted of raping and causing the death of Madge Oberholtzer a 28 year old divorcee. Stephenson raped her and then watched her die after she took poison. He exposed all the graft and illegal activities the Klan was involved in after his arrest because the governor refused to pardon him. The Klan influenced the 1928 election working to get Herbert Hoover elected President over Alfred Smith a New York Irish Catholic. This was the Klans most important political victory. At bottom, the KKK was an alarming manifestation </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2227"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of the intolerance and prejudice so common in the anxiety-plagued minds of the 1920s. America needed no such cowardly apostles, whose white sheets concealed dark purposes.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Religious Fundamentalism:</a:t>
            </a:r>
            <a:r>
              <a:rPr lang="en-US" sz="1800" smtClean="0">
                <a:latin typeface="Times New Roman" pitchFamily="18" charset="0"/>
              </a:rPr>
              <a:t> Another cultural controversy of the 1920s was the conflict over the place of religion in contemporary society. By 1921 American Protestantism was divided into two warring camps. On one side were the modernist: mostly urban, middle-class people who had attempted to adopt religion to the teachings of modern science and to the realities of their modern secular society. On the other side were the fundamentalist: provincial, rural, fighting to maintain the centrality of religion in American society. The word Fundamentalist had garnered their name from a set of pamphlets entitled, The Fundamentals, published just before WW I. </a:t>
            </a:r>
          </a:p>
          <a:p>
            <a:pPr algn="just" eaLnBrk="1" hangingPunct="1">
              <a:lnSpc>
                <a:spcPct val="80000"/>
              </a:lnSpc>
            </a:pPr>
            <a:r>
              <a:rPr lang="en-US" sz="1800" smtClean="0">
                <a:latin typeface="Times New Roman" pitchFamily="18" charset="0"/>
              </a:rPr>
              <a:t>     Fundamentalist demanded that the Bible be interpreted literally, regardless of what science was uncovering. Above all they opposed the teachings of Charles Darwin and evolution, which posed a direct challenge to the Biblical story of creation. Human beings had no evolved from lower species of animals as the modernists thought but instead had been created by God. </a:t>
            </a:r>
          </a:p>
          <a:p>
            <a:pPr algn="just" eaLnBrk="1" hangingPunct="1">
              <a:lnSpc>
                <a:spcPct val="80000"/>
              </a:lnSpc>
            </a:pPr>
            <a:r>
              <a:rPr lang="en-US" sz="1800" smtClean="0">
                <a:latin typeface="Times New Roman" pitchFamily="18" charset="0"/>
              </a:rPr>
              <a:t>     Fundamentalism was a highly evangelical movement, interested in spreading the doctrine to new groups. Billy Sunday was probably the most known evangelist during this period. Sunday was a former professional Baseball player who traveled from states to state particularly in the South preaching to huge crowds in revivalist meetings. Protestant modernists look on this activity with condescension. However, by the mid-1920s revivalist fundamentalism was becoming a political movement. They demanded laws that would prohibit the teaching of evolution in public schools. </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3251"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Science also scored wondrous advances in these years. A massive public-health program, launched by the Rockefeller Foundation in the South in 1909, had virtually wiped out the ancient affliction of hookworm by the 1920s. Better nutrition and health care helped to increase the life expectancy of a newborn infant from fifty years in 1901 to fifty-nine years in 1929.</a:t>
            </a:r>
          </a:p>
          <a:p>
            <a:pPr algn="just" eaLnBrk="1" hangingPunct="1">
              <a:lnSpc>
                <a:spcPct val="80000"/>
              </a:lnSpc>
              <a:defRPr/>
            </a:pPr>
            <a:r>
              <a:rPr lang="en-US" altLang="x-none" sz="1800" smtClean="0">
                <a:latin typeface="Times New Roman" charset="0"/>
              </a:rPr>
              <a:t>     Yet both science and progressive education in the 1920s were subjected to unfriendly fire from the Fundamentalists. Even the churches were affected. The Fundamentalist champions of the old-time religion lost ground to the Modernists, who liked to think that God was a "good guy" and the universe a pretty chummy place. Rev. Harry Fosdick joined other liberal clergy in rejecting literal interpretations of the Bible and argued that religion could coexist with science.</a:t>
            </a:r>
          </a:p>
          <a:p>
            <a:pPr algn="just" eaLnBrk="1" hangingPunct="1">
              <a:lnSpc>
                <a:spcPct val="80000"/>
              </a:lnSpc>
              <a:defRPr/>
            </a:pPr>
            <a:r>
              <a:rPr lang="en-US" altLang="x-none" sz="1800" smtClean="0">
                <a:latin typeface="Times New Roman" charset="0"/>
              </a:rPr>
              <a:t>     Churches found themselves competing with joyriding and golf links, as they turned to quality entertainment of their own, including wholesome moving pictures for young people. One uptown church in New York advertised on a billboard, "Come to Church: Christian Worship Increases Your Efficiency." These old-time religionists charged that Darwinian evolution was destroying faith in God and the Bible, while contributing to the moral breakdown of youth in the jazz age. Numerous attempts were made to secure laws prohibiting the teaching of evolution, "the bestial hypothesis," in the public schools, and three southern states adopted such shackling measures. The trio of states included Tennessee, in the heart of the so-called Bible Belt South, where the spirit of evangelical religion was still robust.</a:t>
            </a:r>
          </a:p>
          <a:p>
            <a:pPr algn="just" eaLnBrk="1" hangingPunct="1">
              <a:lnSpc>
                <a:spcPct val="80000"/>
              </a:lnSpc>
              <a:defRPr/>
            </a:pPr>
            <a:r>
              <a:rPr lang="en-US" altLang="x-none" sz="1800" smtClean="0">
                <a:latin typeface="Times New Roman" charset="0"/>
              </a:rPr>
              <a:t>     In Tennessee in March 1925, the legislation actually adopted a measure making it illegal “to teach any theory that denies the story of the divine creation of man as taught in the Bible.” The law attracted the attention of the fledgling American Civil Liberties Union that had been founded in 1920 by Jane Addams, Norman Thomas,</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4275" name="Rectangle 3"/>
          <p:cNvSpPr>
            <a:spLocks noGrp="1" noChangeArrowheads="1"/>
          </p:cNvSpPr>
          <p:nvPr>
            <p:ph type="body" idx="1"/>
          </p:nvPr>
        </p:nvSpPr>
        <p:spPr>
          <a:xfrm>
            <a:off x="457200" y="685800"/>
            <a:ext cx="8229600" cy="5715000"/>
          </a:xfrm>
        </p:spPr>
        <p:txBody>
          <a:bodyPr/>
          <a:lstStyle/>
          <a:p>
            <a:pPr algn="just" eaLnBrk="1" hangingPunct="1">
              <a:lnSpc>
                <a:spcPct val="80000"/>
              </a:lnSpc>
              <a:defRPr/>
            </a:pPr>
            <a:r>
              <a:rPr lang="en-US" altLang="x-none" sz="1800" smtClean="0">
                <a:latin typeface="Times New Roman" charset="0"/>
              </a:rPr>
              <a:t>Helen Keller, and others. Alarmed by the repressive legal measures and the social climate of post war America. They felt the need for an organization to defend freedom of speech and belief. The ACLU offered free counsel to any Tennessee teacher who challenged the law. </a:t>
            </a:r>
          </a:p>
          <a:p>
            <a:pPr algn="just" eaLnBrk="1" hangingPunct="1">
              <a:lnSpc>
                <a:spcPct val="80000"/>
              </a:lnSpc>
              <a:defRPr/>
            </a:pPr>
            <a:r>
              <a:rPr lang="en-US" altLang="x-none" sz="1800" smtClean="0">
                <a:latin typeface="Times New Roman" charset="0"/>
              </a:rPr>
              <a:t>     The stage was set for the memorable "Monkey Trial" at the hamlet of Dayton, Tennessee, in July 1925.  A twenty Four year old Dayton, Tennessee science teacher named John Scopes, agreed to have himself arrested. The ACLU sent world-renowned attorney Clarence Darrow to defend Scopes. Batteries of newspaper reporters, armed with notebooks and cameras, descended upon the quiet town to witness the spectacle. The aging William Jennings Bryan announced that he would travel to Tennessee to assist the prosecution. Bryan, an ardent Presbyterian Fundamentalist, joined the prosecution as an expert witness and lawyer. </a:t>
            </a:r>
          </a:p>
          <a:p>
            <a:pPr algn="just" eaLnBrk="1" hangingPunct="1">
              <a:lnSpc>
                <a:spcPct val="80000"/>
              </a:lnSpc>
              <a:defRPr/>
            </a:pPr>
            <a:r>
              <a:rPr lang="en-US" altLang="x-none" sz="1800" smtClean="0">
                <a:latin typeface="Times New Roman" charset="0"/>
              </a:rPr>
              <a:t>     Journalist from across the country traveled to Dayton to cover the trial. Among them was H.L. Mencken. For the residents of Dayton the trial was a chance to showcase their town. They setup booths and concessions to facilitate the crowds. A popular souvenir pin said, “You old mans a Monkey.” In what resembled more of a circus than a trail Scopes who had clearly violated the law was placed on trial. The judge refused to admit experts on evolution because he argued that the trial was not a challenge to evolution but instead a challenge to Tennessee law. Darrow shocked the crowds by calling Bryan as an expert witness on the Bible. </a:t>
            </a:r>
          </a:p>
          <a:p>
            <a:pPr algn="just" eaLnBrk="1" hangingPunct="1">
              <a:lnSpc>
                <a:spcPct val="80000"/>
              </a:lnSpc>
              <a:defRPr/>
            </a:pPr>
            <a:r>
              <a:rPr lang="en-US" altLang="x-none" sz="1800" smtClean="0">
                <a:latin typeface="Times New Roman" charset="0"/>
              </a:rPr>
              <a:t>     Using all the chicanery he could muster Darrow engaged in a withering cross examination of Bryan which showed Bryan's ignorance of the Bible and also brought Bryan to admit the possibility that not all religious dogma was subject to only one interpretation. Darrow lost the case as the judge imposed a $100 fine on Scopes. The fine was thrown out on a technicality by a higher court. Bryan never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7411"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b="1" u="sng" smtClean="0">
                <a:latin typeface="Times New Roman" charset="0"/>
              </a:rPr>
              <a:t>Social Gospel in the Guilded Age</a:t>
            </a:r>
            <a:r>
              <a:rPr lang="en-US" altLang="x-none" sz="1800" b="1" smtClean="0">
                <a:latin typeface="Times New Roman" charset="0"/>
              </a:rPr>
              <a:t>:</a:t>
            </a:r>
            <a:r>
              <a:rPr lang="en-US" altLang="x-none" sz="1800" smtClean="0">
                <a:latin typeface="Times New Roman" charset="0"/>
              </a:rPr>
              <a:t> The Social Welfare people had a different motivation from those in the Social Gospel. Those who supported the Social Gospel did so for religious reasons. They felt that by giving welfare aid they could convert some of the immigrants. There were groups that were just charitable organizations whose members evolved into professional social workers.  There was a negative connotation to poverty in America. The destitute and poor were blamed for their plight. Many Americans accepted Herbert Spencer’s Social Darwinism.</a:t>
            </a:r>
          </a:p>
          <a:p>
            <a:pPr algn="just" eaLnBrk="1" hangingPunct="1">
              <a:lnSpc>
                <a:spcPct val="80000"/>
              </a:lnSpc>
              <a:defRPr/>
            </a:pPr>
            <a:r>
              <a:rPr lang="en-US" altLang="x-none" sz="1800" smtClean="0">
                <a:latin typeface="Times New Roman" charset="0"/>
              </a:rPr>
              <a:t>     Spencer argued that only private charity should be given to the poor because this type of aid was altruism. In 1877 in Buffalo the first professional Welfare Organization was founded; Charity Organization Society (COS). This organization was founded Samuel Humphreys Gurteen. He was a British cleric who came to America. By 1883 25 cities had COS branches and by 1893 there were over 100 COS groups in the country. The COS was the result of the middle classes sympathy for the millions of struggling people after the Civil War. There’s a conflict between COS and governmental welfare supporters.</a:t>
            </a:r>
          </a:p>
          <a:p>
            <a:pPr algn="just" eaLnBrk="1" hangingPunct="1">
              <a:lnSpc>
                <a:spcPct val="80000"/>
              </a:lnSpc>
              <a:defRPr/>
            </a:pPr>
            <a:r>
              <a:rPr lang="en-US" altLang="x-none" sz="1800" smtClean="0">
                <a:latin typeface="Times New Roman" charset="0"/>
              </a:rPr>
              <a:t>     The COS described their aid as scientific charity. They saw themselves as more careful with their aid. They established mechanisms to deal with the poor. They believed that the individual was responsible for his own pauperism because of his excesses. They saw all assistance in a negative light unless it was spiritual assistance. They argued that financial assistance aided pauperism. Public assistance should be used only to prevent violence. They organized a charity movement to prevent duplication and abuse. They wanted to repel anyone who was not in extremity. They used the Olmshouse and Workhouse. Neither of these programs were successful. They said that voluntary charity was the best help you could give to the poor. They investigated to see if those who received aid were really worthy. These were their</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latin typeface="Times New Roman" charset="0"/>
              </a:rPr>
              <a:t>US History Exam II Notes</a:t>
            </a:r>
          </a:p>
        </p:txBody>
      </p:sp>
      <p:sp>
        <p:nvSpPr>
          <p:cNvPr id="55299" name="Rectangle 3"/>
          <p:cNvSpPr>
            <a:spLocks noGrp="1" noChangeArrowheads="1"/>
          </p:cNvSpPr>
          <p:nvPr>
            <p:ph type="body" idx="1"/>
          </p:nvPr>
        </p:nvSpPr>
        <p:spPr>
          <a:xfrm>
            <a:off x="457200" y="685800"/>
            <a:ext cx="8229600" cy="5715000"/>
          </a:xfrm>
        </p:spPr>
        <p:txBody>
          <a:bodyPr/>
          <a:lstStyle/>
          <a:p>
            <a:pPr algn="just" eaLnBrk="1" hangingPunct="1">
              <a:lnSpc>
                <a:spcPct val="80000"/>
              </a:lnSpc>
            </a:pPr>
            <a:r>
              <a:rPr lang="en-US" sz="1800" smtClean="0">
                <a:latin typeface="Times New Roman" pitchFamily="18" charset="0"/>
              </a:rPr>
              <a:t>recovered from the trial. The heat and a combination of pickles and mayonnaise had produced a sickness that he never recovered. Five days after the trial was over, Bryan died of a stroke, no doubt brought on by the heat, strain and diabetes.</a:t>
            </a:r>
          </a:p>
          <a:p>
            <a:pPr algn="just" eaLnBrk="1" hangingPunct="1">
              <a:lnSpc>
                <a:spcPct val="80000"/>
              </a:lnSpc>
            </a:pPr>
            <a:r>
              <a:rPr lang="en-US" sz="1800" smtClean="0">
                <a:latin typeface="Times New Roman" pitchFamily="18" charset="0"/>
              </a:rPr>
              <a:t>     This historic clash between theology and biology proved inconclusive. Scopes, the forgotten man of the drama, was found guilty and fined $100. But the supreme court of Tennessee, while upholding the law, set aside the fine on a technicality. (The Tennessee law was not formally repealed until 1967.) The  Fundamentalists at best won only a hollow victory, for the absurdities of the trial cast ridicule on their cause. Yet even though increasing numbers of Christians were coming to reconcile the revelations of religion with the findings of modern science, Fundamentalism, with its emphasis on literal reading of the Bible, remained a vibrant force in American spiritual life. Most southern schools continued to have evolution free biology textbooks and antievolution laws remained on the books. Fundamentalism was strong in the Baptist church and the rapidly growing Churches of Christ, organized in 1906. Their religious convictions remained the same even though they no longer attempted to enact legislation. They congregated in independent congregations evangelizing where they could.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Economic Conditions and the Depression:</a:t>
            </a:r>
            <a:r>
              <a:rPr lang="en-US" sz="1800" smtClean="0">
                <a:latin typeface="Times New Roman" pitchFamily="18" charset="0"/>
              </a:rPr>
              <a:t> The Republican Party came to power in 1920. Warren G. Harding took over the reins of government. Everything that Woodrow Wilson had stood for was rejected by the American public. The Republicans once again made the business interest supreme to all other interest of the nation. The U.S. GNP reached an all-time high of $88.9 billion in 1920. It continued to rise throughout the period until it reached a record high of $104.4 billion in 1929. Per capita income rose from $672 in 1922 to $857 in 1929. The advertisement field experienced tremendous growth. Americans spent $3.5 billion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843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guidelines: </a:t>
            </a:r>
          </a:p>
          <a:p>
            <a:pPr algn="just" eaLnBrk="1" hangingPunct="1">
              <a:lnSpc>
                <a:spcPct val="80000"/>
              </a:lnSpc>
            </a:pPr>
            <a:r>
              <a:rPr lang="en-US" sz="1800" smtClean="0">
                <a:latin typeface="Times New Roman" pitchFamily="18" charset="0"/>
              </a:rPr>
              <a:t>1. If the head breadwinner was dead or ill 2. If they were elderly with no children and were infirmed. 3. Widows with young children. They had to be diligently supervised. 4. No one in your family could be bad. </a:t>
            </a:r>
          </a:p>
          <a:p>
            <a:pPr algn="just" eaLnBrk="1" hangingPunct="1">
              <a:lnSpc>
                <a:spcPct val="80000"/>
              </a:lnSpc>
            </a:pPr>
            <a:r>
              <a:rPr lang="en-US" sz="1800" smtClean="0">
                <a:latin typeface="Times New Roman" pitchFamily="18" charset="0"/>
              </a:rPr>
              <a:t>     The COS staff was volunteers called friendly visitors. They visited the family and then went out and sought contributions first to the family. Then they went to the church and then to other charities. The Friendly visitor was also suppose to be the model for the family. The friendly visitor helped the family. He tried to get father employment. They gave instruction in buying and cooking. They also suggested wholesome exercise. They didn’t think that they got enough exercise working 14 hours a day in the steel mill so they would recommend they go jogging.</a:t>
            </a:r>
          </a:p>
          <a:p>
            <a:pPr algn="just" eaLnBrk="1" hangingPunct="1">
              <a:lnSpc>
                <a:spcPct val="80000"/>
              </a:lnSpc>
            </a:pPr>
            <a:r>
              <a:rPr lang="en-US" sz="1800" smtClean="0">
                <a:latin typeface="Times New Roman" pitchFamily="18" charset="0"/>
              </a:rPr>
              <a:t>     In 1869-79 there was state subsidized charity in California. In 1879 a new state constitution outlawed aid to anyone but the aged. By 1897 16 states had state boards of charity. They advocated approved housing for the mentally ill and abolishment of the Olmshouses. Children were removed from Olmshouses and placed in orphanages where they were eventually found foster homes. In 1880 the Conference of Charities and Corrections was established. It was a charity organization. The COS remained the dominant welfare organization.</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African Americans after Reconstruction:</a:t>
            </a:r>
            <a:r>
              <a:rPr lang="en-US" sz="1800" smtClean="0">
                <a:latin typeface="Times New Roman" pitchFamily="18" charset="0"/>
              </a:rPr>
              <a:t> The New South credo of self improvement also hit African Americans. Some began to improve themselves and move into the middle class. As the former slaves began to die off their offspring inherited the little property and money they had accumulated. They opened businesses and entered professions. Some African Americans became wealthy by investing and opening businesses. Maggie Lena was one of them. She became the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9459" name="Rectangle 3"/>
          <p:cNvSpPr>
            <a:spLocks noGrp="1" noChangeArrowheads="1"/>
          </p:cNvSpPr>
          <p:nvPr>
            <p:ph type="body" idx="1"/>
          </p:nvPr>
        </p:nvSpPr>
        <p:spPr>
          <a:xfrm>
            <a:off x="304800" y="838200"/>
            <a:ext cx="8382000" cy="5638800"/>
          </a:xfrm>
        </p:spPr>
        <p:txBody>
          <a:bodyPr/>
          <a:lstStyle/>
          <a:p>
            <a:pPr eaLnBrk="1" hangingPunct="1">
              <a:lnSpc>
                <a:spcPct val="80000"/>
              </a:lnSpc>
              <a:defRPr/>
            </a:pPr>
            <a:r>
              <a:rPr lang="en-US" altLang="x-none" sz="1800" smtClean="0">
                <a:latin typeface="Times New Roman" charset="0"/>
              </a:rPr>
              <a:t>first female bank president in the U.S. She founded the St. Luke Penny Savings Bank in Richmond, Virginia in 1903. Most middle class Blacks became doctors, lawyers, nurses, teachers, or businessmen who catered to Blacks. </a:t>
            </a:r>
          </a:p>
          <a:p>
            <a:pPr algn="just" eaLnBrk="1" hangingPunct="1">
              <a:lnSpc>
                <a:spcPct val="80000"/>
              </a:lnSpc>
              <a:defRPr/>
            </a:pPr>
            <a:r>
              <a:rPr lang="en-US" altLang="x-none" sz="1800" smtClean="0">
                <a:latin typeface="Times New Roman" charset="0"/>
              </a:rPr>
              <a:t>     One thing that all Blacks agreed upon was the importance of education. With the help of Northern missionary societies and the help of some reconstruction governments Blacks were able to expand an educational network of Black colleges, and institutes. The chief spokesman for this educational movement was Booker T. Washington. Washington was not only an educational leader but the spokesman for the race. He was the founder of Tuskegee Institute in Alabama. He used donations and the student’s elbow grease to build a strong school that serviced Blacks. It was an industrial arts school that taught trades. Washington had been born a slave and grewup during reconstruction. He believed that reconstruction had been a failure because Blacks had fought for the wrong things. </a:t>
            </a:r>
          </a:p>
          <a:p>
            <a:pPr algn="just" eaLnBrk="1" hangingPunct="1">
              <a:lnSpc>
                <a:spcPct val="80000"/>
              </a:lnSpc>
              <a:defRPr/>
            </a:pPr>
            <a:r>
              <a:rPr lang="en-US" altLang="x-none" sz="1800" smtClean="0">
                <a:latin typeface="Times New Roman" charset="0"/>
              </a:rPr>
              <a:t>     He taught that the way out of poverty and degradation for Blacks was education, thrift, property ownership, and cleanliness. Washington felt that all African Americans should attend school where they could learn new techniques for farming or carpentry so that they could be fitted to gain a foothold in the economy. He wanted African Americans to have an industrial education and not a classical education, which he felt was wasteful and inappropriate. He also said that Blacks should refine their speech, improve their dress, and adopt habits of thrift and personal cleanliness. In essence Washington wanted Blacks to look and act like middle class Whites. He argued that was the key to winning the Whiteman’s respect. He advised Blacks to ignore political and social rights and concentrate on preparing themselves for equality.</a:t>
            </a:r>
          </a:p>
          <a:p>
            <a:pPr algn="just" eaLnBrk="1" hangingPunct="1">
              <a:lnSpc>
                <a:spcPct val="80000"/>
              </a:lnSpc>
              <a:defRPr/>
            </a:pPr>
            <a:r>
              <a:rPr lang="en-US" altLang="x-none" sz="1800" smtClean="0">
                <a:latin typeface="Times New Roman" charset="0"/>
              </a:rPr>
              <a:t>     He laid out his program in his famous Atlanta Speech given at the 1895 Cotton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048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States Exposition. It became known as his Atlanta Compromise speech. He advised Blacks to stay in the South and prove their worth. He challenged Whites to allow Blacks to develop and see if they could do it. He advocated segregation as a responsible way for Blacks to have self-improvement. </a:t>
            </a:r>
          </a:p>
          <a:p>
            <a:pPr algn="just" eaLnBrk="1" hangingPunct="1">
              <a:lnSpc>
                <a:spcPct val="80000"/>
              </a:lnSpc>
              <a:defRPr/>
            </a:pPr>
            <a:r>
              <a:rPr lang="en-US" altLang="x-none" sz="1800" smtClean="0">
                <a:latin typeface="Times New Roman" charset="0"/>
              </a:rPr>
              <a:t>     What Washington was advocating was simply what in essence already existed in the South. Jim Crow became the law of the land not only in the South but also in the North. Historians disagree over how and why segregation developed. C. Vann. Woodward in his </a:t>
            </a:r>
            <a:r>
              <a:rPr lang="en-US" altLang="x-none" sz="1800" u="sng" smtClean="0">
                <a:latin typeface="Times New Roman" charset="0"/>
              </a:rPr>
              <a:t>The Strange Career of Jim Crow,</a:t>
            </a:r>
            <a:r>
              <a:rPr lang="en-US" altLang="x-none" sz="1800" smtClean="0">
                <a:latin typeface="Times New Roman" charset="0"/>
              </a:rPr>
              <a:t> became the first Historian to attempt to explain it in 1956. He argued that Jim Crow laws were a creation of Southern politicians who were afraid that Blacks would become a political force once they combined their strength with the Populist. Joel Williamson in his </a:t>
            </a:r>
            <a:r>
              <a:rPr lang="en-US" altLang="x-none" sz="1800" u="sng" smtClean="0">
                <a:latin typeface="Times New Roman" charset="0"/>
              </a:rPr>
              <a:t>After Slavery</a:t>
            </a:r>
            <a:r>
              <a:rPr lang="en-US" altLang="x-none" sz="1800" smtClean="0">
                <a:latin typeface="Times New Roman" charset="0"/>
              </a:rPr>
              <a:t> written in 1965, argued that the laws were simply codifying what already existed in the South. Finally Howard Rabinowitz in his </a:t>
            </a:r>
            <a:r>
              <a:rPr lang="en-US" altLang="x-none" sz="1800" u="sng" smtClean="0">
                <a:latin typeface="Times New Roman" charset="0"/>
              </a:rPr>
              <a:t>Race Relations in the Urban South</a:t>
            </a:r>
            <a:r>
              <a:rPr lang="en-US" altLang="x-none" sz="1800" smtClean="0">
                <a:latin typeface="Times New Roman" charset="0"/>
              </a:rPr>
              <a:t>, written in 1985 argued that segregation was an attempt to provide African Americans the basic services and access to the important institutions which they would have been denied without segregation. He argued that for the South the choice was not segregation or integration but instead segregation or exclusion. So the question we have to answer is how did segregation develop in the country?</a:t>
            </a:r>
          </a:p>
          <a:p>
            <a:pPr algn="just" eaLnBrk="1" hangingPunct="1">
              <a:lnSpc>
                <a:spcPct val="80000"/>
              </a:lnSpc>
              <a:defRPr/>
            </a:pPr>
            <a:r>
              <a:rPr lang="en-US" altLang="x-none" sz="1800" smtClean="0">
                <a:latin typeface="Times New Roman" charset="0"/>
              </a:rPr>
              <a:t>     After the withdrawal of the federal troops from the South, the federal support for African American social and political rights vanished. The federal government lost interest in race relations in the South. The Supreme Court stripped the 14th and 15th amendments of most of their significance. In a series of Civil Rights Cases argued before the courts in 1883, the Court ruled that the 14th amendment protected people from discrimination from state governments but not private individuals. Therefore, railroads, hotels, restaurants, and theatres had legal sanction for developing policies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07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b="1" u="sng" smtClean="0">
                <a:latin typeface="Times New Roman" charset="0"/>
              </a:rPr>
              <a:t>Post Civil War Era</a:t>
            </a:r>
            <a:r>
              <a:rPr lang="en-US" altLang="x-none" sz="1800" b="1" smtClean="0">
                <a:latin typeface="Times New Roman" charset="0"/>
              </a:rPr>
              <a:t>:</a:t>
            </a:r>
            <a:r>
              <a:rPr lang="en-US" altLang="x-none" sz="1800" smtClean="0">
                <a:latin typeface="Times New Roman" charset="0"/>
              </a:rPr>
              <a:t> In 1868 General Ulysses S. Grant was elected president of the U.S. He took over a nation that was literally divided in two. He dominated the U.S. Government during the difficult Reconstruction period. He was faced with the enormous task of rebuilding the U.S. and creating a united nation. One of the many difficulties he faced during his presidency was a financial panic. This financial panic cost the jobs and livelihood of numerous Americans. As with each midterm election when there is financial problems the party out of power, in this case the Democrats took control of the House of Representatives and were poised to take control of the Senate. </a:t>
            </a:r>
          </a:p>
          <a:p>
            <a:pPr algn="just" eaLnBrk="1" hangingPunct="1">
              <a:lnSpc>
                <a:spcPct val="80000"/>
              </a:lnSpc>
              <a:defRPr/>
            </a:pPr>
            <a:r>
              <a:rPr lang="en-US" altLang="x-none" sz="1800" smtClean="0">
                <a:latin typeface="Times New Roman" charset="0"/>
              </a:rPr>
              <a:t>     In 1876 the U.S. held a presidential election. President Grant was by then in failing health. His administration had been racked by scandals, and the Democrats were on the ascendancy. Republican strategist thought that it might be time for them to make a bid to unite their party and bring their liberal wing back home. They settled on Rutherford B. Hayes a former Union officer, three-time Ohio governor, and congressman, champion of civil service reform. Hayes was a very stale man who had a Harvard Law degree and was a strong proponent of hard money. The Republicans chose William Wheeler, a small town lawyer and banker from New York as his running mate. </a:t>
            </a:r>
          </a:p>
          <a:p>
            <a:pPr algn="just" eaLnBrk="1" hangingPunct="1">
              <a:lnSpc>
                <a:spcPct val="80000"/>
              </a:lnSpc>
              <a:defRPr/>
            </a:pPr>
            <a:r>
              <a:rPr lang="en-US" altLang="x-none" sz="1800" smtClean="0">
                <a:latin typeface="Times New Roman" charset="0"/>
              </a:rPr>
              <a:t>     Several events had soured the relationship between the Northern and Southern wing of the Republican Party. Southern redeemers, leaving republicans with little to no support or power, had bulldozed much of the south. President Grant refused to send in troops during the 1874 elections to save the republican regime that was threatened by armed Klansmen. In 1875 the senate had rejected the force bill that would have provided for federal monitoring of elections. Equally devastating was the Supreme Court’s ruling in the Cruikshank case limiting the federal reach in personal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150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of segregation. </a:t>
            </a:r>
          </a:p>
          <a:p>
            <a:pPr algn="just" eaLnBrk="1" hangingPunct="1">
              <a:lnSpc>
                <a:spcPct val="80000"/>
              </a:lnSpc>
              <a:defRPr/>
            </a:pPr>
            <a:r>
              <a:rPr lang="en-US" altLang="x-none" sz="1800" smtClean="0">
                <a:latin typeface="Times New Roman" charset="0"/>
              </a:rPr>
              <a:t>     What came to the South after the 1883 decisions was a series of Jim Crow laws. Then in 1896 the Supreme Court dealt a final blow to African Americans hopes that the federal government would protect their social rights when it ruled in the Plessy V. Ferguson case. This was a challenge to Louisiana’s state mandated segregation policies on seating for railroads. The court ruled that separation did not deprive Blacks of their Civil Rights as long as the accommodations were equal. Then in 1899, in the Cummings v. County Board of Education, the Supreme Court ruled that laws which established separate schools for Whites were legal even if there were no schools of equal quality available for Blacks. </a:t>
            </a:r>
          </a:p>
          <a:p>
            <a:pPr algn="just" eaLnBrk="1" hangingPunct="1">
              <a:lnSpc>
                <a:spcPct val="80000"/>
              </a:lnSpc>
              <a:defRPr/>
            </a:pPr>
            <a:r>
              <a:rPr lang="en-US" altLang="x-none" sz="1800" smtClean="0">
                <a:latin typeface="Times New Roman" charset="0"/>
              </a:rPr>
              <a:t>     However, it is important to note that even before these decisions were handed down White Southerners were working to reinstitute White Supremacy and separate the races. Southerners had shifted from a policy of subordination to segregation. They begin to assault African American voting rights as a prelude to segregation. Some Southern states moved to disfranchise Blacks as soon as the federal troops left, while others used Blacks voters to offset the threat from poor Whites. In the 1890s franchise legislation became more rigid as each Southern state made an attempt to strip political power from Blacks. Small White farmers wanted to eliminate Blacks voters both because of White prejudice and also because they did not want the Bourbons using Blacks voters against them. </a:t>
            </a:r>
          </a:p>
          <a:p>
            <a:pPr algn="just" eaLnBrk="1" hangingPunct="1">
              <a:lnSpc>
                <a:spcPct val="80000"/>
              </a:lnSpc>
              <a:defRPr/>
            </a:pPr>
            <a:r>
              <a:rPr lang="en-US" altLang="x-none" sz="1800" smtClean="0">
                <a:latin typeface="Times New Roman" charset="0"/>
              </a:rPr>
              <a:t>     At the same time the Bourbons became afraid that poor Whites and Blacks might unite against them and wrest political control. They also began to support disfranchisement for Blacks. For the South the problem was finding ways to disfranchise Blacks without violating the 15th amendment. Two techniques developed before 1900. The first was the poll tax or some property qualification.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2531"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There were very few Blacks who owned property and even fewer who could afford a poll tax. However, these laws also disfranchise poor whites. The second method was the literacy or understanding test that required voters to read something and then interpret it to the satisfaction of the poll watcher. Even the most literate Blacks had trouble passing these literacy tests that were given by Whites. </a:t>
            </a:r>
          </a:p>
          <a:p>
            <a:pPr algn="just" eaLnBrk="1" hangingPunct="1">
              <a:lnSpc>
                <a:spcPct val="80000"/>
              </a:lnSpc>
              <a:defRPr/>
            </a:pPr>
            <a:r>
              <a:rPr lang="en-US" altLang="x-none" sz="1800" smtClean="0">
                <a:latin typeface="Times New Roman" charset="0"/>
              </a:rPr>
              <a:t>     Almost always these test were administered unfairly. Whites generally had easier passages to read or their taxes would be paid for them. The result of these two laws was that Black voting in the south decreased by 62 percent while the White vote decreased by 26 percent. After some Whites protested some states passed Grandfather clauses that permitted poor white to vote even if they could not read or owned property if their grandfathers had been able to vote. Once again the Supreme Court proved to be friendly to attempts to disfranchise Blacks. In the Williams v. Mississippi case the Supreme Court ruled that the Mississippi State constitution that included a grandfather clause and a literacy test did not violate the 15th amendment.</a:t>
            </a:r>
          </a:p>
          <a:p>
            <a:pPr algn="just" eaLnBrk="1" hangingPunct="1">
              <a:lnSpc>
                <a:spcPct val="80000"/>
              </a:lnSpc>
              <a:defRPr/>
            </a:pPr>
            <a:r>
              <a:rPr lang="en-US" altLang="x-none" sz="1800" smtClean="0">
                <a:latin typeface="Times New Roman" charset="0"/>
              </a:rPr>
              <a:t>     By the turn of the century the South had established an elaborate set of laws that mandated segregation in almost every level of society. Blacks and Whites could not ride together, sit together, use the same washrooms, eat in the same restaurants, or watch the same movie or play together. Blacks had no access to public parks, beaches, picnic areas, and they could not sit in hospital waiting rooms. These new laws established a pattern of behavior for urban dwellers in the New South. What had been custom for years in the rural South, now became law in the urban South. </a:t>
            </a:r>
          </a:p>
          <a:p>
            <a:pPr algn="just" eaLnBrk="1" hangingPunct="1">
              <a:lnSpc>
                <a:spcPct val="80000"/>
              </a:lnSpc>
              <a:defRPr/>
            </a:pPr>
            <a:r>
              <a:rPr lang="en-US" altLang="x-none" sz="1800" smtClean="0">
                <a:latin typeface="Times New Roman" charset="0"/>
              </a:rPr>
              <a:t>     In order for this system to develop the South had to ensure that African Americans would not attempt to resist the movement. The 1890s experienced the worse racial violence in the nation’s history. White violence was used as a tool to thwart Black attempts at social justice. Lynchings of Blacks by White mobs occurred with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355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frightening regularity. Blacks were being lynched for violating their proper station in life. During the 1890s lynchings occurred at a rate of 187 per year. 80 percent of them occurred in the South and the vast majority of the victims were Black.</a:t>
            </a:r>
          </a:p>
          <a:p>
            <a:pPr algn="just" eaLnBrk="1" hangingPunct="1">
              <a:lnSpc>
                <a:spcPct val="80000"/>
              </a:lnSpc>
            </a:pPr>
            <a:r>
              <a:rPr lang="en-US" sz="1800" smtClean="0">
                <a:latin typeface="Times New Roman" pitchFamily="18" charset="0"/>
              </a:rPr>
              <a:t>     Most celebrated lynchings occurred in the urban areas where they attracted large crowds of people who sometimes traveled as far as 2,000 miles to watch a human being be tortured, beaten, hanged, and then burned to death. Many times the lynchings were advertised and supported by local law officials. The majority of the lynchings occurred in rural areas where friends or family members of supposed victims would join vigilante groups and take prisoners out of jails and lynch them usually with the help of law enforcement. Those involved in lynchings often saw their actions as a legitimate form of law enforcement. Lynchings were a form of terrorism used by Whites to keep Blacks in their place. Some victims were simply innocent bystanders who just happen to be in the wrong place at the wrong time. Others were accused of raping White women, some were African Americans who challenged the notion of segregation.</a:t>
            </a:r>
          </a:p>
          <a:p>
            <a:pPr algn="just" eaLnBrk="1" hangingPunct="1">
              <a:lnSpc>
                <a:spcPct val="80000"/>
              </a:lnSpc>
            </a:pPr>
            <a:r>
              <a:rPr lang="en-US" sz="1800" smtClean="0">
                <a:latin typeface="Times New Roman" pitchFamily="18" charset="0"/>
              </a:rPr>
              <a:t>     Many Whites were shocked by the violence associated with lynchings. Almost from the beginning an Anti-Lynching society was formed. In 1892 Ida B. Wells, an African American journalist, launched an international anti-lynching campaign. Her actions were prompted by the lynching of three friends lynched for having a prosperous year in the grocery business. The movement grew slowly but eventually picked up steam. Many White women joined the movement in the both regions of the nation. The goal of the movement was a federal anti-lynching law. It would give the federal government the power to punish those responsible for leading lynch mobs. However, the anti-lynching movement could not garner too much strength in the South because it was often linked with Black rights. </a:t>
            </a:r>
            <a:endParaRPr lang="en-US" sz="1800" b="1" u="sng" smtClean="0">
              <a:latin typeface="Times New Roman" pitchFamily="18" charset="0"/>
            </a:endParaRPr>
          </a:p>
          <a:p>
            <a:pPr eaLnBrk="1" hangingPunct="1">
              <a:lnSpc>
                <a:spcPct val="80000"/>
              </a:lnSpc>
            </a:pPr>
            <a:endParaRPr lang="en-US" sz="500" smtClean="0">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457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b="1" u="sng" smtClean="0">
                <a:latin typeface="Times New Roman" charset="0"/>
              </a:rPr>
              <a:t>Native Americans:</a:t>
            </a:r>
            <a:r>
              <a:rPr lang="en-US" altLang="x-none" sz="1800" smtClean="0">
                <a:latin typeface="Times New Roman" charset="0"/>
              </a:rPr>
              <a:t> Another group, which found the period after the Civil War difficult was the Native Americans. They were once again in the way of American expansionists fervor. The U.S. government had broken every promise it had made with the Native Americans. During the 1850-67 period the Native American fought a series of bloody battle with U.S. troops. In 1867 Congress established the Indian Peace Commission. It was composed of soldiers and civilians who were supposed to develop a new Indian policy. The Commission recommended changing the concentration policy. They proposed moving all the plains Indians onto two large reservations one in Oklahoma and the other in the Dakotas. In a series of meetings government officials tricked, cajoled, and bribed representatives of the Cheyenne, Souix, Arapaho, and other tribes into agreeing to be moved to the reservations. </a:t>
            </a:r>
          </a:p>
          <a:p>
            <a:pPr algn="just" eaLnBrk="1" hangingPunct="1">
              <a:lnSpc>
                <a:spcPct val="80000"/>
              </a:lnSpc>
              <a:defRPr/>
            </a:pPr>
            <a:r>
              <a:rPr lang="en-US" altLang="x-none" sz="1800" smtClean="0">
                <a:latin typeface="Times New Roman" charset="0"/>
              </a:rPr>
              <a:t>     The Bureau of Indian Affairs was supposed to handled Native American problems. However, the agents were so corrupt that they often created more problems than they solved. One of the major problems the Native Americans faced was the problem of economic warfare being practiced by Whites. The Buffalo was the most important economic unit for the Native Americans. They provided, food, shelter, and supplies for the Native Americans. They were killed only for supplies never for sport. During the 1850s, 60s, 70s buffalo hides became popular for making coats. Swarms of professional hunter invaded the plains and began to shoot the Buffalo for sport and fun. Railroad companies hired riflemen such as Buffalo Bill Cody to kill Buffalo who were obstructions to railroad construction. Even some Native American tribes began to kill large numbers of buffalo in an effort to take advantage of the high prices being paid for the hides. The Blackfeet Indians were the most noted.</a:t>
            </a:r>
          </a:p>
          <a:p>
            <a:pPr algn="just" eaLnBrk="1" hangingPunct="1">
              <a:lnSpc>
                <a:spcPct val="80000"/>
              </a:lnSpc>
              <a:defRPr/>
            </a:pPr>
            <a:r>
              <a:rPr lang="en-US" altLang="x-none" sz="1800" smtClean="0">
                <a:latin typeface="Times New Roman" charset="0"/>
              </a:rPr>
              <a:t>     It was not only the whole-sale slaughter of the animals which hurt the tribes but also the destruction of the ecology the tribes depended on. By 1875 the southern herd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5603"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was gone. Within two years the much smaller Northern herd was on its way out also. In 1865 there were 15 million buffalo. In 1875, there were less then a thousand. During the 1850-80 period the U.S. Government carried on a well planned and orchestrated war against the Native Americans. Civilians Killed Native Americans along with soldiers. In California a 7 year-old Indian boy was hung because “Nits breed lice”. 5,000 Native Americans were killed by Civilians in California. Between 1860-70 the Native American population in that state went from 15,000 to 30,000. There were a large number of Whites in the West who felt that the best policy for Native Americans was elimination. </a:t>
            </a:r>
          </a:p>
          <a:p>
            <a:pPr algn="just" eaLnBrk="1" hangingPunct="1">
              <a:lnSpc>
                <a:spcPct val="80000"/>
              </a:lnSpc>
            </a:pPr>
            <a:r>
              <a:rPr lang="en-US" sz="1800" smtClean="0">
                <a:latin typeface="Times New Roman" pitchFamily="18" charset="0"/>
              </a:rPr>
              <a:t>     As part of the federal policy on dealing with Native Americans the federal government passed the Dawes Severalty Act of 1887. This act attempted to reduce the power of the tribes. It provided for the elimination of tribal ownership of reservations and the allotment of tracts to individual owners. 160 acres to the head of the family, 80 acres to the single adult or orphan, 40 acres to each dependent child. Other adults were given full U.S. citizenship but unlike other citizens they could not gain full title to their land for 25 years. This was supposed to stop them from selling their land to spectators. This act covered nearly all of the western tribes.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Women:</a:t>
            </a:r>
            <a:r>
              <a:rPr lang="en-US" sz="1800" smtClean="0">
                <a:latin typeface="Times New Roman" pitchFamily="18" charset="0"/>
              </a:rPr>
              <a:t> The most important reform advocated by women during this period was the right to vote. Most men had argued that politics was much too harsh and ugly for women so they had decided to do women a favor and keep them out of politics. However, women were increasing convinced that their civil and social rights were tied to their ability to vote and effect change. In 1869 the women’s suffrage movement split, with Elizabeth Cady Stanton and Susan B. Anthony, heading the National Woman Suffrage Association. They began fighting for the vote through the courts and by advocating a constitutional amendment. At the same time the American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6627"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Women Suffrage Association headed by Lucy Stone and Julia Ward Stowe fought on the state and local level. </a:t>
            </a:r>
          </a:p>
          <a:p>
            <a:pPr algn="just" eaLnBrk="1" hangingPunct="1">
              <a:lnSpc>
                <a:spcPct val="80000"/>
              </a:lnSpc>
            </a:pPr>
            <a:r>
              <a:rPr lang="en-US" sz="1800" smtClean="0">
                <a:latin typeface="Times New Roman" pitchFamily="18" charset="0"/>
              </a:rPr>
              <a:t>     Up to the point when these two groups merged in 1890 to form the National American Woman Suffrage Association neither group had met much success. NWSA had lost a 1874 Supreme Court decision against the St. Louis register when he refused to allow Virginia Minor to register to vote. The courts argued that citizenship did not automatically give a person the right to vote and that that right could be denied certain groups such as criminals, the insane, and women. In 1878 Susan B. Anthony got a constitutional amendment introduced into the senate that outlawed denying the right to vote on account of sex. However, the bill could never seem to reach the floor. It was usually killed in committee and when it was not the senate never brought it up for vote. For 18 years the same bill was introduced and then ignored. </a:t>
            </a:r>
          </a:p>
          <a:p>
            <a:pPr algn="just" eaLnBrk="1" hangingPunct="1">
              <a:lnSpc>
                <a:spcPct val="80000"/>
              </a:lnSpc>
            </a:pPr>
            <a:r>
              <a:rPr lang="en-US" sz="1800" smtClean="0">
                <a:latin typeface="Times New Roman" pitchFamily="18" charset="0"/>
              </a:rPr>
              <a:t>     However, on the state and local levels there were some minor successes. By 1890 19 states allowed women to vote on school issues, and 3 states extended women the franchise on tax and bond issues. Eleven states held referendums but on the territory of Wyoming extended the full right to vote to women. During the 1890s Colorado, Utah, and Idaho adopted women’s suffrage. However, there was a backlash from male voters and the movement lost steam. It was not until 1910 that the movement gained strength again. The reason was that many men believed that equal suffrage is a repudiation of manhood.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Immigration:</a:t>
            </a:r>
            <a:r>
              <a:rPr lang="en-US" sz="1800" smtClean="0">
                <a:latin typeface="Times New Roman" pitchFamily="18" charset="0"/>
              </a:rPr>
              <a:t> </a:t>
            </a:r>
            <a:r>
              <a:rPr lang="en-US" sz="1800" u="sng" smtClean="0">
                <a:latin typeface="Times New Roman" pitchFamily="18" charset="0"/>
              </a:rPr>
              <a:t>The Industrial cities formed after 1850.</a:t>
            </a:r>
            <a:r>
              <a:rPr lang="en-US" sz="1800" smtClean="0">
                <a:latin typeface="Times New Roman" pitchFamily="18" charset="0"/>
              </a:rPr>
              <a:t> There was rapid industrialization after the 1850s. Heavy industry grows in this period. The North is where the development occurs. The South remains underdeveloped. The cities drew people in by offering great opportunities. There was a tremendous amount of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7651"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migration and immigration into the cities. Ethnic groups came from everywhere. Old immigration, before 1880, was replaced by new immigration. Those who came before 1880 came from industrializing countries. They were from western and central Europe. They were white, protestant, rural, and middleclass. They had the same values as the Americans already here. The Irish were the exception. They were Roman Catholic. They weren’t middleclass. They left Ireland in the midst of a potato famine. They were unskilled. In the 1870s there was virtually no immigration into America. America was in the midst of a depression. People immigrate for economic reasons.</a:t>
            </a:r>
          </a:p>
          <a:p>
            <a:pPr algn="just" eaLnBrk="1" hangingPunct="1">
              <a:lnSpc>
                <a:spcPct val="80000"/>
              </a:lnSpc>
              <a:defRPr/>
            </a:pPr>
            <a:r>
              <a:rPr lang="en-US" altLang="x-none" sz="1800" smtClean="0">
                <a:latin typeface="Times New Roman" charset="0"/>
              </a:rPr>
              <a:t>     After 1880 the immigration shifted. The new immigrants came from Southern and Eastern Europe. They had Orthodox religions. They were Catholics mainly Poles, Lithuanians, Slavs, Czechs, Russians, and Italians. There were also a lot of Jews who came. There were also significant numbers from Western countries who immigrated. Scandinavia, Mexico, Canada, Great Britain, Austria, Germany, Holland, Japan, and China. Most of these immigrants came in the 1860-80 period. They second wave of immigrants who came migrated to the cities. The klanned together in small areas. They went to where the jobs and cheap housing was. </a:t>
            </a:r>
          </a:p>
          <a:p>
            <a:pPr algn="just" eaLnBrk="1" hangingPunct="1">
              <a:lnSpc>
                <a:spcPct val="80000"/>
              </a:lnSpc>
              <a:defRPr/>
            </a:pPr>
            <a:r>
              <a:rPr lang="en-US" altLang="x-none" sz="1800" smtClean="0">
                <a:latin typeface="Times New Roman" charset="0"/>
              </a:rPr>
              <a:t>      The powerful pull of the American urban magnet was felt even in faraway Europe. A brightly colored stream of immigrants continued to pour in from the old "mother continent." In each of the three decades from the 1850s through the 1870s, more than 2 million migrants had stepped onto America's shores. By the 1880s the stream had swelled to a rushing torrent, as more than 5 million cascaded into the country. A new high for a single year was reached in 1882, when 788,992 arrived--or more than 2,100 a day.</a:t>
            </a:r>
          </a:p>
          <a:p>
            <a:pPr algn="just" eaLnBrk="1" hangingPunct="1">
              <a:lnSpc>
                <a:spcPct val="80000"/>
              </a:lnSpc>
              <a:defRPr/>
            </a:pPr>
            <a:r>
              <a:rPr lang="en-US" altLang="x-none" sz="1800" smtClean="0">
                <a:latin typeface="Times New Roman" charset="0"/>
              </a:rPr>
              <a:t>     Until the 1880s most immigrants had come from the British Isles and western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867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Europe, chiefly Germany and Scandinavia. They were typically fair-skinned Anglo-Saxon and Teutonic types; and they were usually Protestant, except for the Catholic Irish and many Catholic Germans. Many of them boasted a comparatively high rate of literacy and were accustomed to some kind of representative government. Their Old Country ways of life were such that they fitted relatively easily into American society, especially when they took up farming, as many did.</a:t>
            </a:r>
          </a:p>
          <a:p>
            <a:pPr algn="just" eaLnBrk="1" hangingPunct="1">
              <a:lnSpc>
                <a:spcPct val="80000"/>
              </a:lnSpc>
              <a:defRPr/>
            </a:pPr>
            <a:r>
              <a:rPr lang="en-US" altLang="x-none" sz="1800" smtClean="0">
                <a:latin typeface="Times New Roman" charset="0"/>
              </a:rPr>
              <a:t>     But in the 1880s the character of the immigrant stream changed drastically. The so-called New Immigrants came from southern and eastern Europe. Among them were Italians, Croats, Slovaks, Greeks, and Poles; many of them worshiped in orthodox  churches or synagogues. They came from countries with little history of democratic government, where people had grown accustomed to cringing before despotism. They were heavily illiterate and impoverished. And they flooded into the jam-packed cities rather than move out to farms.</a:t>
            </a:r>
          </a:p>
          <a:p>
            <a:pPr algn="just" eaLnBrk="1" hangingPunct="1">
              <a:lnSpc>
                <a:spcPct val="80000"/>
              </a:lnSpc>
              <a:defRPr/>
            </a:pPr>
            <a:r>
              <a:rPr lang="en-US" altLang="x-none" sz="1800" smtClean="0">
                <a:latin typeface="Times New Roman" charset="0"/>
              </a:rPr>
              <a:t>     </a:t>
            </a:r>
            <a:r>
              <a:rPr lang="en-US" altLang="x-none" sz="1800" u="sng" smtClean="0">
                <a:latin typeface="Times New Roman" charset="0"/>
              </a:rPr>
              <a:t>The problems of mobility</a:t>
            </a:r>
            <a:r>
              <a:rPr lang="en-US" altLang="x-none" sz="1800" smtClean="0">
                <a:latin typeface="Times New Roman" charset="0"/>
              </a:rPr>
              <a:t>: 4 of 5 New Yorkers were immigrants in the 1920s. Americans feared that English was being threatened. Americans didn’t like the Eastern Europeans. They formed ghettos. The ghettos had high crime rates, alcohol problems, spouse abuse, desertion problems, and other problems. There was also a religious threat. They feared the Eastern European Jews. These immigrants were seen as an inferior race. These immigrants settled into American society. Some groups moved up others didn’t. Some concepts of social economic mobility. Cultural baggage immigrants bring.</a:t>
            </a:r>
          </a:p>
          <a:p>
            <a:pPr algn="just" eaLnBrk="1" hangingPunct="1">
              <a:lnSpc>
                <a:spcPct val="80000"/>
              </a:lnSpc>
              <a:defRPr/>
            </a:pPr>
            <a:r>
              <a:rPr lang="en-US" altLang="x-none" sz="1800" smtClean="0">
                <a:latin typeface="Times New Roman" charset="0"/>
              </a:rPr>
              <a:t>     These new peoples totaled only 19 percent of the inpouring immigrants in the 1880s; but by the first decade of the twentieth century, they constituted an astonishing 66 percent of the total inflow. They hived together in cities like New York and Chicago, where the "Little Italys" and "Little Polands" soon claimed more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2969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inhabitants than many of the largest cities of the same nationality in the Old World. Some Americans who had arrived earlier were asking if the nation had now become a melting pot, a stew kettle, or a dumping ground.”</a:t>
            </a:r>
          </a:p>
          <a:p>
            <a:pPr algn="just" eaLnBrk="1" hangingPunct="1">
              <a:lnSpc>
                <a:spcPct val="80000"/>
              </a:lnSpc>
            </a:pPr>
            <a:r>
              <a:rPr lang="en-US" sz="1800" smtClean="0">
                <a:latin typeface="Times New Roman" pitchFamily="18" charset="0"/>
              </a:rPr>
              <a:t>     Why were these bright-shawled and quaint-jacketed strangers hammering on the gates? In part, they left their native countries because Europe seemed to have no room for them. The population of the Old World was growing vigorously. It nearly doubled in the century after 1800, thanks in part to abundant supplies of fish and grain from America and to the widespread cultivation in Europe of that humble New World transplant, the potato. American food imports and the galloping pace of European industrialization shook the peasantry loose from its ancient habitats and customary occupations, creating a vast, footloose army of the unemployed. Europeans by the millions drained out of the countryside and into European cities. Most stayed there, but some kept moving and left Europe altogether. About 60 million Europeans abandoned the Old Continent in the nineteenth and early twentieth centuries. More than half of them moved to the United States. But that striking fact should not obscure the important truth that masses of people were already in motion in Europe before they felt the tug of the American magnet. Immigration to America was, in many ways, a by-product of the urbanization of Europe.</a:t>
            </a:r>
          </a:p>
          <a:p>
            <a:pPr algn="just" eaLnBrk="1" hangingPunct="1">
              <a:lnSpc>
                <a:spcPct val="80000"/>
              </a:lnSpc>
            </a:pPr>
            <a:r>
              <a:rPr lang="en-US" sz="1800" smtClean="0">
                <a:latin typeface="Times New Roman" pitchFamily="18" charset="0"/>
              </a:rPr>
              <a:t>     "America fever" proved highly contagious in Europe. The United States was often painted as a land of fabulous opportunity in the "America letters" sent by friends and relatives already transplanted--letters that were soiled by the hands of many readers. "We eat here every day," wrote one jubilant Pole, "what we get only for Easter in our [native] country." The land of the free was also blessed with freedom from military conscription and institutionalized religious persecution.</a:t>
            </a:r>
          </a:p>
          <a:p>
            <a:pPr algn="just" eaLnBrk="1" hangingPunct="1">
              <a:lnSpc>
                <a:spcPct val="80000"/>
              </a:lnSpc>
            </a:pPr>
            <a:r>
              <a:rPr lang="en-US" sz="1800" smtClean="0">
                <a:latin typeface="Times New Roman" pitchFamily="18" charset="0"/>
              </a:rPr>
              <a:t>     Profit-seeking Americans trumpeted throughout Europe the attractions of the new</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0723" name="Rectangle 3"/>
          <p:cNvSpPr>
            <a:spLocks noGrp="1" noChangeArrowheads="1"/>
          </p:cNvSpPr>
          <p:nvPr>
            <p:ph type="body" idx="1"/>
          </p:nvPr>
        </p:nvSpPr>
        <p:spPr>
          <a:xfrm>
            <a:off x="304800" y="762000"/>
            <a:ext cx="8382000" cy="5715000"/>
          </a:xfrm>
        </p:spPr>
        <p:txBody>
          <a:bodyPr/>
          <a:lstStyle/>
          <a:p>
            <a:pPr algn="just" eaLnBrk="1" hangingPunct="1">
              <a:lnSpc>
                <a:spcPct val="80000"/>
              </a:lnSpc>
              <a:defRPr/>
            </a:pPr>
            <a:r>
              <a:rPr lang="en-US" altLang="x-none" sz="1800" smtClean="0">
                <a:latin typeface="Times New Roman" charset="0"/>
              </a:rPr>
              <a:t>promised land. Industrialists wanted low-wage labor, railroads wanted buyers for their land grants, states wanted more population, and steamship lines wanted more human cargo for their holds. In fact, the ease and cheapness of steam-powered shipping greatly accelerated the transoceanic flood.</a:t>
            </a:r>
          </a:p>
          <a:p>
            <a:pPr algn="just" eaLnBrk="1" hangingPunct="1">
              <a:lnSpc>
                <a:spcPct val="80000"/>
              </a:lnSpc>
              <a:defRPr/>
            </a:pPr>
            <a:r>
              <a:rPr lang="en-US" altLang="x-none" sz="1800" smtClean="0">
                <a:latin typeface="Times New Roman" charset="0"/>
              </a:rPr>
              <a:t>     As the century lengthened, savage persecutions of minorities in Europe drove many shattered souls to American shores. In the 1880s the Russians turned violently upon their own Jews, chiefly in the Polish areas. Tens of thousands of these battered refugees, survivors of centuries of harassment as hated outcasts, fled their burning homes. They made their way to the seaboard cities of the Atlantic Coast, notably New York. These impoverished eastern European Jews were frequently given a frosty reception not only by old-stock Americans but also by those German Jews who had arrived decades earlier and prospered in the United States.</a:t>
            </a:r>
          </a:p>
          <a:p>
            <a:pPr algn="just" eaLnBrk="1" hangingPunct="1">
              <a:lnSpc>
                <a:spcPct val="80000"/>
              </a:lnSpc>
              <a:defRPr/>
            </a:pPr>
            <a:r>
              <a:rPr lang="en-US" altLang="x-none" sz="1800" smtClean="0">
                <a:latin typeface="Times New Roman" charset="0"/>
              </a:rPr>
              <a:t>     Jews had experienced city life in Europe--a circumstance that made them virtually unique among the New Immigrants. Many of them brought their urban skills of tailoring or shopkeeping to American cities. Too poor to move farther, they huddled together in the already stinking slums, where they were allegedly difficult to "Americanize."</a:t>
            </a:r>
          </a:p>
          <a:p>
            <a:pPr algn="just" eaLnBrk="1" hangingPunct="1">
              <a:lnSpc>
                <a:spcPct val="80000"/>
              </a:lnSpc>
              <a:defRPr/>
            </a:pPr>
            <a:r>
              <a:rPr lang="en-US" altLang="x-none" sz="1800" smtClean="0">
                <a:latin typeface="Times New Roman" charset="0"/>
              </a:rPr>
              <a:t>     Many of the immigrants never intended to become Americans in any case. A large number of them were single men who worked in the United States for several months or years and then returned home with their hard-earned roll of American dollars. Some  25 percent of the nearly 20 million people who arrived between 1820 and 1900 were "birds of passage" who eventually returned to their country of origin. For them the grip of the American magnet was never strong.</a:t>
            </a:r>
          </a:p>
          <a:p>
            <a:pPr algn="just" eaLnBrk="1" hangingPunct="1">
              <a:lnSpc>
                <a:spcPct val="80000"/>
              </a:lnSpc>
              <a:defRPr/>
            </a:pPr>
            <a:r>
              <a:rPr lang="en-US" altLang="x-none" sz="1800" smtClean="0">
                <a:latin typeface="Times New Roman" charset="0"/>
              </a:rPr>
              <a:t>     Even those who stayed in America struggled heroically to preserve their traditional culture. Catholics expanded their parochial-school system, and Jews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09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lives.</a:t>
            </a:r>
          </a:p>
          <a:p>
            <a:pPr algn="just" eaLnBrk="1" hangingPunct="1">
              <a:lnSpc>
                <a:spcPct val="80000"/>
              </a:lnSpc>
              <a:defRPr/>
            </a:pPr>
            <a:r>
              <a:rPr lang="en-US" altLang="x-none" sz="1800" smtClean="0">
                <a:latin typeface="Times New Roman" charset="0"/>
              </a:rPr>
              <a:t>     The Democrats chose Samuel B. Tilden, a former reform governor of New York who had been instrumental in overthrowing the corrupt Tweed Ring of New York City’s Tammany Hall. Therefore, each party chose a reform-minded candidate. </a:t>
            </a:r>
          </a:p>
          <a:p>
            <a:pPr algn="just" eaLnBrk="1" hangingPunct="1">
              <a:lnSpc>
                <a:spcPct val="80000"/>
              </a:lnSpc>
              <a:defRPr/>
            </a:pPr>
            <a:r>
              <a:rPr lang="en-US" altLang="x-none" sz="1800" smtClean="0">
                <a:latin typeface="Times New Roman" charset="0"/>
              </a:rPr>
              <a:t>     The campaign was a bitter one even though there were very few differences between the two candidates. The November election seemed to show a Democratic victory. Tilden carried the South and several large industrial Northern states garnering 4,289,000 votes while Hayes had about 4,036,000 votes. His popular vote was nearly 300,000 votes larger than Hayes. However, there were disputes over the vote count in Florida (4), Louisiana (8), South Carolina (7), and Oregon (1). There were charges of massive voter fraud and voter intimidation. African American voters had been blocked from the polls in some areas and outright intimidated in other areas. That meant that 20 electoral votes were in doubt. If Hayes could get all 20 votes he would win the election.</a:t>
            </a:r>
          </a:p>
          <a:p>
            <a:pPr algn="just" eaLnBrk="1" hangingPunct="1">
              <a:lnSpc>
                <a:spcPct val="80000"/>
              </a:lnSpc>
              <a:defRPr/>
            </a:pPr>
            <a:r>
              <a:rPr lang="en-US" altLang="x-none" sz="1800" smtClean="0">
                <a:latin typeface="Times New Roman" charset="0"/>
              </a:rPr>
              <a:t>      Congress had to settle the dispute. The problem was which house should fix the problem. In 1876 the Republicans controlled the Senate while the Democrats controlled the House. Each house provided a solution that was favorable to their party. Finally, in late January 1877, Congress tried to break the deadlock by creating a special electoral commission to judge the disputed votes. The commission was composed of five Senators, five House members, and five justices of the Supreme Court. The commission had five Republicans five Democrats and Five Justices who consisted of three appointed by Democrats and two appointed by Republicans. </a:t>
            </a:r>
          </a:p>
          <a:p>
            <a:pPr algn="just" eaLnBrk="1" hangingPunct="1">
              <a:lnSpc>
                <a:spcPct val="80000"/>
              </a:lnSpc>
              <a:defRPr/>
            </a:pPr>
            <a:r>
              <a:rPr lang="en-US" altLang="x-none" sz="1800" smtClean="0">
                <a:latin typeface="Times New Roman" charset="0"/>
              </a:rPr>
              <a:t>     One of the Justices concealed his loyalties and voted Republican. In late February the commission voted. The vote went along party lines with eight Republicans and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1747" name="Rectangle 3"/>
          <p:cNvSpPr>
            <a:spLocks noGrp="1" noChangeArrowheads="1"/>
          </p:cNvSpPr>
          <p:nvPr>
            <p:ph type="body" idx="1"/>
          </p:nvPr>
        </p:nvSpPr>
        <p:spPr>
          <a:xfrm>
            <a:off x="304800" y="762000"/>
            <a:ext cx="8382000" cy="5715000"/>
          </a:xfrm>
        </p:spPr>
        <p:txBody>
          <a:bodyPr/>
          <a:lstStyle/>
          <a:p>
            <a:pPr algn="just" eaLnBrk="1" hangingPunct="1">
              <a:lnSpc>
                <a:spcPct val="80000"/>
              </a:lnSpc>
              <a:defRPr/>
            </a:pPr>
            <a:r>
              <a:rPr lang="en-US" altLang="x-none" sz="1800" smtClean="0">
                <a:latin typeface="Times New Roman" charset="0"/>
              </a:rPr>
              <a:t>established Hebrew schools. Foreign-language newspapers abounded. Yiddish theaters, kosher food stores, Polish parishes, Greek restaurants, and Italian social clubs all attested to the desire to keep old ways alive. Yet time took its toll on these efforts to conserve the customs of the Old World in the New. The children of the immigrants grew up speaking fluent English, sometimes mocking the broken grammar of their parents. They often rejected the Old Country manners of their mothers and fathers in their desire to plunge headlong into the mainstream of American life.</a:t>
            </a:r>
          </a:p>
          <a:p>
            <a:pPr algn="just" eaLnBrk="1" hangingPunct="1">
              <a:lnSpc>
                <a:spcPct val="80000"/>
              </a:lnSpc>
              <a:defRPr/>
            </a:pPr>
            <a:r>
              <a:rPr lang="en-US" altLang="x-none" sz="1800" smtClean="0">
                <a:latin typeface="Times New Roman" charset="0"/>
              </a:rPr>
              <a:t>      Anti-foreignism, or "nativism," earlier touched off by the Irish and German arrivals in the 1840s and 1850s, bared its ugly face in the 1880s with fresh ferocity. The New Immigrants had come for much the same reasons as the Old--to escape the poverty and squalor of Europe and to seek new opportunities in America. But "nativists" viewed the eastern and southern Europeans as culturally and religiously exotic hordes and often gave them a rude reception. The newest newcomers aroused widespread alarm. Their high birthrate, common among people with a low standard of living and sufficient youth and vigor to pull up stakes, raised worries that the original Anglo-Saxon stock would soon be outbred and outvoted. Still more horrifying was the prospect that it would be mongrelized by a mixture of "inferior" southern European blood and that the fairer Anglo-Saxon types would disappear. One New England writer cried out in anguish,</a:t>
            </a:r>
          </a:p>
          <a:p>
            <a:pPr algn="just" eaLnBrk="1" hangingPunct="1">
              <a:lnSpc>
                <a:spcPct val="80000"/>
              </a:lnSpc>
              <a:defRPr/>
            </a:pPr>
            <a:r>
              <a:rPr lang="en-US" altLang="x-none" sz="1800" smtClean="0">
                <a:latin typeface="Times New Roman" charset="0"/>
              </a:rPr>
              <a:t>     O Liberty, white Goddess! is it well</a:t>
            </a:r>
          </a:p>
          <a:p>
            <a:pPr algn="just" eaLnBrk="1" hangingPunct="1">
              <a:lnSpc>
                <a:spcPct val="80000"/>
              </a:lnSpc>
              <a:defRPr/>
            </a:pPr>
            <a:r>
              <a:rPr lang="en-US" altLang="x-none" sz="1800" smtClean="0">
                <a:latin typeface="Times New Roman" charset="0"/>
              </a:rPr>
              <a:t>     To leave the gates unguarded?</a:t>
            </a:r>
          </a:p>
          <a:p>
            <a:pPr algn="just" eaLnBrk="1" hangingPunct="1">
              <a:lnSpc>
                <a:spcPct val="80000"/>
              </a:lnSpc>
              <a:defRPr/>
            </a:pPr>
            <a:r>
              <a:rPr lang="en-US" altLang="x-none" sz="1800" smtClean="0">
                <a:latin typeface="Times New Roman" charset="0"/>
              </a:rPr>
              <a:t>     Native" Americans voiced additional fears. They blamed the immigrants for the degradation of urban government. Trade unionists assailed the alien arrivals for their willingness to work for "starvation" wages that seemed to them like princely  sums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2771" name="Rectangle 3"/>
          <p:cNvSpPr>
            <a:spLocks noGrp="1" noChangeArrowheads="1"/>
          </p:cNvSpPr>
          <p:nvPr>
            <p:ph type="body" idx="1"/>
          </p:nvPr>
        </p:nvSpPr>
        <p:spPr>
          <a:xfrm>
            <a:off x="304800" y="685800"/>
            <a:ext cx="8382000" cy="5791200"/>
          </a:xfrm>
        </p:spPr>
        <p:txBody>
          <a:bodyPr/>
          <a:lstStyle/>
          <a:p>
            <a:pPr algn="just" eaLnBrk="1" hangingPunct="1">
              <a:lnSpc>
                <a:spcPct val="80000"/>
              </a:lnSpc>
              <a:defRPr/>
            </a:pPr>
            <a:r>
              <a:rPr lang="en-US" altLang="x-none" sz="1800" smtClean="0">
                <a:latin typeface="Times New Roman" charset="0"/>
              </a:rPr>
              <a:t>and for importing in their intellectual baggage such dangerous doctrines as socialism, communism, and anarchism. Many business leaders, who had welcomed the flood of cheap manual labor, began to fear that they had embraced a Frankenstein's  monster.</a:t>
            </a:r>
          </a:p>
          <a:p>
            <a:pPr algn="just" eaLnBrk="1" hangingPunct="1">
              <a:lnSpc>
                <a:spcPct val="80000"/>
              </a:lnSpc>
              <a:defRPr/>
            </a:pPr>
            <a:r>
              <a:rPr lang="en-US" altLang="x-none" sz="1800" smtClean="0">
                <a:latin typeface="Times New Roman" charset="0"/>
              </a:rPr>
              <a:t>     Anti-foreign organizations, reminiscent of the "Know-Nothings" of antebellum days, were now revived in a different guise. Notorious among them was the American Protective Association (APA), which was created in 1887 and soon claimed a million  members. In seeking its nativist goals, the APA urged voting against Roman Catholic candidates for office and sponsored the publication of lustful fantasies about runaway nuns.</a:t>
            </a:r>
          </a:p>
          <a:p>
            <a:pPr algn="just" eaLnBrk="1" hangingPunct="1">
              <a:lnSpc>
                <a:spcPct val="80000"/>
              </a:lnSpc>
              <a:defRPr/>
            </a:pPr>
            <a:r>
              <a:rPr lang="en-US" altLang="x-none" sz="1800" smtClean="0">
                <a:latin typeface="Times New Roman" charset="0"/>
              </a:rPr>
              <a:t>     Organized labor was quick to throw its growing weight behind the move to choke off the rising tide of foreigners. Frequently used as strikebreakers, the wage-depressing immigrants were hard to unionize because of the language barrier. Labor leaders argued, not illogically, that if American industry was entitled to protection from foreign goods, American workers were entitled to protection from foreign laborers.</a:t>
            </a:r>
          </a:p>
          <a:p>
            <a:pPr algn="just" eaLnBrk="1" hangingPunct="1">
              <a:lnSpc>
                <a:spcPct val="80000"/>
              </a:lnSpc>
              <a:defRPr/>
            </a:pPr>
            <a:r>
              <a:rPr lang="en-US" altLang="x-none" sz="1800" smtClean="0">
                <a:latin typeface="Times New Roman" charset="0"/>
              </a:rPr>
              <a:t>     Congress finally nailed up partial bars against the inpouring immigrants. The first restrictive law, in 1882, banged the gate in the faces of paupers, criminals, and convicts, all of whom had to be returned at the expense of the greedy or careless shipper. Congress further responded to pained outcries from organized labor when in 1885 it prohibited the importation of foreign workers under contract--usually for substandard wages.</a:t>
            </a:r>
          </a:p>
          <a:p>
            <a:pPr algn="just" eaLnBrk="1" hangingPunct="1">
              <a:lnSpc>
                <a:spcPct val="80000"/>
              </a:lnSpc>
              <a:defRPr/>
            </a:pPr>
            <a:r>
              <a:rPr lang="en-US" altLang="x-none" sz="1800" smtClean="0">
                <a:latin typeface="Times New Roman" charset="0"/>
              </a:rPr>
              <a:t>     In later years other federal laws lengthened the list of undesirables to include the insane, polygamists, prostitutes, alcoholics, anarchists, and people carrying contagious diseases. A proposed literacy test, long a favorite of nativists because it favored the Old Immigrants over the New, met vigorous opposition. It was not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379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enacted until 1917, after three presidents had vetoed it on the grounds that literacy was more a measure of opportunity than of intelligence.</a:t>
            </a:r>
          </a:p>
          <a:p>
            <a:pPr algn="just" eaLnBrk="1" hangingPunct="1">
              <a:lnSpc>
                <a:spcPct val="80000"/>
              </a:lnSpc>
            </a:pPr>
            <a:r>
              <a:rPr lang="en-US" sz="1800" smtClean="0">
                <a:latin typeface="Times New Roman" pitchFamily="18" charset="0"/>
              </a:rPr>
              <a:t>     The year 1882, in addition to the first federal restrictions on immigration, brought forth a law to bar completely one ethnic group--the Chinese. Hitherto America, at least officially, had embraced the oppressed and underprivileged of all races and creeds. Hereafter the gates would be padlocked against defective undesirables--plus the Chinese.</a:t>
            </a:r>
          </a:p>
          <a:p>
            <a:pPr algn="just" eaLnBrk="1" hangingPunct="1">
              <a:lnSpc>
                <a:spcPct val="80000"/>
              </a:lnSpc>
            </a:pPr>
            <a:r>
              <a:rPr lang="en-US" sz="1800" smtClean="0">
                <a:latin typeface="Times New Roman" pitchFamily="18" charset="0"/>
              </a:rPr>
              <a:t>     Four years later, in 1886, the Statue of Liberty arose in New York harbor, a gift from the people of France. On its base were inscribed the words of Emma Lazarus:</a:t>
            </a:r>
          </a:p>
          <a:p>
            <a:pPr algn="just" eaLnBrk="1" hangingPunct="1">
              <a:lnSpc>
                <a:spcPct val="80000"/>
              </a:lnSpc>
            </a:pPr>
            <a:r>
              <a:rPr lang="en-US" sz="1800" smtClean="0">
                <a:latin typeface="Times New Roman" pitchFamily="18" charset="0"/>
              </a:rPr>
              <a:t>     Give me your tired, your poor</a:t>
            </a:r>
          </a:p>
          <a:p>
            <a:pPr algn="just" eaLnBrk="1" hangingPunct="1">
              <a:lnSpc>
                <a:spcPct val="80000"/>
              </a:lnSpc>
            </a:pPr>
            <a:r>
              <a:rPr lang="en-US" sz="1800" smtClean="0">
                <a:latin typeface="Times New Roman" pitchFamily="18" charset="0"/>
              </a:rPr>
              <a:t>     Your huddled masses yearning to breathe free,</a:t>
            </a:r>
          </a:p>
          <a:p>
            <a:pPr algn="just" eaLnBrk="1" hangingPunct="1">
              <a:lnSpc>
                <a:spcPct val="80000"/>
              </a:lnSpc>
            </a:pPr>
            <a:r>
              <a:rPr lang="en-US" sz="1800" smtClean="0">
                <a:latin typeface="Times New Roman" pitchFamily="18" charset="0"/>
              </a:rPr>
              <a:t>     The wretched refuse of your teeming shore.</a:t>
            </a:r>
          </a:p>
          <a:p>
            <a:pPr algn="just" eaLnBrk="1" hangingPunct="1">
              <a:lnSpc>
                <a:spcPct val="80000"/>
              </a:lnSpc>
            </a:pPr>
            <a:r>
              <a:rPr lang="en-US" sz="1800" smtClean="0">
                <a:latin typeface="Times New Roman" pitchFamily="18" charset="0"/>
              </a:rPr>
              <a:t>     To many nativists, those noble words described only too accurately the "scum" washed up by the New Immigrant tides. Yet the uprooted immigrants, unlike "natives" lucky enough to have had parents who caught an earlier ship, became American  citizens the hard way. They stepped off the boat, many of them full-grown and well muscled, ready to put their shoulders to the nation's industrial wheels. The Republic owes much to these latercomers--for their brawn, their brains, their courage, and the yeasty diversity they brought to American society.</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Industrialization:</a:t>
            </a:r>
            <a:r>
              <a:rPr lang="en-US" sz="1800" smtClean="0">
                <a:latin typeface="Times New Roman" pitchFamily="18" charset="0"/>
              </a:rPr>
              <a:t> As Reconstruction came to an end there was an increase in he pace and direction of U.S. industry. Industrialization became a buzzword for U.S. industry. Industrialization is a complex process whereby machines do the primary task that were once done by hands. By using machines, producers could lower production cost and increase worker output. Mechanization relied on the use of</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481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standardized parts and brought about specialization in production. In the U.S. industrialization was characterized by the following:</a:t>
            </a:r>
          </a:p>
          <a:p>
            <a:pPr algn="just" eaLnBrk="1" hangingPunct="1">
              <a:lnSpc>
                <a:spcPct val="80000"/>
              </a:lnSpc>
              <a:defRPr/>
            </a:pPr>
            <a:r>
              <a:rPr lang="en-US" altLang="x-none" sz="1800" smtClean="0">
                <a:latin typeface="Times New Roman" charset="0"/>
              </a:rPr>
              <a:t>	Concentration of production in large, intricately organized factories; Growth of large enterprises and specialization in all forms of economic activity; Involvement of an increasing proportion of the workforce in manufacturing; Increased accumulation of capital for investment in the expansion of	production; Accelerated technological innovation, emphasizing new inventions and applied science; Expanded markets no longer regional and local; Growth of a nationwide transportation network based on the railroad, and an accompanying communications network based on the telegraph and telephone; Rapid increase in population; Steady increase in the size and predominance of cities.</a:t>
            </a:r>
          </a:p>
          <a:p>
            <a:pPr algn="just" eaLnBrk="1" hangingPunct="1">
              <a:lnSpc>
                <a:spcPct val="80000"/>
              </a:lnSpc>
              <a:defRPr/>
            </a:pPr>
            <a:r>
              <a:rPr lang="en-US" altLang="x-none" sz="1800" smtClean="0">
                <a:latin typeface="Times New Roman" charset="0"/>
              </a:rPr>
              <a:t>     The prevalence of Railroads had a tremendous impact on this movement. Railroads allowed us to tie our nation together into a vast network of interconnected markets. There was a need to have some type of order for this vast network. In 1882 an association of Railroad officials met in Chicago and devised a plan whereby they could standardized time schedules for train systems. They came up with what was called Standard Time. </a:t>
            </a:r>
          </a:p>
          <a:p>
            <a:pPr algn="just" eaLnBrk="1" hangingPunct="1">
              <a:lnSpc>
                <a:spcPct val="80000"/>
              </a:lnSpc>
              <a:defRPr/>
            </a:pPr>
            <a:r>
              <a:rPr lang="en-US" altLang="x-none" sz="1800" smtClean="0">
                <a:latin typeface="Times New Roman" charset="0"/>
              </a:rPr>
              <a:t>     The railroad industry demanded precision in order to work. They needed a precise gauge when laying tracks, precise specifications for airbrakes and couplers, precise times to dispatch trains and throw switches. In short the railroad industry demanded national standards. By establishing standard time we solved some of these problems. Before we established standard time each region had its own time schedule making it virtually impossible to catch a train on time. For example in Buffalo, they had three time schedules. New York time, New York Central Railroad time, and Columbus Ohio time which was the favored for Lakeshore-Michigan and Southern railroad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584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lines. </a:t>
            </a:r>
          </a:p>
          <a:p>
            <a:pPr algn="just" eaLnBrk="1" hangingPunct="1">
              <a:lnSpc>
                <a:spcPct val="80000"/>
              </a:lnSpc>
              <a:defRPr/>
            </a:pPr>
            <a:r>
              <a:rPr lang="en-US" altLang="x-none" sz="1800" smtClean="0">
                <a:latin typeface="Times New Roman" charset="0"/>
              </a:rPr>
              <a:t>     Railroads were the great centralizer and standardizer of the US industrial economy. Brand names and other goods began to reach a national market by train. The Levis of San Francisco, shipped their denim pants and boots to Texas, Pillsbury flour of Minnesota was shipped to bakeries throughout the country, and Armour Meatpacking of Chicago sent their sausages to the East Coast. With the introduction of the refrigerated railroad car, trains stimulated commercial cultivation of vegetables and fruits truck farming in Minnesota and areas of the South. Employees of the rail industry created a variety of professional and labor associations including the Roadmasters Association of America and the Big Four Brotherhoods, consisting of engineers founded in 1863 conductors, 1868, firemen 1873, and trainmen 1883. In 1886 the south accepted a standard gauge of four feet eight and half inches, creating a truly national rail system.  </a:t>
            </a:r>
          </a:p>
          <a:p>
            <a:pPr algn="just" eaLnBrk="1" hangingPunct="1">
              <a:lnSpc>
                <a:spcPct val="80000"/>
              </a:lnSpc>
              <a:defRPr/>
            </a:pPr>
            <a:r>
              <a:rPr lang="en-US" altLang="x-none" sz="1800" smtClean="0">
                <a:latin typeface="Times New Roman" charset="0"/>
              </a:rPr>
              <a:t>	The U.S. experienced considerable change between 1860 and 1900. In 1860 only about one fourth of the labor force worked in manufacturing. By 1900 over half worked in manufacturing. By 1900 the U.S. was not only the world’s leader in  producing raw materials a d food but was also the world’s most productive industrial nation. Increased populations, new technologies, industrialization all boosted the U.S. output. </a:t>
            </a:r>
          </a:p>
          <a:p>
            <a:pPr algn="just" eaLnBrk="1" hangingPunct="1">
              <a:lnSpc>
                <a:spcPct val="80000"/>
              </a:lnSpc>
              <a:defRPr/>
            </a:pPr>
            <a:r>
              <a:rPr lang="en-US" altLang="x-none" sz="1800" smtClean="0">
                <a:latin typeface="Times New Roman" charset="0"/>
              </a:rPr>
              <a:t>     The industrialization, which hit the U.S. during this period changed the U.S. consumer. The U.S. was producing so much that we could afford to fulfill our material desires. What had once been accessible to only the privileged was becoming available for all. In 1867 Thomas Edison opened his invention center in Menlo Park New York. His goal was to produce a minor invention every ten days and a major invention every six months. He symbolized the spirit of the period. Americans were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686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ready to conquer the world with new inventions that could change society.</a:t>
            </a:r>
          </a:p>
          <a:p>
            <a:pPr algn="just" eaLnBrk="1" hangingPunct="1">
              <a:lnSpc>
                <a:spcPct val="80000"/>
              </a:lnSpc>
              <a:defRPr/>
            </a:pPr>
            <a:r>
              <a:rPr lang="en-US" altLang="x-none" sz="1800" smtClean="0">
                <a:latin typeface="Times New Roman" charset="0"/>
              </a:rPr>
              <a:t>     The 1865-1920 period saw the greatest number of inventions our nation had ever seen. New technologies changed some existing inventions and made them more valuable. The sewing machine and steam powered engines, changes in electrical power, and inventions effecting industrial chemistry all combined to make the U.S. the most productive nation in the world. Inventions were coming along every day that changed people’s lives. Between 1790 and 1860 the U.S. patent’s office had given out some 36,000 patents. In 1897 alone the office administered 22,000. Between 1860 and 1930 they issued 1.5 million. Each new invention was used by industry to increase out put. Harnessing electricity, internal combustion, and industrial chemistry all transformed industry.</a:t>
            </a:r>
          </a:p>
          <a:p>
            <a:pPr algn="just" eaLnBrk="1" hangingPunct="1">
              <a:lnSpc>
                <a:spcPct val="80000"/>
              </a:lnSpc>
              <a:defRPr/>
            </a:pPr>
            <a:r>
              <a:rPr lang="en-US" altLang="x-none" sz="1800" smtClean="0">
                <a:latin typeface="Times New Roman" charset="0"/>
              </a:rPr>
              <a:t>     There were numerous inventions that hit the market during this period. In 1876 Alexander Graham Bell invented the telephone. This dramatically increased the level and efficiency of communication. In 1877 Thomas Edison invented the phonograph. The result was the business community almost immediately took advantage of these advances. Cash registers, stock tickers and typewriters became indispensable to American business. By the 1880s railroad cars installed steam heated and electric lights, increasing the comfort of passengers. Each invention increased the comfort and efficiency of customers.</a:t>
            </a:r>
          </a:p>
          <a:p>
            <a:pPr algn="just" eaLnBrk="1" hangingPunct="1">
              <a:lnSpc>
                <a:spcPct val="80000"/>
              </a:lnSpc>
              <a:defRPr/>
            </a:pPr>
            <a:r>
              <a:rPr lang="en-US" altLang="x-none" sz="1800" smtClean="0">
                <a:latin typeface="Times New Roman" charset="0"/>
              </a:rPr>
              <a:t>     Thomas Edison invented more than one thousand new products. Many transported light, sound, or images using electricity. In 1878 he formed the Electric Light Company in an attempt to find a cheap efficient way to supply indoor lighting. Gas, candles, and oil lamps had all proved which proved impractical for lighting large buildings as had using electrical currents passing through two large carbon rods. After months of painful trail and error testing Edison invented an incandescent bulb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7891"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that used a filament in a vacuum. At the same time he worked out a system of using an improved dynamo and parallel circuit of wires to produce cheap efficient power to his customers. Edison marketed his own products during elaborate shows during holiday seasons. </a:t>
            </a:r>
          </a:p>
          <a:p>
            <a:pPr algn="just" eaLnBrk="1" hangingPunct="1">
              <a:lnSpc>
                <a:spcPct val="80000"/>
              </a:lnSpc>
            </a:pPr>
            <a:r>
              <a:rPr lang="en-US" sz="1800" smtClean="0">
                <a:latin typeface="Times New Roman" pitchFamily="18" charset="0"/>
              </a:rPr>
              <a:t>     Edison’s system used direct current at low levels, therefore, he could deliver power for only a few miles. George Westinghouse an inventor from Schenectady, New York solved Edison’s problems. Westinghouse was a famous inventor who had invented the air brake for trains. He purchased patents rights to generators that used alternating currents and transformers that reduced high-voltage power to a lower voltage level thus making transmission over long distances cheaper. </a:t>
            </a:r>
          </a:p>
          <a:p>
            <a:pPr algn="just" eaLnBrk="1" hangingPunct="1">
              <a:lnSpc>
                <a:spcPct val="80000"/>
              </a:lnSpc>
            </a:pPr>
            <a:r>
              <a:rPr lang="en-US" sz="1800" smtClean="0">
                <a:latin typeface="Times New Roman" pitchFamily="18" charset="0"/>
              </a:rPr>
              <a:t>     Once Edison and Westinghouse introduced their inventions others began to tinker with them and created improvements. Samuel Insull Edison’s private secretary  created private utility companies all over the nation and began to sell electricity. J.P. Morgan and Henry Villard invested their resources and helped the business expand. They consolidated patents in lighting and merged small equipment manufacturing companies into the General Electric Company. General Electric and the Westinghouse company encouraged the practical use of electricity.  </a:t>
            </a:r>
          </a:p>
          <a:p>
            <a:pPr algn="just" eaLnBrk="1" hangingPunct="1">
              <a:lnSpc>
                <a:spcPct val="80000"/>
              </a:lnSpc>
            </a:pPr>
            <a:r>
              <a:rPr lang="en-US" sz="1800" smtClean="0">
                <a:latin typeface="Times New Roman" pitchFamily="18" charset="0"/>
              </a:rPr>
              <a:t>     There were many inventors who began working on electrical inventions. One of them was an African American from Columbus, Ohio named Granville T. Woods. Woods worked in machine shops in Cincinnati and New York for a number of years. During his spare time he worked on inventions. He patented 35 inventions vital to electronics and communications during his lifetime. Most of them were sold to General Electric. The automatic circuit breaker, electric incubator, electromagnetic brake, and various other instruments to aid railroads and communications between trains. </a:t>
            </a:r>
            <a:endParaRPr lang="en-US" sz="500" smtClean="0">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891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The invention of the internal combustion engine created the periods greatest manufacturer. In the 1890s Henry then an electrical engineer in Detroit’s Edison Company experimented with a gasoline burning internal combustion engine during his spare time. He wanted to use this engine to power a vehicle. George Selden, a lawyer in Rochester, New York had been tinkering with internal combustion engines since the 1870s. Ford used his organizational skills to bring a massive industry. In 1909 he stated, “I am going to democratize the automobile. When I am through, everybody will be able to afford one, and about everyone will have one.” </a:t>
            </a:r>
          </a:p>
          <a:p>
            <a:pPr algn="just" eaLnBrk="1" hangingPunct="1">
              <a:lnSpc>
                <a:spcPct val="80000"/>
              </a:lnSpc>
            </a:pPr>
            <a:r>
              <a:rPr lang="en-US" sz="1800" smtClean="0">
                <a:latin typeface="Times New Roman" pitchFamily="18" charset="0"/>
              </a:rPr>
              <a:t>     Ford used mass production to reach his goal. He wanted to use the assembly line to produce millions of the exact same cars. Ford hired engineers who studied the meatpacking and metal working industries and copied their techniques. By using assembly lines he was able to drastically cut the time and cost of producing automobiles. He trained highly skilled teams of workers who were responsible for conducting only one task at a time.  By using continuous flow each task was performed and the result was a finished car. The Ford Motor Company opened in 1903 and by 1908 the Model T was built. The company sold more than 10,000 cars. By 1914 when the first moving assembly line was introduced the Ford motor Company had sold 248,000 cars. In 1900 the cars made Ford $6 million but by 1914 the company had reached $420 million in sales. </a:t>
            </a:r>
          </a:p>
          <a:p>
            <a:pPr algn="just" eaLnBrk="1" hangingPunct="1">
              <a:lnSpc>
                <a:spcPct val="80000"/>
              </a:lnSpc>
            </a:pPr>
            <a:r>
              <a:rPr lang="en-US" sz="1800" smtClean="0">
                <a:latin typeface="Times New Roman" pitchFamily="18" charset="0"/>
              </a:rPr>
              <a:t>     As the automobile industry began o expand it effected other areas of the market. The oil, paint, rubber, and glass industries all took off as a result of the expanding auto industry. By 1914 the Model T had replaced the horse and buggy as the major method of transportation. By 1914 the Model T cost only $490. That was 1/4 of the cost just ten years earlier. However, this was still much too much for the average worker who earned just $2 a day. In 1914 Henry Ford decided to try something new</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3993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that he hoped would head off unionization, and better enable his workers to be able to afford the cars they produced. He introduced the Five Dollars Day plan. It combined wages with profit sharing to equal a five-dollar a day wage. </a:t>
            </a:r>
          </a:p>
          <a:p>
            <a:pPr algn="just" eaLnBrk="1" hangingPunct="1">
              <a:lnSpc>
                <a:spcPct val="80000"/>
              </a:lnSpc>
              <a:defRPr/>
            </a:pPr>
            <a:r>
              <a:rPr lang="en-US" altLang="x-none" sz="1800" smtClean="0">
                <a:latin typeface="Times New Roman" charset="0"/>
              </a:rPr>
              <a:t>     There were other inventions that improved on existing inventions and increased the ability of businesses to improve production. The most noted of these inventors was Jan Ernest Matzeliger who invented a shoe lasting machine. Matzeliger was a young mechanic who was of mixed heritage. He understood that the shoe manufacturing industry was hampered by slow process of lasting or sewing the shoe to the sole. The other one was a wooden one that required an actual foot being placed on the machine. He started out with cigar boxes tied to pieces of wood. He perfected the device and then sold it to the shoe industry in Lynn Massachusetts. This new machine helped the shoe industry halt the move by handlasters to organize a union. Matzeliger had the only working shoe lasting invention that worked of the 182 patented by the US patent office.  </a:t>
            </a:r>
          </a:p>
          <a:p>
            <a:pPr algn="just" eaLnBrk="1" hangingPunct="1">
              <a:lnSpc>
                <a:spcPct val="80000"/>
              </a:lnSpc>
              <a:defRPr/>
            </a:pPr>
            <a:r>
              <a:rPr lang="en-US" altLang="x-none" sz="1800" smtClean="0">
                <a:latin typeface="Times New Roman" charset="0"/>
              </a:rPr>
              <a:t>     During the same period the Duponts were doing the same things Ford and Edison were doing with chemicals. The Dupont Family had a long reputation as gun powder producers since the early 1800s. In 1900 three Dupont cousins Alfred, Coleman, and Pierre gained control of the company and expanded it. In 1911 the company adopted cellulose to the production of such materials as photographic film, rubber, lacquer, and textile fibers. The company also experimented with more efficient methods of management, accounting, and reinvestment of earnings that produced controlled production, better record keeping, and higher profits. </a:t>
            </a:r>
          </a:p>
          <a:p>
            <a:pPr algn="just" eaLnBrk="1" hangingPunct="1">
              <a:lnSpc>
                <a:spcPct val="80000"/>
              </a:lnSpc>
              <a:defRPr/>
            </a:pPr>
            <a:r>
              <a:rPr lang="en-US" altLang="x-none" sz="1800" smtClean="0">
                <a:latin typeface="Times New Roman" charset="0"/>
              </a:rPr>
              <a:t>     Each day new technology changed the work place and the way companies did business. Telephones, and typewriters ended the need for face-to-face conversations. This increased the need for good record keeping and correspondences. Sewing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096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machines increased the volume of mass produced clothing making everyone look the same. Refrigeration changed the U.S. dietary habits as it became easier to preserve meats, fruits, vegetables, and dairy products. Streetcars, elevated railroads, and subways enabled people to live farther away from their places of employment. Cash registers and adding machines made for much easier and more accurate book keeping. </a:t>
            </a:r>
          </a:p>
          <a:p>
            <a:pPr algn="just" eaLnBrk="1" hangingPunct="1">
              <a:lnSpc>
                <a:spcPct val="80000"/>
              </a:lnSpc>
              <a:defRPr/>
            </a:pPr>
            <a:r>
              <a:rPr lang="en-US" altLang="x-none" sz="1800" smtClean="0">
                <a:latin typeface="Times New Roman" charset="0"/>
              </a:rPr>
              <a:t>     Profits were increased by these new inventions because now they could do more for less. As new technologies made mass production more economical, some owners used their profits to build larger factories to increase volume and profits. Between 1850 and 1900 the average capital investment in a manufacturing firm increased from $700,000 to $1.9 million. The larger factories and businesses began to take the place of the smaller ones. They had what became known as economies of scale in that they could buy in bulk and purchase raw materials in large quantities which created huge discounts which smaller companies could not receive. </a:t>
            </a:r>
          </a:p>
          <a:p>
            <a:pPr algn="just" eaLnBrk="1" hangingPunct="1">
              <a:lnSpc>
                <a:spcPct val="80000"/>
              </a:lnSpc>
              <a:defRPr/>
            </a:pPr>
            <a:r>
              <a:rPr lang="en-US" altLang="x-none" sz="1800" smtClean="0">
                <a:latin typeface="Times New Roman" charset="0"/>
              </a:rPr>
              <a:t>     Success in mass production was not determined by how large your factory was but instead how well organized your production crews were. Engineers and specialist were hired to assume the responsibility of running the factories to ensure increased output. Their efforts standardized task and quality of mass produced items.  Frederick Taylor was a leader in the movement to make production more efficient. Taylor was a Foreman and engineer at the Midvale Steel Company.  He wanted to apply scientific studies to increase production and decrease cost. </a:t>
            </a:r>
          </a:p>
          <a:p>
            <a:pPr algn="just" eaLnBrk="1" hangingPunct="1">
              <a:lnSpc>
                <a:spcPct val="80000"/>
              </a:lnSpc>
              <a:defRPr/>
            </a:pPr>
            <a:r>
              <a:rPr lang="en-US" altLang="x-none" sz="1800" smtClean="0">
                <a:latin typeface="Times New Roman" charset="0"/>
              </a:rPr>
              <a:t>     Taylor wanted to produce more for less. He believed that if you eliminated unnecessary workers you could accomplish that goal. He argued that time and money were equivalent. If you could speed up production then you could increase profit. In 1898 he took a stopwatch to the Bethlehem Steel Company. He performed a series of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12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seven Democrats voting. Hayes won each of the disputed elections and was awarded the presidential victory. On March 2, 1877 Congress accepted their ruling and Hayes was inaugurated two days later. Behind the scenes Republican leaders had worked out a deal with Democratic leaders from the south in which the Democrats threatened filibuster against the commission’s report was called off in return for a promise from Hayes that he would withdraw the remaining federal troops from the South. The details had been worked out in the prestigious Wormley Hotel in Washington D.C. </a:t>
            </a:r>
          </a:p>
          <a:p>
            <a:pPr algn="just" eaLnBrk="1" hangingPunct="1">
              <a:lnSpc>
                <a:spcPct val="80000"/>
              </a:lnSpc>
              <a:defRPr/>
            </a:pPr>
            <a:r>
              <a:rPr lang="en-US" altLang="x-none" sz="1800" smtClean="0">
                <a:latin typeface="Times New Roman" charset="0"/>
              </a:rPr>
              <a:t>     However, historians have now uncovered that the actual deal involved much more than originally thought. Hayes had been on record even before the election as favoring withdrawal of federal troops from the South. Southerners demanded that troops be removed from Louisiana and South Carolina. What the Southern politicians also wanted was: appointment of a Southerner to Hayes Cabinet, control of federal patronage in their areas, generous internal improvements, and federal aid for the Texas Pacific Railroad. There were many Southern leaders who favored industrializing their region and hoped that federal aid would be the cure.</a:t>
            </a:r>
          </a:p>
          <a:p>
            <a:pPr algn="just" eaLnBrk="1" hangingPunct="1">
              <a:lnSpc>
                <a:spcPct val="80000"/>
              </a:lnSpc>
              <a:defRPr/>
            </a:pPr>
            <a:r>
              <a:rPr lang="en-US" altLang="x-none" sz="1800" smtClean="0">
                <a:latin typeface="Times New Roman" charset="0"/>
              </a:rPr>
              <a:t>     President Hayes was forever tainted by the deal. He hoped to rebuild the Republican Party using conservative Whites who had been Whigs in alliance with African Americans. His program fell apart. Reconstruction had proved to be a mixed blessing for Blacks and Whites. There were efforts to redistribute the land, efforts to redistribute income, and efforts to ensure equal rights for the former slaves. It provided African Americans an opportunity to try to carve out an independent community and culture in the U.S. </a:t>
            </a:r>
          </a:p>
          <a:p>
            <a:pPr algn="just" eaLnBrk="1" hangingPunct="1">
              <a:lnSpc>
                <a:spcPct val="80000"/>
              </a:lnSpc>
              <a:defRPr/>
            </a:pPr>
            <a:r>
              <a:rPr lang="en-US" altLang="x-none" sz="1800" smtClean="0">
                <a:latin typeface="Times New Roman" charset="0"/>
              </a:rPr>
              <a:t>     For White Southerners reconstruction was not as bad as they claimed. The South had suffered a devastating defeat during the Civil War. Within a decade the Whites had regain control of their institutions. The Confederate leaders received no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198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experiments to determine the most efficient way to produce goods. His experiments involved identifying the elementary operations of motions used by specific workers, selecting better tools and devising a series of motions which can be made quickest and best. He used this technique to shoveling ore and developed 15 kinds of shovels and prescribed the proper motions of using each one. He reduced a crew from 600 men to 140 men and was able to increase the wages of the 140 man crew which reduced cost to the company. Time as a measure became the acceptable determinant for efficiency. Time became one of the interchangeable parts of the assembly line. </a:t>
            </a:r>
          </a:p>
          <a:p>
            <a:pPr algn="just" eaLnBrk="1" hangingPunct="1">
              <a:lnSpc>
                <a:spcPct val="80000"/>
              </a:lnSpc>
              <a:defRPr/>
            </a:pPr>
            <a:r>
              <a:rPr lang="en-US" altLang="x-none" sz="1800" smtClean="0">
                <a:latin typeface="Times New Roman" charset="0"/>
              </a:rPr>
              <a:t>      Technology produced new jobs but it also took jobs. Mechanization destroyed time honored crafts such as glass making, and iron molding and relegated workers to time regulated repetitive routines that transformed the nature of work. By 1880 the status of workers in the U.S. had changed. Five million workers worked in manufacturing, construction, and transportation and increase of 300 percent. Workers were transformed from producers to employees as the machines did the work the workers simply over saw the machines. Mass production subdivided manufacturing into small tasks, where workers spent their time repeating one specialized operation. By reducing a manufacturing process to numerous simplified tasks constantly repeated, and coordinating production to the running of machinery, assembly line production deprived the employees of their independence. </a:t>
            </a:r>
          </a:p>
          <a:p>
            <a:pPr algn="just" eaLnBrk="1" hangingPunct="1">
              <a:lnSpc>
                <a:spcPct val="80000"/>
              </a:lnSpc>
              <a:defRPr/>
            </a:pPr>
            <a:r>
              <a:rPr lang="en-US" altLang="x-none" sz="1800" smtClean="0">
                <a:latin typeface="Times New Roman" charset="0"/>
              </a:rPr>
              <a:t>     There was an increase in the number of female workers also. between 1880 and 1900 the number of female workers increased from 2.6 million to 8.6 million. The work women did changed also. Traditionally, women were confined to domestic work cooking, cleaning, and arranging. manufacturing opened new fields for these women. Women were still confined to which menial chores such as food processing and textile mills, but they received pay of $1.56 a week for seventy hours of work. 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3011"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part of the occupational expansion that took place women found jobs in clerical fields such as typing, bookkeeping, and sales clerks. By 1920 half of all clerical workers were women. These were generally low paying low prestige jobs that offered very little hope for supervisory experience. With the inventions of cash registers, typewriters, and adding machines there task got easier. Women began to take courses in shorthand and typing to make themselves more marketable for these positions.          </a:t>
            </a:r>
          </a:p>
          <a:p>
            <a:pPr algn="just" eaLnBrk="1" hangingPunct="1">
              <a:lnSpc>
                <a:spcPct val="80000"/>
              </a:lnSpc>
            </a:pPr>
            <a:r>
              <a:rPr lang="en-US" sz="1800" smtClean="0">
                <a:latin typeface="Times New Roman" pitchFamily="18" charset="0"/>
              </a:rPr>
              <a:t>     The new industrialization offered job opportunities for children also. Most children worked on family farms. However, between 1870 and 1900 the number of child workers tripled. In 1890 17% of the children between the ages of 10-15 were employed in full time jobs. Most of them were working in textile factories where mechanization created numerous low skilled light task that children would do for cheaper. Children suffered from terrible conditions in the factories. In the South mill owners induced poor White families to bind their children over to the mill for meaningful work. </a:t>
            </a:r>
          </a:p>
          <a:p>
            <a:pPr algn="just" eaLnBrk="1" hangingPunct="1">
              <a:lnSpc>
                <a:spcPct val="80000"/>
              </a:lnSpc>
            </a:pPr>
            <a:r>
              <a:rPr lang="en-US" sz="1800" smtClean="0">
                <a:latin typeface="Times New Roman" pitchFamily="18" charset="0"/>
              </a:rPr>
              <a:t>    Most states had laws which regulated child labor any company that did interstate business was exempt because such laws violated the 14th amendment. Labor unions were weak so the children had very little protection from owners. There were numerous accidents that occurred during this period. In 1913 after owners had installed safety devices 25,000 people were killed in industrial accidents and over 1 million were wounded. The most dangerous work workers did was mining where cave ins and explosions literally killed hundreds each year.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Modern Cities:</a:t>
            </a:r>
            <a:r>
              <a:rPr lang="en-US" sz="1800" smtClean="0">
                <a:latin typeface="Times New Roman" pitchFamily="18" charset="0"/>
              </a:rPr>
              <a:t> The modern city was the product of industrialization. The vast systems of communication and transportation, of manufacturing, marketing, and finance, of labor and management came together in the industrial city. Cities acted as magnets, pulling people from the American countryside and from overseas. Cities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403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began to assume their modern shape of ringed residential patterns around central business districts--slum cores, zones of emergence, and suburban fringes. New forms of urban transportation, including horse-drawn railways, cable cars, elevated railroads, and electrified trolleys and subways, helped these segmented cities hold together even as they sprawled outward into growing suburbs. Bridges also helped to join the city. New skyscrapers soared high into the air, revealing the value of urban space. Tenements, smaller and squatter, carried the same message. They crammed hundreds into what soon became overcrowded, disease-ridden dwellings. Even such innovations as the dumbbell tenement, introduced in early 1880s, failed to improve matters.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Running and Reforming the City:</a:t>
            </a:r>
            <a:r>
              <a:rPr lang="en-US" sz="1800" smtClean="0">
                <a:latin typeface="Times New Roman" pitchFamily="18" charset="0"/>
              </a:rPr>
              <a:t> Industries and people presented cities with a host of demands for services. But cities were hamstrung by political problems: outdated charters, a cumbersome system of checks and balances, the hostility of state legislatures, and a lack of middle- and upper class leadership. In part, boss-dominated political machines developed to resolve those problems. Like the corporation, the urban machine centralized control and imposed order on the world around it. It furnished needed goods and services, whether coal for heat, jobs for the unemployed, or building projects that modernized the urban landscape. In the process, poor immigrants sometimes found a way out of poverty and into the mainstream of American life. The price was considerable--graft and corruption, inflated taxes, and election fraud. Ultimately city politics was transformed into a petty business.</a:t>
            </a:r>
          </a:p>
          <a:p>
            <a:pPr algn="just" eaLnBrk="1" hangingPunct="1">
              <a:lnSpc>
                <a:spcPct val="80000"/>
              </a:lnSpc>
            </a:pPr>
            <a:r>
              <a:rPr lang="en-US" sz="1800" smtClean="0">
                <a:latin typeface="Times New Roman" pitchFamily="18" charset="0"/>
              </a:rPr>
              <a:t>     Urban blight and corruption, together with the flood of new immigrants, inspired social as well as political action, especially within churches. Some Protestant ministers continued to look on poverty as the result of individual failure, while others, allied with new nativist organizations, called for the restriction of immigration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505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to reduce the menace of cities. Still others embarked on urban religious revivals to bridge the gap between the poor and the middle class. A tiny minority began preaching a "Social Gospel," which advocated the betterment of society through boys clubs, gymnasiums, libraries, and training programs as a way to save individual souls. Settlement houses, like Jane Addams' Hull-House in Chicago (1889), served as community centers to help the working class and immigrant poor.</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City Life:</a:t>
            </a:r>
            <a:r>
              <a:rPr lang="en-US" sz="1800" smtClean="0">
                <a:latin typeface="Times New Roman" pitchFamily="18" charset="0"/>
              </a:rPr>
              <a:t> Immigrants affected city life as much as their native-born counterparts. They clustered together in ethnic neighborhoods and assimilated slowly. Their mix of old- and new-world ways added diversity and vitality to American cities that sometimes produced tensions between natives and newcomers.</a:t>
            </a:r>
          </a:p>
          <a:p>
            <a:pPr algn="just" eaLnBrk="1" hangingPunct="1">
              <a:lnSpc>
                <a:spcPct val="80000"/>
              </a:lnSpc>
            </a:pPr>
            <a:r>
              <a:rPr lang="en-US" sz="1800" smtClean="0">
                <a:latin typeface="Times New Roman" pitchFamily="18" charset="0"/>
              </a:rPr>
              <a:t>     Urban middle-class life blossomed. By the turn of the century over a third of the middle class owned their homes. More and more middle-class urbanites lived in single-family dwellings in suburban fringes, with husbands away at the office during the day, wives at home, and children in school. Victorian morality governed personal conduct and stressed sobriety, industriousness, self-control, and modesty, all designed to protect against the turbulent life of the industrial city. The middle-class creed of discipline and social control extended beyond the home to society at large in a host of social reforms that included the temperance and anti-obscenity movements. Some women bridled against such rigidity and moved toward liberalization by advocating greater sexual freedom and female suffrage.</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Urban Culture:</a:t>
            </a:r>
            <a:r>
              <a:rPr lang="en-US" sz="1800" smtClean="0">
                <a:latin typeface="Times New Roman" pitchFamily="18" charset="0"/>
              </a:rPr>
              <a:t> Cities also served as centers of culture and education. Enrollment in public schools doubled between 1870 and 1890 under the impact of greater demands for literate and well-trained workers. Education became a powerful tool for social control and assimilation. Colleges and universities increasingly met the needs of an urban industrial society by furnishing a corps of educated leaders and managers.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6083"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Women's enrollment increased both in coeducational schools and in new all-women's schools, many of which added home economics courses to a more conventional curriculum. By the turn of the century, when only about 5 percent of college-aged Americans pursued it, higher learning extended more and more beyond college to graduate and professional education.</a:t>
            </a:r>
          </a:p>
          <a:p>
            <a:pPr algn="just" eaLnBrk="1" hangingPunct="1">
              <a:lnSpc>
                <a:spcPct val="80000"/>
              </a:lnSpc>
            </a:pPr>
            <a:r>
              <a:rPr lang="en-US" sz="1800" smtClean="0">
                <a:latin typeface="Times New Roman" pitchFamily="18" charset="0"/>
              </a:rPr>
              <a:t>     In cities, middle- and working-class urbanites gained access to a new material culture and new forms of mass entertainment that were leveling and homogenizing American society. Ready-made clothing, mass-produced furniture, department stores and chain stores, and a growing mail-order business made consumption a national endeavor and bound up the nation as never before. City people increasingly turned leisure into a consumable commodity. Sports--from the mannered games of tennis and croquet to more "democratic" ones like bicycling, baseball, football, and basketball--grew in popularity. Higher culture, too, was made available in stage plays, symphony concerts, museums, and a growing record industry. Cities, radiating their influence outward, were transforming America, as the political system struggled to find within the traditions of a democratic republic some way to bring order out of the seeming chaos of urban life.</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Politics in the Gilded Age:</a:t>
            </a:r>
            <a:r>
              <a:rPr lang="en-US" sz="1800" smtClean="0">
                <a:latin typeface="Times New Roman" pitchFamily="18" charset="0"/>
              </a:rPr>
              <a:t> Historians have long been harsh in their appraisal of the Gilded Age political system. Taking their cue from contemporary satirical commentaries such as Henry Adams's </a:t>
            </a:r>
            <a:r>
              <a:rPr lang="en-US" sz="1800" u="sng" smtClean="0">
                <a:latin typeface="Times New Roman" pitchFamily="18" charset="0"/>
              </a:rPr>
              <a:t>Democracy and Mark Twain</a:t>
            </a:r>
            <a:r>
              <a:rPr lang="en-US" sz="1800" smtClean="0">
                <a:latin typeface="Times New Roman" pitchFamily="18" charset="0"/>
              </a:rPr>
              <a:t> and Charles Dudley Warner's </a:t>
            </a:r>
            <a:r>
              <a:rPr lang="en-US" sz="1800" u="sng" smtClean="0">
                <a:latin typeface="Times New Roman" pitchFamily="18" charset="0"/>
              </a:rPr>
              <a:t>The Gilded Age</a:t>
            </a:r>
            <a:r>
              <a:rPr lang="en-US" sz="1800" smtClean="0">
                <a:latin typeface="Times New Roman" pitchFamily="18" charset="0"/>
              </a:rPr>
              <a:t>, they have condemned the politicians of the era as petty, corrupt, and self-serving. Such a view is conspicuous in Charles and Mary Beard's </a:t>
            </a:r>
            <a:r>
              <a:rPr lang="en-US" sz="1800" u="sng" smtClean="0">
                <a:latin typeface="Times New Roman" pitchFamily="18" charset="0"/>
              </a:rPr>
              <a:t>The Rise of American Civilization</a:t>
            </a:r>
            <a:r>
              <a:rPr lang="en-US" sz="1800" smtClean="0">
                <a:latin typeface="Times New Roman" pitchFamily="18" charset="0"/>
              </a:rPr>
              <a:t> (4 vols., 1927-1942), perhaps the most influential American history textbook ever written. It is equally evident in Vernon Louis Parrington's classic literary history </a:t>
            </a:r>
            <a:r>
              <a:rPr lang="en-US" sz="1800" u="sng" smtClean="0">
                <a:latin typeface="Times New Roman" pitchFamily="18" charset="0"/>
              </a:rPr>
              <a:t>Main Currents of American Thought</a:t>
            </a:r>
            <a:r>
              <a:rPr lang="en-US" sz="1800" smtClean="0">
                <a:latin typeface="Times New Roman" pitchFamily="18" charset="0"/>
              </a:rPr>
              <a:t> (3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710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dirty="0" smtClean="0">
                <a:latin typeface="Times New Roman" charset="0"/>
              </a:rPr>
              <a:t>vols., 1927-1930), where the entire post-Civil War era is contemptuously dismissed as the time of "The Great Barbecue."</a:t>
            </a:r>
          </a:p>
          <a:p>
            <a:pPr algn="just" eaLnBrk="1" hangingPunct="1">
              <a:lnSpc>
                <a:spcPct val="80000"/>
              </a:lnSpc>
              <a:defRPr/>
            </a:pPr>
            <a:r>
              <a:rPr lang="en-US" altLang="x-none" sz="1800" dirty="0" smtClean="0">
                <a:latin typeface="Times New Roman" charset="0"/>
              </a:rPr>
              <a:t>     The Beards and Parrington were leaders of the so-called progressive school of historical writing that flourished in the early years of the twentieth century. Progressive historians, many of whom had reached intellectual maturity in the late  nineteenth century, shared Henry Adams's disillusionment that the Civil War had failed to generate a rebirth of American idealism. Their political sympathies were fiercely anti-business and warmly pro-labor, pro-farmer, and pro-reform. All these  attitudes deeply colored their scholarship and encouraged their conclusion that the Gilded Age was a terrible time in the Republic's history, a time when politicians were irresponsibly preoccupied with irrelevant and distracting issues like the tariff, the civil service, and the money question.</a:t>
            </a:r>
          </a:p>
          <a:p>
            <a:pPr algn="just" eaLnBrk="1" hangingPunct="1">
              <a:lnSpc>
                <a:spcPct val="80000"/>
              </a:lnSpc>
              <a:defRPr/>
            </a:pPr>
            <a:r>
              <a:rPr lang="en-US" altLang="x-none" sz="1800" dirty="0" smtClean="0">
                <a:latin typeface="Times New Roman" charset="0"/>
              </a:rPr>
              <a:t>     Yet the generation of political leaders from Grant to Cleveland, whatever their faults, succeeded in largely healing the terrible wounds of the Civil War and presided over an unprecedented burst of economic expansion. These were no small  achievements, even if one recognizes that they were purchased at a high price (such as the abandonment of the freed slaves and the exploitation of industrial workers). Moreover, the late nineteenth century witnessed an unparalleled degree of mass  political participation, as "army-style" parties mobilized millions of citizens to take part in the electoral process.</a:t>
            </a:r>
          </a:p>
          <a:p>
            <a:pPr algn="just" eaLnBrk="1" hangingPunct="1">
              <a:lnSpc>
                <a:spcPct val="80000"/>
              </a:lnSpc>
              <a:defRPr/>
            </a:pPr>
            <a:r>
              <a:rPr lang="en-US" altLang="x-none" sz="1800" dirty="0" smtClean="0">
                <a:latin typeface="Times New Roman" charset="0"/>
              </a:rPr>
              <a:t>     "</a:t>
            </a:r>
            <a:r>
              <a:rPr lang="en-US" altLang="x-none" sz="1800" dirty="0" err="1" smtClean="0">
                <a:latin typeface="Times New Roman" charset="0"/>
              </a:rPr>
              <a:t>Ethnocultural</a:t>
            </a:r>
            <a:r>
              <a:rPr lang="en-US" altLang="x-none" sz="1800" dirty="0" smtClean="0">
                <a:latin typeface="Times New Roman" charset="0"/>
              </a:rPr>
              <a:t>" historians have explained the high level of political participation by citing the cultural values aroused by local issues like prohibition and education. Yet they have not fully explained the relation between the passions supposedly stirred by these "cultural" questions and the persistence of the major parties in focusing on bread-and-butter economic issues at the national level. The shadow of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8131"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progressive historiography still lies long  across the American historical imagination, preventing a sympathetic, comprehensive appraisal of the genuine accomplishments of the Gilded Age political system, in both the local and national arenas.”</a:t>
            </a:r>
          </a:p>
          <a:p>
            <a:pPr algn="just" eaLnBrk="1" hangingPunct="1">
              <a:lnSpc>
                <a:spcPct val="80000"/>
              </a:lnSpc>
            </a:pPr>
            <a:r>
              <a:rPr lang="en-US" sz="1800" smtClean="0">
                <a:latin typeface="Times New Roman" pitchFamily="18" charset="0"/>
              </a:rPr>
              <a:t>     James G. Blaine's persistence in pursuit of the presidential nomination finally paid off in 1884. The dashing Down-Easter, blessed with almost every political asset except a reputation for honesty, was the clear choice of the Republican convention  in Chicago. But many reform-minded Republicans gagged on Blaine's candidacy. They referred contemptuously to Blaine as the "tattooed man"--tattooed with countless political villainies. Blaine's enemies publicized the fishy-smelling "Mulligan  letters," written by Blaine to a Boston businessman and linking the powerful politician to a corrupt deal involving federal favors to a southern railroad. At least one of the damning documents ended with the furtive warning "Burn this letter."  Some reformers, unable to swallow Blaine, bolted to the Democrats. They were sneeringly dubbed Mugwumps, a word of Indian derivation apparently meaning "great man" or "holier than thou." (Latter-day punsters gibed that the Mugwumps were priggish politicians who sat on the fence with their "mugs" on one side and their "wumps" on the other.)</a:t>
            </a:r>
          </a:p>
          <a:p>
            <a:pPr algn="just" eaLnBrk="1" hangingPunct="1">
              <a:lnSpc>
                <a:spcPct val="80000"/>
              </a:lnSpc>
            </a:pPr>
            <a:r>
              <a:rPr lang="en-US" sz="1800" smtClean="0">
                <a:latin typeface="Times New Roman" pitchFamily="18" charset="0"/>
              </a:rPr>
              <a:t>     Victory-starved Democrats, scenting their own success in the nomination of a tainted Republican, turned enthusiastically to a noted reformer, Grover Cleveland. A burly bachelor with a soup-straining mustache and a taste for chewing tobacco,  Cleveland was a solid but not brilliant lawyer of forty-seven. He had rocketed from the mayor's office in Buffalo to the governorship of New York and the presidential nomination in three short years. He enjoyed a well-deserved reputation for probity  in office, gained especially by his veto, while governor, of a popular bill reducing fares on New York City's elevated railroads. Moralistic Americans, hungry for a candidate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4915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whose character they could applaud, seemed to have found their man at last  in "Grover the Good."</a:t>
            </a:r>
          </a:p>
          <a:p>
            <a:pPr algn="just" eaLnBrk="1" hangingPunct="1">
              <a:lnSpc>
                <a:spcPct val="80000"/>
              </a:lnSpc>
              <a:defRPr/>
            </a:pPr>
            <a:r>
              <a:rPr lang="en-US" altLang="x-none" sz="1800" smtClean="0">
                <a:latin typeface="Times New Roman" charset="0"/>
              </a:rPr>
              <a:t>     Unfortunately, Cleveland's admirers soon got something of a shock. Resolute Republicans, digging for dirt in the past of bachelor Cleveland, unearthed the report that he had been involved in an amorous affair with a Buffalo widow, to whom an illegitimate son, now eight years old, had been born. Although several other men had been attentive to her at the same time, Cleveland had forthrightly assumed full responsibility and had made financial provision for the unwelcome offspring.  Democratic elders, who had launched the campaign on a high ethical plane, were demoralized. They hurried to Cleveland and urged him to lie like a gentleman, but their ruggedly honest candidate insisted, "Tell the truth."</a:t>
            </a:r>
          </a:p>
          <a:p>
            <a:pPr algn="just" eaLnBrk="1" hangingPunct="1">
              <a:lnSpc>
                <a:spcPct val="80000"/>
              </a:lnSpc>
              <a:defRPr/>
            </a:pPr>
            <a:r>
              <a:rPr lang="en-US" altLang="x-none" sz="1800" smtClean="0">
                <a:latin typeface="Times New Roman" charset="0"/>
              </a:rPr>
              <a:t>     The campaign of 1884 sank to perhaps the lowest level in American experience, as the two parties grunted and shoved for the hog trough of office. Few fundamental differences separated them. Even the bloody shirt had faded to a pale pink. (Neither Blaine nor Cleveland had served in the Civil War. Cleveland had hired a substitute to go in his stead while he supported his widowed mother and two sisters. Blaine was the only candidate nominated by the Republicans from Grant through McKinley [1868 to 1900] who had not been a Civil War officer.) Personalities, not principles, claimed the headlines. Enormous crowds of Democrats surged through city streets, chanting--to the rhythm of left, left, left, right, left--"Burn, burn, burn this letter!" Republicans taunted in return, "Ma, ma, where's my pa?" Defiant Democrats shouted back, "Gone to the White House, ha, ha, ha!"</a:t>
            </a:r>
          </a:p>
          <a:p>
            <a:pPr algn="just" eaLnBrk="1" hangingPunct="1">
              <a:lnSpc>
                <a:spcPct val="80000"/>
              </a:lnSpc>
              <a:defRPr/>
            </a:pPr>
            <a:r>
              <a:rPr lang="en-US" altLang="x-none" sz="1800" smtClean="0">
                <a:latin typeface="Times New Roman" charset="0"/>
              </a:rPr>
              <a:t>     The contest hinged on the state of New York, where Blaine blundered badly in the closing days of the campaign. A witless Republican clergyman damned the Democrats in a speech as the party of "Rum, Romanism, and Rebellion"--insulting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017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one swift stroke the race, the faith, and the patriotism of New York's numerous Irish-American voters. Blaine was present at the time but lacked the presence of mind to repudiate the statement immediately. The pungent phrase, shortened to "RRR," stung and stuck. Blaine's silence seemed to give consent, and the wavering Irishmen who deserted his camp helped account for Cleveland's paper-thin plurality of about a thousand votes in New York State.</a:t>
            </a:r>
          </a:p>
          <a:p>
            <a:pPr algn="just" eaLnBrk="1" hangingPunct="1">
              <a:lnSpc>
                <a:spcPct val="80000"/>
              </a:lnSpc>
            </a:pPr>
            <a:r>
              <a:rPr lang="en-US" sz="1800" smtClean="0">
                <a:latin typeface="Times New Roman" pitchFamily="18" charset="0"/>
              </a:rPr>
              <a:t>     Cleveland swept the solid South and squeaked into office with 219 to 182 electoral votes and 4,879,507 to 4,850,293 popular votes. Basically, the issue narrowed down to a choice between public dishonesty and private immorality. The desertion of the Mugwumps and Blaine's mishaps in New York were the deciding factors.”</a:t>
            </a:r>
          </a:p>
          <a:p>
            <a:pPr algn="just" eaLnBrk="1" hangingPunct="1">
              <a:lnSpc>
                <a:spcPct val="80000"/>
              </a:lnSpc>
            </a:pPr>
            <a:r>
              <a:rPr lang="en-US" sz="1800" smtClean="0">
                <a:latin typeface="Times New Roman" pitchFamily="18" charset="0"/>
              </a:rPr>
              <a:t>     Bull-necked Cleveland in 1885 was the first Democrat to take the oath of presidential office since Buchanan, twenty-eight years earlier. Huge question marks hung over his portly frame (5 feet, 11 inches, 250 pounds; 1.8 meters, 113 kilograms).  Could the "party of disunion" be trusted to govern the Union? Would desperate Democrats, out of power for twenty-four years, trample the frail civil-service reform efforts in a stampede of patronage? Could Cleveland restore a measure of respect and power to the maligned and enfeebled presidency?</a:t>
            </a:r>
          </a:p>
          <a:p>
            <a:pPr algn="just" eaLnBrk="1" hangingPunct="1">
              <a:lnSpc>
                <a:spcPct val="80000"/>
              </a:lnSpc>
            </a:pPr>
            <a:r>
              <a:rPr lang="en-US" sz="1800" smtClean="0">
                <a:latin typeface="Times New Roman" pitchFamily="18" charset="0"/>
              </a:rPr>
              <a:t>     Cleveland was not a suave or skillful political leader. Inclined to put his foot down rather than slide it down, he could not work well in party harness. His fame had been built on his vetoes, and he at first showed little stomach for taking bold political initiatives. A staunch apostle of the hands-off creed of laissez-faire, the new president caused the hearts of businesspeople and bankers to beat with contentment. He summed up his political philosophy in 1887 when he vetoed a bill to provide seeds for drought-ravaged Texas farmers. "Though the people support the government," he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120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declared, "the government should not support the people." Cleveland was outspoken, unbending, and profanely hot-tempered.</a:t>
            </a:r>
          </a:p>
          <a:p>
            <a:pPr algn="just" eaLnBrk="1" hangingPunct="1">
              <a:lnSpc>
                <a:spcPct val="80000"/>
              </a:lnSpc>
              <a:defRPr/>
            </a:pPr>
            <a:r>
              <a:rPr lang="en-US" altLang="x-none" sz="1800" smtClean="0">
                <a:latin typeface="Times New Roman" charset="0"/>
              </a:rPr>
              <a:t>     At the outset Cleveland calmed some of his critics by narrowing the North-South chasm naming to his cabinet two former Confederates, but he stopped far short of handing over the government to ex-rebels. As for the civil service, Cleveland was caught between the demands of the Democratic faithful and the Mugwumps, who had helped elect him. He believed in the merit system, and at first favored the cause of the reformers; but he eventually he caved in to the carpings of Democratic bosses and fired almost two-thirds of the 120,000 federal employees, including 40,000 incumbent (Republican) postmasters.</a:t>
            </a:r>
          </a:p>
          <a:p>
            <a:pPr algn="just" eaLnBrk="1" hangingPunct="1">
              <a:lnSpc>
                <a:spcPct val="80000"/>
              </a:lnSpc>
              <a:defRPr/>
            </a:pPr>
            <a:r>
              <a:rPr lang="en-US" altLang="x-none" sz="1800" smtClean="0">
                <a:latin typeface="Times New Roman" charset="0"/>
              </a:rPr>
              <a:t>     Military pensions gave Cleveland some of his most painful political headaches. The Union had tried to treat its veterans generously, but by the 1880s the pension legislation contained gaping loopholes and was aggressively abused. The prospect of easy access to Treasury dollars attracted grafters as honey attracts flies. Slippery pension attorneys ferreted out able-bodied veterans and induced them to file fraudulent claims. If the Pension Bureau proved uncompliant, the claimant might appeal to his congressman, who, mindful of the politically powerful Grand Army of the Republic (GAR), would often introduce a special bill.</a:t>
            </a:r>
          </a:p>
          <a:p>
            <a:pPr algn="just" eaLnBrk="1" hangingPunct="1">
              <a:lnSpc>
                <a:spcPct val="80000"/>
              </a:lnSpc>
              <a:defRPr/>
            </a:pPr>
            <a:r>
              <a:rPr lang="en-US" altLang="x-none" sz="1800" smtClean="0">
                <a:latin typeface="Times New Roman" charset="0"/>
              </a:rPr>
              <a:t>     Hundreds of private pension bills were thus logrolled through Congress and sent to the White House. Handouts were granted to deserters, to bounty jumpers, to men who never served, and to former soldiers who in later years had incurred disabilities in no way connected with war service. Cleveland, a slave to his conscience, read the bills carefully, vetoed several hundred of them, and then laboriously penned individual veto messages for Congress. Sometimes he waxed sarcastic, as when referring to one man's "terrific encounter with the measles." A Democrat and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147"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punishment for their crimes. The ruling class was returned to power with minimal interruption. The federal government did not impose any lasting or drastic political changes on the region. With the exception of abolishing slavery and instituting Black-voting rights nothing was changed. </a:t>
            </a:r>
          </a:p>
          <a:p>
            <a:pPr algn="just" eaLnBrk="1" hangingPunct="1">
              <a:lnSpc>
                <a:spcPct val="80000"/>
              </a:lnSpc>
            </a:pPr>
            <a:r>
              <a:rPr lang="en-US" sz="1800" smtClean="0">
                <a:latin typeface="Times New Roman" pitchFamily="18" charset="0"/>
              </a:rPr>
              <a:t>     Reconstruction was a failure in many ways. It represented the U.S. first attempt to deal with its most lingering problem, race. It would be a hundred years later before another attempt would be made. Why was the period such a failure in solving race problems? The leaders made too many mistakes. There was no real enthusiasm to challenge the constitution on property and civil rights issues. Also the belief that Blacks were inherently inferior and therefore unable to be integrated in White society. The two greatest accomplishments for the reconstruction period were the 14th and 15th amendments that even though ignored at the time later proved beneficial in the second reconstruction.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Southern Redeemers:</a:t>
            </a:r>
            <a:r>
              <a:rPr lang="en-US" sz="1800" smtClean="0">
                <a:latin typeface="Times New Roman" pitchFamily="18" charset="0"/>
              </a:rPr>
              <a:t> By 1877 every southern state government had been redeemed. Political power was once again in the hands of the White Democrats. A powerful conservative oligarchy once again took over the south. They were referred to as Redeemers, or Bourbons. These redeemers looked and acted the same way that the old politicians had acted. In Alabama they resisted a fierce attack from industrialists and merchants to gain control of the state. In other states the redeemers constituted a new ruling class. They were bankers, merchants, railroad employers, and businessmen. Some were former planters of the old South and some Northern immigrants. They combined a commitment to home rule and social conservatism, with economic development. </a:t>
            </a:r>
          </a:p>
          <a:p>
            <a:pPr algn="just" eaLnBrk="1" hangingPunct="1">
              <a:lnSpc>
                <a:spcPct val="80000"/>
              </a:lnSpc>
            </a:pPr>
            <a:r>
              <a:rPr lang="en-US" sz="1800" smtClean="0">
                <a:latin typeface="Times New Roman" pitchFamily="18" charset="0"/>
              </a:rPr>
              <a:t>     Almost all of the redeemer governments behaved the same. While accusing the reconstruction governments of being fraudulent they were filled with scandals. They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222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nonveteran, Cleveland was in a vulnerable position when it came to fighting the pension-grabbers. Yet he showed real courage in taking them on. His fortitude was well displayed in 1887 when he risked the retribution of the GAR and vetoed a bill adding several hundred thousand new pensioners to the rolls.</a:t>
            </a:r>
          </a:p>
          <a:p>
            <a:pPr algn="just" eaLnBrk="1" hangingPunct="1">
              <a:lnSpc>
                <a:spcPct val="80000"/>
              </a:lnSpc>
              <a:defRPr/>
            </a:pPr>
            <a:r>
              <a:rPr lang="en-US" altLang="x-none" sz="1800" smtClean="0">
                <a:latin typeface="Times New Roman" charset="0"/>
              </a:rPr>
              <a:t>     During the Civil War, tariff schedules had been jacked up to new high levels, partly to raise revenues for the insatiable military machine. American industry, which was preponderantly in Republican hands, had profited from this protection and hated to see the sheltering benefits reduced in peacetime. But the high duties continued to pile up revenue at the customshouses, and by 1881 the Treasury was running an annual surplus amounting to an embarrassing $145 million. Most of the government's income, in those pre-income tax days, came from the tariff.</a:t>
            </a:r>
          </a:p>
          <a:p>
            <a:pPr algn="just" eaLnBrk="1" hangingPunct="1">
              <a:lnSpc>
                <a:spcPct val="80000"/>
              </a:lnSpc>
              <a:defRPr/>
            </a:pPr>
            <a:r>
              <a:rPr lang="en-US" altLang="x-none" sz="1800" smtClean="0">
                <a:latin typeface="Times New Roman" charset="0"/>
              </a:rPr>
              <a:t>     Congress could reduce the vexatious surplus in two ways. One was to squander it on pensions and "pork-barrel" bills and thus curry favor with veterans and other self-seeking groups. The other was to lower the tariff--something the big industrialists vehemently opposed. Grover Cleveland, the rustic Buffalo attorney, had known little and cared less about the tariff before entering the White House. But as he studied the subject, he was much impressed by the arguments for downward revision of the tariff schedules. Lower barriers would mean lower prices for consumers and less protection for monopolies. Most important, they would mean an end to the Treasury surplus, a standing mockery of Cleveland's professed belief in fiscal orthodoxy and small-government frugality. After much hesitation Cleveland saw his duty and overdid it.</a:t>
            </a:r>
          </a:p>
          <a:p>
            <a:pPr algn="just" eaLnBrk="1" hangingPunct="1">
              <a:lnSpc>
                <a:spcPct val="80000"/>
              </a:lnSpc>
              <a:defRPr/>
            </a:pPr>
            <a:r>
              <a:rPr lang="en-US" altLang="x-none" sz="1800" smtClean="0">
                <a:latin typeface="Times New Roman" charset="0"/>
              </a:rPr>
              <a:t>     Rejecting the advice of Democratic politicians, Cleveland decided to prod the hornet's nest of the tariff issue. "What's the use," he insisted, "of being elected or reelected unless you stand for something?" With his characteristic bluntness, Cleveland tossed an appeal for lower tariffs like a bombshell into the lap of Congress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3251" name="Rectangle 3"/>
          <p:cNvSpPr>
            <a:spLocks noGrp="1" noChangeArrowheads="1"/>
          </p:cNvSpPr>
          <p:nvPr>
            <p:ph type="body" idx="1"/>
          </p:nvPr>
        </p:nvSpPr>
        <p:spPr>
          <a:xfrm>
            <a:off x="304800" y="762000"/>
            <a:ext cx="8382000" cy="5715000"/>
          </a:xfrm>
        </p:spPr>
        <p:txBody>
          <a:bodyPr/>
          <a:lstStyle/>
          <a:p>
            <a:pPr algn="just" eaLnBrk="1" hangingPunct="1">
              <a:lnSpc>
                <a:spcPct val="80000"/>
              </a:lnSpc>
            </a:pPr>
            <a:r>
              <a:rPr lang="en-US" sz="1800" smtClean="0">
                <a:latin typeface="Times New Roman" pitchFamily="18" charset="0"/>
              </a:rPr>
              <a:t>in late 1887. The annual message of the president had always been devoted to a review of the year's events, but Cleveland aimed his fire solely on the tariff.</a:t>
            </a:r>
          </a:p>
          <a:p>
            <a:pPr algn="just" eaLnBrk="1" hangingPunct="1">
              <a:lnSpc>
                <a:spcPct val="80000"/>
              </a:lnSpc>
            </a:pPr>
            <a:r>
              <a:rPr lang="en-US" sz="1800" smtClean="0">
                <a:latin typeface="Times New Roman" pitchFamily="18" charset="0"/>
              </a:rPr>
              <a:t>     The response was electric. Cleveland succeeded admirably in smoking the issue out into the open. Democrats were deeply depressed at the obstinacy of their chief. Republicans rejoiced at his apparent recklessness. The old warrior Blaine gloated that "There's one more President for us in [tariff] protection." For the first time in years, a real issue divided the two parties and would dominate the upcoming presidential election of 1888.”</a:t>
            </a:r>
          </a:p>
          <a:p>
            <a:pPr algn="just" eaLnBrk="1" hangingPunct="1">
              <a:lnSpc>
                <a:spcPct val="80000"/>
              </a:lnSpc>
            </a:pPr>
            <a:r>
              <a:rPr lang="en-US" sz="1800" smtClean="0">
                <a:latin typeface="Times New Roman" pitchFamily="18" charset="0"/>
              </a:rPr>
              <a:t>     During his first term, the corpulent and rather lethargic Cleveland adapted comfortably to the dim role expected of Gilded Age presidents. He had early embraced the Jacksonian belief that progress and prosperity depended on the government's not meddling in the economy. In Andrew Jackson's day, laissez-faire had been a radical idea, eagerly endorsed by a host of ambitious small entrepreneurs who wanted business conditions favorable to competition; by the 1880s it had become the rallying cry of an entrenched business elite staunchly opposed to any public regulation of corporate America.</a:t>
            </a:r>
          </a:p>
          <a:p>
            <a:pPr algn="just" eaLnBrk="1" hangingPunct="1">
              <a:lnSpc>
                <a:spcPct val="80000"/>
              </a:lnSpc>
            </a:pPr>
            <a:r>
              <a:rPr lang="en-US" sz="1800" smtClean="0">
                <a:latin typeface="Times New Roman" pitchFamily="18" charset="0"/>
              </a:rPr>
              <a:t>     Holding fast to the political views of his youth, Cleveland displayed limited grasp of the impact of industrialization. Vetoing a bill that would have provided seeds to drought-stricken farmers in Texas, he warned that people should not expect the government to bail them out of their troubles. Given this orientation in top government, it is hardly surprising that ordinary working Americans often found national politics irrelevant. A trade union leader, testifying in 1885 before a congressional committee investigating labor conditions, challenged both parties to "take up some live issue instead of raking over the dead ashes of the past."</a:t>
            </a:r>
          </a:p>
          <a:p>
            <a:pPr algn="just" eaLnBrk="1" hangingPunct="1">
              <a:lnSpc>
                <a:spcPct val="80000"/>
              </a:lnSpc>
            </a:pPr>
            <a:r>
              <a:rPr lang="en-US" sz="1800" smtClean="0">
                <a:latin typeface="Times New Roman" pitchFamily="18" charset="0"/>
              </a:rPr>
              <a:t>     One public matter, however, did briefly arouse Cleveland's energies: the tariff.</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427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This hoary issue, dating from the 1790s, involved a tangle of conflicting economic and political interests. Tariff duties were a major source of public revenue in this era before a federal income tax, but which imported goods should be subject to duties, and how high should rates be? Opinions diverged radically.</a:t>
            </a:r>
          </a:p>
          <a:p>
            <a:pPr algn="just" eaLnBrk="1" hangingPunct="1">
              <a:lnSpc>
                <a:spcPct val="80000"/>
              </a:lnSpc>
              <a:defRPr/>
            </a:pPr>
            <a:r>
              <a:rPr lang="en-US" altLang="x-none" sz="1800" smtClean="0">
                <a:latin typeface="Times New Roman" charset="0"/>
              </a:rPr>
              <a:t>     The producers of such commodities as coal, hides, timber, and wool unanimously demanded tariff protection against foreign competition, and industries that had prospered behind tariff walls--iron and steel, textiles, machine tools--wanted protection to continue. Many workers in these industries agreed, convinced that the tariff would bring higher wages. Other manufacturers, however, while seeking protection for their finished products, wanted low tariffs on raw materials utilized in manufacturing. Massachusetts shoe manufacturers, for example, urged high duties on imported shoes but low duties on imported hides. Farmers of the West and South, by contrast, scathingly attacked the protective tariff, charging that it inflated the price of farm equipment and, by impeding international trade, made it hard to sell American farm products abroad.</a:t>
            </a:r>
          </a:p>
          <a:p>
            <a:pPr algn="just" eaLnBrk="1" hangingPunct="1">
              <a:lnSpc>
                <a:spcPct val="80000"/>
              </a:lnSpc>
              <a:defRPr/>
            </a:pPr>
            <a:r>
              <a:rPr lang="en-US" altLang="x-none" sz="1800" smtClean="0">
                <a:latin typeface="Times New Roman" charset="0"/>
              </a:rPr>
              <a:t>     Above all, the tariff was a political football. The business-oriented Republicans generally advocated high tariffs, whereas the Democrats, with their agrarian base, generally favored lower rates. But much depended on which commodity was in question. A legislator's vote on a tariff bill depended almost entirely on the economic interests of his state or district. As a Democratic senator from Indiana put it in 1883, he supported his party's low tariff position--except when it threatened Indiana's economic interests.</a:t>
            </a:r>
          </a:p>
          <a:p>
            <a:pPr algn="just" eaLnBrk="1" hangingPunct="1">
              <a:lnSpc>
                <a:spcPct val="80000"/>
              </a:lnSpc>
              <a:defRPr/>
            </a:pPr>
            <a:r>
              <a:rPr lang="en-US" altLang="x-none" sz="1800" smtClean="0">
                <a:latin typeface="Times New Roman" charset="0"/>
              </a:rPr>
              <a:t>     Cleveland's promotion of tariff reform arose initially from the fact that in the 1880s the high tariff, generating millions of dollars in annual federal revenue, was feeding a large and growing budget surplus. This surplus stood as a continual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529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temptation to legislators to distribute it in the form of veterans' pensions or expensive public-works programs, commonly called pork barrel projects, in their home districts. With his horror of paternalistic government, Cleveland thought that the budget surplus constituted a corrupting influence.</a:t>
            </a:r>
          </a:p>
          <a:p>
            <a:pPr algn="just" eaLnBrk="1" hangingPunct="1">
              <a:lnSpc>
                <a:spcPct val="80000"/>
              </a:lnSpc>
              <a:defRPr/>
            </a:pPr>
            <a:r>
              <a:rPr lang="en-US" altLang="x-none" sz="1800" smtClean="0">
                <a:latin typeface="Times New Roman" charset="0"/>
              </a:rPr>
              <a:t>     In 1887 Cleveland devoted his annual message to Congress entirely to the tariff. He argued that lower tariffs would not only cut the federal surplus but also reduce prices and slow the development of trusts. Although the Democratic campaign of 1888 gave little attention to the issue, Cleveland's tariff message dismayed many corporate boardrooms, where talk of lowering the tariff seemed a dangerous assault on business prosperity.</a:t>
            </a:r>
          </a:p>
          <a:p>
            <a:pPr algn="just" eaLnBrk="1" hangingPunct="1">
              <a:lnSpc>
                <a:spcPct val="80000"/>
              </a:lnSpc>
              <a:defRPr/>
            </a:pPr>
            <a:r>
              <a:rPr lang="en-US" altLang="x-none" sz="1800" smtClean="0">
                <a:latin typeface="Times New Roman" charset="0"/>
              </a:rPr>
              <a:t>     Cleveland stirred up another hornet's nest when he took on the Grand Army of the Republic. Veterans' disability pensions cost the government millions of dollars annually. No one opposed pensions for the deserving, but by the 1880s fraudulent claims had become a public scandal. The GAR actively encouraged veterans to file claims; and no matter how outrageous, these were routinely approved by Congress and the president. One veteran received a disability pension for poor eyesight that he attributed to wartime diarrhea. Not all Civil War veterans abused the system, of course. When Samuel Whisler, an Ohio farmer and minister, received a pension check from Washington, he promptly returned it with a note: "I cannot prove that my disabilities were directly the result of the exposure and hardship of war; therefore, I cannot honestly accept this money from the government and must return the $400." But abuses were widespread enough to become a matter of partisan political controversy.</a:t>
            </a:r>
          </a:p>
          <a:p>
            <a:pPr algn="just" eaLnBrk="1" hangingPunct="1">
              <a:lnSpc>
                <a:spcPct val="80000"/>
              </a:lnSpc>
              <a:defRPr/>
            </a:pPr>
            <a:r>
              <a:rPr lang="en-US" altLang="x-none" sz="1800" smtClean="0">
                <a:latin typeface="Times New Roman" charset="0"/>
              </a:rPr>
              <a:t>     Unlike his predecessors, Cleveland investigated these claims--and rejected many of them. In 1887 he vetoed a bill that would have pensioned all disabled veterans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632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(even if their disability had nothing to do with military service) and their dependents. The pension list should be an honor roll, he declared, not a refuge for frauds.</a:t>
            </a:r>
          </a:p>
          <a:p>
            <a:pPr algn="just" eaLnBrk="1" hangingPunct="1">
              <a:lnSpc>
                <a:spcPct val="80000"/>
              </a:lnSpc>
              <a:defRPr/>
            </a:pPr>
            <a:r>
              <a:rPr lang="en-US" altLang="x-none" sz="1800" smtClean="0">
                <a:latin typeface="Times New Roman" charset="0"/>
              </a:rPr>
              <a:t>     By 1888 some influential interest groups had concluded that Cleveland must go. He won renomination but faced a grimly determined Republican opposition. When Blaine decided not to run, the Republican kingmakers turned to Benjamin Harrison of Indiana.</a:t>
            </a:r>
          </a:p>
          <a:p>
            <a:pPr algn="just" eaLnBrk="1" hangingPunct="1">
              <a:lnSpc>
                <a:spcPct val="80000"/>
              </a:lnSpc>
              <a:defRPr/>
            </a:pPr>
            <a:r>
              <a:rPr lang="en-US" altLang="x-none" sz="1800" smtClean="0">
                <a:latin typeface="Times New Roman" charset="0"/>
              </a:rPr>
              <a:t>     A corporation lawyer and former senator, Benjamin Harrison exhibited such personal coldness that some ridiculed him as the human iceberg. His campaign managers learned to whisk him away after speeches before anyone could talk with him or experience his flabby handshake. Capitalizing on the fact that he was the grandson of William Henry Harrison, they incongruously called their aloof candidate Young Tippecanoe.</a:t>
            </a:r>
          </a:p>
          <a:p>
            <a:pPr algn="just" eaLnBrk="1" hangingPunct="1">
              <a:lnSpc>
                <a:spcPct val="80000"/>
              </a:lnSpc>
              <a:defRPr/>
            </a:pPr>
            <a:r>
              <a:rPr lang="en-US" altLang="x-none" sz="1800" smtClean="0">
                <a:latin typeface="Times New Roman" charset="0"/>
              </a:rPr>
              <a:t>     Harrison's managers also developed a new style of electioneering. Instead of sending the candidate around the country, they brought delegations to Indianapolis, where Harrison read them flowery speeches appealing to their interests and vanity. Solemnly Harrison told an audience of awed little girls, "Some of the best friends I have are under ten years of age."</a:t>
            </a:r>
          </a:p>
          <a:p>
            <a:pPr algn="just" eaLnBrk="1" hangingPunct="1">
              <a:lnSpc>
                <a:spcPct val="80000"/>
              </a:lnSpc>
              <a:defRPr/>
            </a:pPr>
            <a:r>
              <a:rPr lang="en-US" altLang="x-none" sz="1800" smtClean="0">
                <a:latin typeface="Times New Roman" charset="0"/>
              </a:rPr>
              <a:t>     The Republicans focused tirelessly on the tariff issue. Falsely portraying Cleveland as an advocate of "free trade"--the elimination of all tariffs--they warned of the dire consequences of such a step. The high protective tariff, they argued, would ensure business prosperity, decent wages for industrial workers, and a healthy home market for the farmer.</a:t>
            </a:r>
          </a:p>
          <a:p>
            <a:pPr algn="just" eaLnBrk="1" hangingPunct="1">
              <a:lnSpc>
                <a:spcPct val="80000"/>
              </a:lnSpc>
              <a:defRPr/>
            </a:pPr>
            <a:r>
              <a:rPr lang="en-US" altLang="x-none" sz="1800" smtClean="0">
                <a:latin typeface="Times New Roman" charset="0"/>
              </a:rPr>
              <a:t>     The Republicans amassed $4 million in campaign contributions from worried business leaders. (Because the Pendleton Civil Service Act had outlawed the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7347" name="Rectangle 3"/>
          <p:cNvSpPr>
            <a:spLocks noGrp="1" noChangeArrowheads="1"/>
          </p:cNvSpPr>
          <p:nvPr>
            <p:ph type="body" idx="1"/>
          </p:nvPr>
        </p:nvSpPr>
        <p:spPr>
          <a:xfrm>
            <a:off x="304800" y="762000"/>
            <a:ext cx="8382000" cy="5715000"/>
          </a:xfrm>
        </p:spPr>
        <p:txBody>
          <a:bodyPr/>
          <a:lstStyle/>
          <a:p>
            <a:pPr algn="just" eaLnBrk="1" hangingPunct="1">
              <a:lnSpc>
                <a:spcPct val="80000"/>
              </a:lnSpc>
            </a:pPr>
            <a:r>
              <a:rPr lang="en-US" sz="1800" smtClean="0">
                <a:latin typeface="Times New Roman" pitchFamily="18" charset="0"/>
              </a:rPr>
              <a:t>solicitation of campaign contributions from government workers, political parties depended more than ever on large business contributors.) This war chest purchased not only posters and buttons but also votes.</a:t>
            </a:r>
          </a:p>
          <a:p>
            <a:pPr algn="just" eaLnBrk="1" hangingPunct="1">
              <a:lnSpc>
                <a:spcPct val="80000"/>
              </a:lnSpc>
            </a:pPr>
            <a:r>
              <a:rPr lang="en-US" sz="1800" smtClean="0">
                <a:latin typeface="Times New Roman" pitchFamily="18" charset="0"/>
              </a:rPr>
              <a:t>     In one of the campaign's "dirty tricks," a California Republican leader, pretending to be a British-born naturalized citizen named Charles Murchison, wrote to the British ambassador to ask how he should vote. The ambassador fell into the trap and advised "Murchison" to vote for Cleveland. Capitalizing on the anti-British feeling then prevalent in the United States, especially among Irish immigrants, the Republicans gleefully publicized the "Murchison letter" as a shocking attempt by a foreign power to meddle in an American election.</a:t>
            </a:r>
          </a:p>
          <a:p>
            <a:pPr algn="just" eaLnBrk="1" hangingPunct="1">
              <a:lnSpc>
                <a:spcPct val="80000"/>
              </a:lnSpc>
            </a:pPr>
            <a:r>
              <a:rPr lang="en-US" sz="1800" smtClean="0">
                <a:latin typeface="Times New Roman" pitchFamily="18" charset="0"/>
              </a:rPr>
              <a:t>     Despite such Republican chicanery, Cleveland received almost one hundred thousand more votes than Harrison. But Harrison carried the key states of Indiana and New York and thus won in the electoral college. The Republicans held the Senate and regained the House. Harrison piously told his campaign chairman, Matthew Quay, that Providence had helped the Republican cause. "Providence hadn't a damn thing to do with it," Quay snorted; Harrison would never know "how close a number of men ... approach[ed] the gates of the penitentiary to make him president."</a:t>
            </a:r>
          </a:p>
          <a:p>
            <a:pPr algn="just" eaLnBrk="1" hangingPunct="1">
              <a:lnSpc>
                <a:spcPct val="80000"/>
              </a:lnSpc>
            </a:pPr>
            <a:r>
              <a:rPr lang="en-US" sz="1800" smtClean="0">
                <a:latin typeface="Times New Roman" pitchFamily="18" charset="0"/>
              </a:rPr>
              <a:t>     Harrison swiftly rewarded his supporters. He appointed as commissioner of pensions a past GAR commander who on taking office declared "God help the surplus!" Within five years the pension rolls ballooned from 676,000 to nearly a million. So freely was money appropriated for pensions and pork-barrel legislation that the Republican Congress of 1890 became known as the Billion Dollar Congress. In 1890 the triumphant Republicans also enacted the McKinley Tariff, which pushed rates to an all-time high. To pass the tariff, the Republican leadership did agree to one measure of interest to farmers and debtors: the Sherman Silver Purchase Act.</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8371" name="Rectangle 3"/>
          <p:cNvSpPr>
            <a:spLocks noGrp="1" noChangeArrowheads="1"/>
          </p:cNvSpPr>
          <p:nvPr>
            <p:ph type="body" idx="1"/>
          </p:nvPr>
        </p:nvSpPr>
        <p:spPr>
          <a:xfrm>
            <a:off x="304800" y="762000"/>
            <a:ext cx="8382000" cy="5715000"/>
          </a:xfrm>
        </p:spPr>
        <p:txBody>
          <a:bodyPr/>
          <a:lstStyle/>
          <a:p>
            <a:pPr algn="just" eaLnBrk="1" hangingPunct="1">
              <a:lnSpc>
                <a:spcPct val="80000"/>
              </a:lnSpc>
            </a:pPr>
            <a:r>
              <a:rPr lang="en-US" sz="1800" smtClean="0">
                <a:latin typeface="Times New Roman" pitchFamily="18" charset="0"/>
              </a:rPr>
              <a:t>Rarely has the federal government been so subservient to entrenched economic interests, so saturated in the native-born Protestant cultural outlook, and so out of touch with the plight of the disadvantaged as during the 1880s.</a:t>
            </a:r>
          </a:p>
          <a:p>
            <a:pPr algn="just" eaLnBrk="1" hangingPunct="1">
              <a:lnSpc>
                <a:spcPct val="80000"/>
              </a:lnSpc>
            </a:pPr>
            <a:r>
              <a:rPr lang="en-US" sz="1800" smtClean="0">
                <a:latin typeface="Times New Roman" pitchFamily="18" charset="0"/>
              </a:rPr>
              <a:t>     But discontent was intensifying. Voters sharply rebuffed the Republicans in the midterm election of 1890, when the Democrats gained sixty-six congressional seats to win control of the House of Representatives. This voter response reflected not only a stinging rebuke of the Billion-Dollar Congress and the business-ruled Harrison administration but also immigrant resentment at the efforts of the WCTU and other organizations dominated by Protestant, native-born Americans to "uplift" newcomers by force of law. Above all, however, the 1890 election results awakened the nation to a tide of political activism engulfing the agrarian South and West.</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Agrarian Revolt:</a:t>
            </a:r>
            <a:r>
              <a:rPr lang="en-US" sz="1800" smtClean="0">
                <a:latin typeface="Times New Roman" pitchFamily="18" charset="0"/>
              </a:rPr>
              <a:t> By the 1880s, American farmers had become disgusted with the political system. They wanted change and they wanted it now. The farmers were alienated from urban society, suffering intolerably from the depression, and afflicted with obsolescence. They believed that the government could fix their problems. Their frustrations with the system lead to the emergence of one of the most powerful political protest movements in U.S. History; The Populist Movement.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Grangers:</a:t>
            </a:r>
            <a:r>
              <a:rPr lang="en-US" sz="1800" smtClean="0">
                <a:latin typeface="Times New Roman" pitchFamily="18" charset="0"/>
              </a:rPr>
              <a:t> Traditionally, American farmers have been characterized by their individualism. However, that was a myth created by American folklore. Farmers have been organizing or attempting to organize for years. The first cooperative efforts came in the early 1800s. By the 1860s they had formed their first official organizations the Grange. The Grange was a social and self-help movement more than it was a protest movement. The 1873 depression turned it into a protest organization. </a:t>
            </a:r>
          </a:p>
          <a:p>
            <a:pPr algn="just" eaLnBrk="1" hangingPunct="1">
              <a:lnSpc>
                <a:spcPct val="80000"/>
              </a:lnSpc>
            </a:pPr>
            <a:r>
              <a:rPr lang="en-US" sz="1800" smtClean="0">
                <a:latin typeface="Times New Roman" pitchFamily="18" charset="0"/>
              </a:rPr>
              <a:t>     The Grange movement began right after the Civil War when Oliver H. Kelley 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5939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minor Agriculture official toured the South. Kelley was shocked by the isolation and drabness of rural life. In 1867 he left the government taking a number of employees with him and formed the National Grange  of the Patrons of Husbandry. He served as secretary for a number of years. Other Grange chapters sprang up all over the country. At first the purpose of the Grange was to bring farmers together to learn new scientific techniques, keep farming in touch with the age, and create a feeling of community amongst farmers. They developed an elaborate system of initiations and secrets codes which created a fraternal feeling.</a:t>
            </a:r>
          </a:p>
          <a:p>
            <a:pPr algn="just" eaLnBrk="1" hangingPunct="1">
              <a:lnSpc>
                <a:spcPct val="80000"/>
              </a:lnSpc>
              <a:defRPr/>
            </a:pPr>
            <a:r>
              <a:rPr lang="en-US" altLang="x-none" sz="1800" smtClean="0">
                <a:latin typeface="Times New Roman" charset="0"/>
              </a:rPr>
              <a:t>     The organization grew very slowly at first but the 1873 depression caused an increase in membership. By 1875 they had over 800,000 members and 20,000 lodges with chapters in nearly every state being strongest in the West and South. In the West they concentrated on organizing cooperatives to market their goods and cut out the middle men who ate up most of their profits. They fought the railroads and warehouses for the monopolistic practices. On July 4, 1873 they gathered and hear the </a:t>
            </a:r>
            <a:r>
              <a:rPr lang="en-US" altLang="x-none" sz="1800" i="1" smtClean="0">
                <a:latin typeface="Times New Roman" charset="0"/>
              </a:rPr>
              <a:t>Farmer’s Declaration of Independence. </a:t>
            </a:r>
            <a:r>
              <a:rPr lang="en-US" altLang="x-none" sz="1800" smtClean="0">
                <a:latin typeface="Times New Roman" charset="0"/>
              </a:rPr>
              <a:t>This document argued that farmers would use all legal methods to free themselves from monopoly tyranny. </a:t>
            </a:r>
          </a:p>
          <a:p>
            <a:pPr algn="just" eaLnBrk="1" hangingPunct="1">
              <a:lnSpc>
                <a:spcPct val="80000"/>
              </a:lnSpc>
              <a:defRPr/>
            </a:pPr>
            <a:r>
              <a:rPr lang="en-US" altLang="x-none" sz="1800" smtClean="0">
                <a:latin typeface="Times New Roman" charset="0"/>
              </a:rPr>
              <a:t>     The Grangers set up cooperative stores, creameries, elevators, warehouses, insurance companies, and factories which produced; machines, stoves, and other items. They created over 400 enterprises and formed a lucrative relationship with the business community. One cooperative which emerged to meet the needs of the Grangers was the Montgomery Ward and Company., founded in 1872. It was a mail order company organized to help the Grangers.</a:t>
            </a:r>
          </a:p>
          <a:p>
            <a:pPr algn="just" eaLnBrk="1" hangingPunct="1">
              <a:lnSpc>
                <a:spcPct val="80000"/>
              </a:lnSpc>
              <a:defRPr/>
            </a:pPr>
            <a:r>
              <a:rPr lang="en-US" altLang="x-none" sz="1800" smtClean="0">
                <a:latin typeface="Times New Roman" charset="0"/>
              </a:rPr>
              <a:t>     After the Granger movement fell apart the Alliances took their place. As early as 1875, farmers in the South and West were banding together and forming Farmer’s Alliances. By 1880 there were over 4 million people in the Southern Alliances. Like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0419" name="Rectangle 3"/>
          <p:cNvSpPr>
            <a:spLocks noGrp="1" noChangeArrowheads="1"/>
          </p:cNvSpPr>
          <p:nvPr>
            <p:ph type="body" idx="1"/>
          </p:nvPr>
        </p:nvSpPr>
        <p:spPr>
          <a:xfrm>
            <a:off x="304800" y="762000"/>
            <a:ext cx="8382000" cy="5715000"/>
          </a:xfrm>
        </p:spPr>
        <p:txBody>
          <a:bodyPr/>
          <a:lstStyle/>
          <a:p>
            <a:pPr algn="just" eaLnBrk="1" hangingPunct="1">
              <a:lnSpc>
                <a:spcPct val="80000"/>
              </a:lnSpc>
              <a:defRPr/>
            </a:pPr>
            <a:r>
              <a:rPr lang="en-US" altLang="x-none" sz="1800" smtClean="0">
                <a:latin typeface="Times New Roman" charset="0"/>
              </a:rPr>
              <a:t>the Granges the alliances were principally concerned with local problems. They formed cooperatives and other marketing mechanisms. They setup stores, banks, processing plants, and other facilities. Some of the members hoped that the alliances would lead to a system of economic cooperation and away from a system of economic competition. They fought for a system of mutual neighborly responsibility that would enable the farmers to be able to resist the oppressive outside forces. </a:t>
            </a:r>
          </a:p>
          <a:p>
            <a:pPr algn="just" eaLnBrk="1" hangingPunct="1">
              <a:lnSpc>
                <a:spcPct val="80000"/>
              </a:lnSpc>
              <a:defRPr/>
            </a:pPr>
            <a:r>
              <a:rPr lang="en-US" altLang="x-none" sz="1800" smtClean="0">
                <a:latin typeface="Times New Roman" charset="0"/>
              </a:rPr>
              <a:t>     Millions of farmers felt abandoned by the political process in the late nineteenth century. Agricultural acreage and production grew impressively in these years, but many farmers confronted a demoralizing cycle of falling prices, scarce money, and debt. These problems hit the chronically impoverished South and the boom-and-bust Great Plains with stinging severity.</a:t>
            </a:r>
          </a:p>
          <a:p>
            <a:pPr algn="just" eaLnBrk="1" hangingPunct="1">
              <a:lnSpc>
                <a:spcPct val="80000"/>
              </a:lnSpc>
              <a:defRPr/>
            </a:pPr>
            <a:r>
              <a:rPr lang="en-US" altLang="x-none" sz="1800" smtClean="0">
                <a:latin typeface="Times New Roman" charset="0"/>
              </a:rPr>
              <a:t>     In the cotton South, small planters found themselves trapped by the crop-lien system, endlessly mortgaging future harvests to finance current expenses. Mired in debt, many had to give up their land and become tenants or sharecroppers. About a quarter of southern farmers were tenants in 1880; by 1900, the figure had risen to one-third. One historian has aptly called the South in these years "a giant pawnshop."</a:t>
            </a:r>
          </a:p>
          <a:p>
            <a:pPr algn="just" eaLnBrk="1" hangingPunct="1">
              <a:lnSpc>
                <a:spcPct val="80000"/>
              </a:lnSpc>
              <a:defRPr/>
            </a:pPr>
            <a:r>
              <a:rPr lang="en-US" altLang="x-none" sz="1800" smtClean="0">
                <a:latin typeface="Times New Roman" charset="0"/>
              </a:rPr>
              <a:t>     Wheat farmers on the Great Plains also faced bewildering problems. Plunging into debt to buy land at high interest rates, many found themselves owing not only the bank but also the farm-implement dealer, the grain-elevator operator, and the railroad. In the 1870s farmers had looked to the Greenback and Grange movements for help, but by 1880 it was clear that these efforts had failed.</a:t>
            </a:r>
          </a:p>
          <a:p>
            <a:pPr algn="just" eaLnBrk="1" hangingPunct="1">
              <a:lnSpc>
                <a:spcPct val="80000"/>
              </a:lnSpc>
              <a:defRPr/>
            </a:pPr>
            <a:r>
              <a:rPr lang="en-US" altLang="x-none" sz="1800" smtClean="0">
                <a:latin typeface="Times New Roman" charset="0"/>
              </a:rPr>
              <a:t>     From these trying circumstances emerged the alliance movement, the most significant outburst of grass roots protest and reform in the late nineteenth century. It began in Texas in the late 1870s as poor farmers gathered to discuss their hardships. Soon an organization took shape, promoted by activists like farmer William Lamb,</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144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who organized more than a hundred local alliances.</a:t>
            </a:r>
          </a:p>
          <a:p>
            <a:pPr algn="just" eaLnBrk="1" hangingPunct="1">
              <a:lnSpc>
                <a:spcPct val="80000"/>
              </a:lnSpc>
              <a:defRPr/>
            </a:pPr>
            <a:r>
              <a:rPr lang="en-US" altLang="x-none" sz="1800" smtClean="0">
                <a:latin typeface="Times New Roman" charset="0"/>
              </a:rPr>
              <a:t>     The alliance idea advanced eastward across the lower South, especially after a farsighted Texan, Charles W. Macune, self-trained as both a lawyer and a physician, assumed leadership in 1887. By 1889 Macune had merged several regional farmers' organizations into a single body, the National Farmers' Alliance and Industrial Union, or Southern Alliance. A parallel organization of black farmers, the National Colored Farmers' Alliance, had meanwhile emerged in Arkansas and spread to other southern states.</a:t>
            </a:r>
          </a:p>
          <a:p>
            <a:pPr algn="just" eaLnBrk="1" hangingPunct="1">
              <a:lnSpc>
                <a:spcPct val="80000"/>
              </a:lnSpc>
              <a:defRPr/>
            </a:pPr>
            <a:r>
              <a:rPr lang="en-US" altLang="x-none" sz="1800" smtClean="0">
                <a:latin typeface="Times New Roman" charset="0"/>
              </a:rPr>
              <a:t>     Like the Grange, the alliance initially advocated farmers' cooperatives to purchase equipment and supplies for members and to market their cotton. These cooperatives mostly failed, however, because farmers lacked the capital to finance them. Still, by 1890 the Southern Alliance boasted 3 million members, with an additional 1.2 million claimed by the National Colored Farmers' Alliance. Alliance members generally comprised not only the poorest farmers but also those most dependent on a single crop and most geographically isolated. As they attended alliance rallies and picnics, pored over the alliance newspaper, and listened to alliance speakers, hard-hit farm families felt less cut off--and increasingly recognized the political potential of their collective undertaking. As a member farmer in Hardy, Arkansas, wrote in 1889, "Reform never begins with the leaders, it comes from the people."</a:t>
            </a:r>
          </a:p>
          <a:p>
            <a:pPr algn="just" eaLnBrk="1" hangingPunct="1">
              <a:lnSpc>
                <a:spcPct val="80000"/>
              </a:lnSpc>
              <a:defRPr/>
            </a:pPr>
            <a:r>
              <a:rPr lang="en-US" altLang="x-none" sz="1800" smtClean="0">
                <a:latin typeface="Times New Roman" charset="0"/>
              </a:rPr>
              <a:t>     Meanwhile, alliance fever was burning across the Great Plains as well. In the drought-plagued years 1880 and 1881, alliances sprang up in Kansas, Nebraska, Iowa, and Minnesota. But the protest spirit faded as six years of abundant rainfall revived confidence and lured many thousands of settlers to the northern plains. In parts of Kansas, the boom triggered frenzied land speculation; farms that had sold for $6.25 an acre in the 1860s went for $270.00 an acre in 1887. Railroads, eager 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171"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all lowered taxes, reduced spending, and drastically diminished the state services. They reduced support for public education or eliminated it all together. The redeemers faced opposition from lower-class whites who recognized that their reforms hurt them. In Virginia a Readjuster movement gained steam. It was strong enough to elect a governor and a senator. The Readjusters sometimes consisted of Blacks and Whites working together. They advocated greenbacks, debt relief, and other economic reforms. To defeat these movements the redeemers used the race card to divide the participants. </a:t>
            </a:r>
          </a:p>
          <a:p>
            <a:pPr algn="just" eaLnBrk="1" hangingPunct="1">
              <a:lnSpc>
                <a:spcPct val="80000"/>
              </a:lnSpc>
            </a:pPr>
            <a:r>
              <a:rPr lang="en-US" sz="1800" smtClean="0">
                <a:latin typeface="Times New Roman" pitchFamily="18" charset="0"/>
              </a:rPr>
              <a:t>     Once reconstruction ended there was a move in the south to bring in industry and development. Many believed that the South lost the war because it had no industry. Henry Grady editor of the </a:t>
            </a:r>
            <a:r>
              <a:rPr lang="en-US" sz="1800" u="sng" smtClean="0">
                <a:latin typeface="Times New Roman" pitchFamily="18" charset="0"/>
              </a:rPr>
              <a:t>Atlanta Constitution</a:t>
            </a:r>
            <a:r>
              <a:rPr lang="en-US" sz="1800" smtClean="0">
                <a:latin typeface="Times New Roman" pitchFamily="18" charset="0"/>
              </a:rPr>
              <a:t> argued that Southerners had to build a New South. Grady was the leader of a group of southerners who wanted to industrialize the South. They advocated thrift, industry, and progress. In 1886 he traveled to the north and delivered a lecture to the New England Society of New York. He told a New England crowd “We have sown towns and cities in the place of theories and put business above politics. ... We have fallen in love with work.”</a:t>
            </a:r>
          </a:p>
          <a:p>
            <a:pPr algn="just" eaLnBrk="1" hangingPunct="1">
              <a:lnSpc>
                <a:spcPct val="80000"/>
              </a:lnSpc>
            </a:pPr>
            <a:r>
              <a:rPr lang="en-US" sz="1800" smtClean="0">
                <a:latin typeface="Times New Roman" pitchFamily="18" charset="0"/>
              </a:rPr>
              <a:t>     Grady was a thirty-six year old graduate of the University of Georgia.  He had risen to a position of prominence in Georgia politics. Grady traveled to New York to tell them about the “New South” which was being built. He claimed the former Confederate states were forward looking, prepared to embrace industrialization and promote reconciliation of the races. He referred to Lincoln as a “typical American”. He said the south was relieved to be done with slavery, but they had nothing for which to apologize for. He said that it was time for the South to move forward and join the modern industrialized society.</a:t>
            </a:r>
          </a:p>
          <a:p>
            <a:pPr algn="just" eaLnBrk="1" hangingPunct="1">
              <a:lnSpc>
                <a:spcPct val="80000"/>
              </a:lnSpc>
            </a:pPr>
            <a:r>
              <a:rPr lang="en-US" sz="1800" smtClean="0">
                <a:latin typeface="Times New Roman" pitchFamily="18" charset="0"/>
              </a:rPr>
              <a:t>     The break from the old South to the new South was a difficult one to make. Books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2467" name="Rectangle 3"/>
          <p:cNvSpPr>
            <a:spLocks noGrp="1" noChangeArrowheads="1"/>
          </p:cNvSpPr>
          <p:nvPr>
            <p:ph type="body" idx="1"/>
          </p:nvPr>
        </p:nvSpPr>
        <p:spPr>
          <a:xfrm>
            <a:off x="304800" y="762000"/>
            <a:ext cx="8382000" cy="5715000"/>
          </a:xfrm>
        </p:spPr>
        <p:txBody>
          <a:bodyPr/>
          <a:lstStyle/>
          <a:p>
            <a:pPr algn="just" eaLnBrk="1" hangingPunct="1">
              <a:lnSpc>
                <a:spcPct val="80000"/>
              </a:lnSpc>
              <a:defRPr/>
            </a:pPr>
            <a:r>
              <a:rPr lang="en-US" altLang="x-none" sz="1800" smtClean="0">
                <a:latin typeface="Times New Roman" charset="0"/>
              </a:rPr>
              <a:t>promote settlement along their routes, fed the boom mentality.</a:t>
            </a:r>
          </a:p>
          <a:p>
            <a:pPr algn="just" eaLnBrk="1" hangingPunct="1">
              <a:lnSpc>
                <a:spcPct val="80000"/>
              </a:lnSpc>
              <a:defRPr/>
            </a:pPr>
            <a:r>
              <a:rPr lang="en-US" altLang="x-none" sz="1800" smtClean="0">
                <a:latin typeface="Times New Roman" charset="0"/>
              </a:rPr>
              <a:t>     In 1886-1887, however, came a painful awakening as killing winter blizzards and ice storms gave way to drought. From 1887 to 1897, only two Great Plains wheat crops were worth harvesting. Searing winds shriveled the half-ripe grain as locusts and chinch bugs gnawed away the rest. To make matters worse, wheat prices fell as world production increased.</a:t>
            </a:r>
          </a:p>
          <a:p>
            <a:pPr algn="just" eaLnBrk="1" hangingPunct="1">
              <a:lnSpc>
                <a:spcPct val="80000"/>
              </a:lnSpc>
              <a:defRPr/>
            </a:pPr>
            <a:r>
              <a:rPr lang="en-US" altLang="x-none" sz="1800" smtClean="0">
                <a:latin typeface="Times New Roman" charset="0"/>
              </a:rPr>
              <a:t>     Innumerable families packed up and returned East. "In God we trusted, in Kansas we busted," some scrawled on their wagons. Western Kansas lost 50 percent of its population between 1888 and 1892. But others hung on, and the organization that is usually called the Northwestern Alliance, although never as large as its southern counterpart, grew rapidly. By 1890 the Kansas Alliance claimed a membership of 130,000, followed closely by alliances in Nebraska, the Dakotas, and Minnesota. Like the Southern Alliance, the Northwestern Alliance initially experimented with cooperatives and gradually turned to politics.</a:t>
            </a:r>
          </a:p>
          <a:p>
            <a:pPr algn="just" eaLnBrk="1" hangingPunct="1">
              <a:lnSpc>
                <a:spcPct val="80000"/>
              </a:lnSpc>
              <a:defRPr/>
            </a:pPr>
            <a:r>
              <a:rPr lang="en-US" altLang="x-none" sz="1800" smtClean="0">
                <a:latin typeface="Times New Roman" charset="0"/>
              </a:rPr>
              <a:t>     Southern Alliance leaders Tom Watson of Georgia and Leonidas L. Polk of North Carolina urged southern farmers, black and white, to recognize their common plight and act together. For a time, this message of racial cooperation in the interest of reform offered promise. In Kansas, meanwhile, Jerry Simpson, a witty, intelligent rancher who lost his stock in the hard winter of 1886-1887, became a major alliance leader. Mary E. Lease, a fiery Wichita lawyer, burst on the scene in 1890 as a spellbinding alliance orator.</a:t>
            </a:r>
          </a:p>
          <a:p>
            <a:pPr algn="just" eaLnBrk="1" hangingPunct="1">
              <a:lnSpc>
                <a:spcPct val="80000"/>
              </a:lnSpc>
              <a:defRPr/>
            </a:pPr>
            <a:r>
              <a:rPr lang="en-US" altLang="x-none" sz="1800" smtClean="0">
                <a:latin typeface="Times New Roman" charset="0"/>
              </a:rPr>
              <a:t>     As the movement swelled, the opposition turned nasty. When Jerry Simpson mentioned the expensive silk stockings of a conservative politician in his district and noted that he had no such finery, a hostile newspaper editor labeled him "Sockless Jerry" Simpson, the nickname he carried to his grave. The Alliances were noted for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3491"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the prominent role women played in the organizations. From the beginning most locals gave women full voting memberships. Mary E. Lease became a fiery Populist spokesperson. She became famous for her admonition to farmers to raise more hell and less corn. When Mary Lease advised Kansas to "raise less corn and more hell," another conservative editor sneered: "[Kansas] has started to raise hell, as Mrs. Lease advised, and [the state] seems to have an overproduction. But that doesn't matter. Kansas never did believe in diversified crops." Other locals took up women’s issues such as temperance. They were concerned about the effect alcohol had on families. </a:t>
            </a:r>
          </a:p>
          <a:p>
            <a:pPr algn="just" eaLnBrk="1" hangingPunct="1">
              <a:lnSpc>
                <a:spcPct val="80000"/>
              </a:lnSpc>
              <a:defRPr/>
            </a:pPr>
            <a:r>
              <a:rPr lang="en-US" altLang="x-none" sz="1800" smtClean="0">
                <a:latin typeface="Times New Roman" charset="0"/>
              </a:rPr>
              <a:t>     From all this scalding rhetoric and feverish activity, a political agenda took form. In 1889 the Southern and Northwestern alliances arranged a loose merger and adopted a political litmus test for candidates in the 1890 midterm elections. Among their objectives were tariff reduction, a graduated income tax, public ownership of the railroads, federal funding for irrigation research, a prohibition on landownership by aliens, and "the free and unlimited coinage of silver."</a:t>
            </a:r>
          </a:p>
          <a:p>
            <a:pPr algn="just" eaLnBrk="1" hangingPunct="1">
              <a:lnSpc>
                <a:spcPct val="80000"/>
              </a:lnSpc>
              <a:defRPr/>
            </a:pPr>
            <a:r>
              <a:rPr lang="en-US" altLang="x-none" sz="1800" smtClean="0">
                <a:latin typeface="Times New Roman" charset="0"/>
              </a:rPr>
              <a:t>     The 1890 elections illuminated the depth of agrarian disaffection in the South and West. Southern Democrats who endorsed alliance goals won four governorships and gained control of eight state legislatures. On the Great Plains, alliance-endorsed candidates secured control of the Nebraska legislature and gained the balance of power in Minnesota and South Dakota. In Kansas the candidates of the alliance-sponsored People's party demolished all opposition. Three alliance-backed senators, together with some fifty congressmen (including Watson and Simpson), went to Washington in 1890 as angry winds from the hinterlands buffeted the political system.</a:t>
            </a:r>
          </a:p>
          <a:p>
            <a:pPr algn="just" eaLnBrk="1" hangingPunct="1">
              <a:lnSpc>
                <a:spcPct val="80000"/>
              </a:lnSpc>
              <a:defRPr/>
            </a:pPr>
            <a:r>
              <a:rPr lang="en-US" altLang="x-none" sz="1800" smtClean="0">
                <a:latin typeface="Times New Roman" charset="0"/>
              </a:rPr>
              <a:t>     But differences soon surfaced. Whereas Northwestern Alliance leaders favored a third party, the Southern Alliance, despite Watson and Polk's advice, rejected such a</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451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move, fearing it would weaken the southern Democratic party, the bastion of white supremacy.</a:t>
            </a:r>
          </a:p>
          <a:p>
            <a:pPr algn="just" eaLnBrk="1" hangingPunct="1">
              <a:lnSpc>
                <a:spcPct val="80000"/>
              </a:lnSpc>
              <a:defRPr/>
            </a:pPr>
            <a:r>
              <a:rPr lang="en-US" altLang="x-none" sz="1800" smtClean="0">
                <a:latin typeface="Times New Roman" charset="0"/>
              </a:rPr>
              <a:t>     By 1892, however, some Southern Alliance leaders had reluctantly come around to the third-party idea, since many Democrats whom they had backed in 1890 had ignored the alliance agenda once in office. In February 1892 the top national alliance leaders organized the People's party of the United States--a title quickly shortened to the Populist party. At the party convention that August, thirteen hundred cheering delegates nominated for president the former Civil War general and Greenback nominee James B. Weaver of Iowa, now white-maned. Courting the South, they chose as Weaver's running mate the Virginian James Field, who had lost a leg fighting for the Confederacy.</a:t>
            </a:r>
          </a:p>
          <a:p>
            <a:pPr algn="just" eaLnBrk="1" hangingPunct="1">
              <a:lnSpc>
                <a:spcPct val="80000"/>
              </a:lnSpc>
              <a:defRPr/>
            </a:pPr>
            <a:r>
              <a:rPr lang="en-US" altLang="x-none" sz="1800" smtClean="0">
                <a:latin typeface="Times New Roman" charset="0"/>
              </a:rPr>
              <a:t>     The Populist platform reiterated the goals hammered out by the alliance leaders in 1889, with the addition of a call for the direct popular election of senators and other electoral reforms. The platform also endorsed a plan devised by alliance leader Charles Macune by which farmers could store their nonperishable commodities in government warehouses, receive low-interest loans using the crops as collateral, and then sell the stored commodities when market prices rose. They also wanted inflation of the currency using silver. Minnesota Populist Ignatius Donnelly's ringing preamble pronounced the nation on "the verge of moral, political, and material ruin" and declared, "[W]e seek to restore the government of the Republic to the hands of `the plain people' with which class it originated." </a:t>
            </a:r>
          </a:p>
          <a:p>
            <a:pPr algn="just" eaLnBrk="1" hangingPunct="1">
              <a:lnSpc>
                <a:spcPct val="80000"/>
              </a:lnSpc>
              <a:defRPr/>
            </a:pPr>
            <a:r>
              <a:rPr lang="en-US" altLang="x-none" sz="1800" smtClean="0">
                <a:latin typeface="Times New Roman" charset="0"/>
              </a:rPr>
              <a:t>     Even though the Alliances had more success than the Grangers, they still suffered from the same problems. Their cooperatives did not work for them. They could not compete with stores which used the market forces and they were often mismanaged. They organization began to look to national politics after the mid 1880s. Despite the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553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problems the Alliances decided to hold a National meeting to bring together the Western and Southern Alliance members into a loose merger. They decided to meet in Jacksonville, Florida but the city refused to allow the meeting because it would challenge its stringent segregation laws. When Jacksonville turned the meeting away Ocala invited them to meet there. </a:t>
            </a:r>
          </a:p>
          <a:p>
            <a:pPr algn="just" eaLnBrk="1" hangingPunct="1">
              <a:lnSpc>
                <a:spcPct val="80000"/>
              </a:lnSpc>
              <a:defRPr/>
            </a:pPr>
            <a:r>
              <a:rPr lang="en-US" altLang="x-none" sz="1800" smtClean="0">
                <a:latin typeface="Times New Roman" charset="0"/>
              </a:rPr>
              <a:t>     In December 1890 the farmer’s met at what came to be called the Ocala Convention. At the Ocala Convention they issues what became known as the Ocala Demands. The Ocala demands served as a party platform for the Alliance members. They called for 1. a graduated income tax 2. direct election of US Senators 3. free and unlimited coinage of silver at a ratio of 16 to 1 4. effective governmental control and if needed ownership of railroads, telegraph, and telephone companies 5. establishment of subtreasuries (federal warehouses) for the storage of crops  with 2 percent interest government loans on those crops. </a:t>
            </a:r>
          </a:p>
          <a:p>
            <a:pPr algn="just" eaLnBrk="1" hangingPunct="1">
              <a:lnSpc>
                <a:spcPct val="80000"/>
              </a:lnSpc>
              <a:defRPr/>
            </a:pPr>
            <a:r>
              <a:rPr lang="en-US" altLang="x-none" sz="1800" smtClean="0">
                <a:latin typeface="Times New Roman" charset="0"/>
              </a:rPr>
              <a:t>     In the 1890 midterm election Alliance candidates won control over 12 state legislatures, six governorships, three seats in the senate, and fifty seats in the house. Most of the alliance candidates were Democrats who for political reasons supported Alliance measures. The results showed the Alliance members that there was enough support to form a third party. Most of the sentiment for a third party came from the Northwest Alliances. However, there were some crucial Southerners who supported the idea of a third party.</a:t>
            </a:r>
          </a:p>
          <a:p>
            <a:pPr algn="just" eaLnBrk="1" hangingPunct="1">
              <a:lnSpc>
                <a:spcPct val="80000"/>
              </a:lnSpc>
              <a:defRPr/>
            </a:pPr>
            <a:r>
              <a:rPr lang="en-US" altLang="x-none" sz="1800" smtClean="0">
                <a:latin typeface="Times New Roman" charset="0"/>
              </a:rPr>
              <a:t>     The most known Southerner who supported the establishment of a third party was Tom Watson a big redheaded Farmer from Georgia. He was the only Southern congressman elected in 1890 who openly identified himself with the Alliance, and Leonidas L. Polk of North Carolina perhaps the best thinker in the movement. The Alliance leaders held two meetings to discuss plans for a new Party in May in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656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Cincinnati 1891 and February 1892 in St. Louis. Western and Southern Alliance leaders attended the meetings. They also invited members of the fledgling Knights of Labor. Then in July, 1892, 1,300 delegates gathered in Omaha, Nebraska to announce the formation of a new party, approve an official set of principals, and nominate candidates for the presidency and vice presidency. </a:t>
            </a:r>
          </a:p>
          <a:p>
            <a:pPr algn="just" eaLnBrk="1" hangingPunct="1">
              <a:lnSpc>
                <a:spcPct val="80000"/>
              </a:lnSpc>
              <a:defRPr/>
            </a:pPr>
            <a:r>
              <a:rPr lang="en-US" altLang="x-none" sz="1800" smtClean="0">
                <a:latin typeface="Times New Roman" charset="0"/>
              </a:rPr>
              <a:t>     The year 1892 brought evidence of gathering discontent. The Populist Party platform, adopted in July, offered an angry catalog of agrarian demands. That same month, thirteen people died in a gun battle between strikers and strikebreakers at the Homestead steel plant near Pittsburgh, and President Harrison sent federal troops to Coeur d'Alene, Idaho, where a silver-mine strike had turned violent. Events seemed to justify the Populists' warnings of a nation verging on ruin.</a:t>
            </a:r>
          </a:p>
          <a:p>
            <a:pPr algn="just" eaLnBrk="1" hangingPunct="1">
              <a:lnSpc>
                <a:spcPct val="80000"/>
              </a:lnSpc>
              <a:defRPr/>
            </a:pPr>
            <a:r>
              <a:rPr lang="en-US" altLang="x-none" sz="1800" smtClean="0">
                <a:latin typeface="Times New Roman" charset="0"/>
              </a:rPr>
              <a:t>     Faced with a steady rise in domestic dissatisfaction and fearful that the powerful European socialist would spread to the United States, both major parties acted cautiously. The Republicans renominated Harrison and adopted a platform that ignored escalating unrest. The Democrats turned again to Grover Cleveland, who in four years out of office had made clear his growing conservatism and his opposition to the Populists. Apart from the Populist challenge, the 1892 election was a rerun of 1888, but with the tide this time flowing in the Democrats' direction. Cleveland won by more than 360,000 votes--a decisive margin in this era of close elections.</a:t>
            </a:r>
          </a:p>
          <a:p>
            <a:pPr algn="just" eaLnBrk="1" hangingPunct="1">
              <a:lnSpc>
                <a:spcPct val="80000"/>
              </a:lnSpc>
              <a:defRPr/>
            </a:pPr>
            <a:r>
              <a:rPr lang="en-US" altLang="x-none" sz="1800" smtClean="0">
                <a:latin typeface="Times New Roman" charset="0"/>
              </a:rPr>
              <a:t>     Populist strength proved very spotty. The Party’s official name was the People’s Party but it was known more as the Populist Party. James B. Weaver got just over a million votes--8.5 percent of the total--and the Populists elected five senators, ten congressmen, and three governors. The new party carried Kansas and showed some appeal in the West and in Georgia, Alabama, and Texas, where the alliance movement had taken deep root. It also won 22 electoral votes. The most impressive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7587"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thing was that 1,500 Populist candidates won election to seats in state legislatures. Many Republicans and Democrats voted for Populist candidates. But it made no dent in New England or the urban East, did poorly in the traditionally Republican farm regions of the Midwest, and even failed to show broad strength in the upper Great Plains. "Beaten! Whipped! Smashed!" moaned the Minnesota Populist Ignatius Donnelly in his diary.</a:t>
            </a:r>
          </a:p>
          <a:p>
            <a:pPr algn="just" eaLnBrk="1" hangingPunct="1">
              <a:lnSpc>
                <a:spcPct val="80000"/>
              </a:lnSpc>
              <a:defRPr/>
            </a:pPr>
            <a:r>
              <a:rPr lang="en-US" altLang="x-none" sz="1800" smtClean="0">
                <a:latin typeface="Times New Roman" charset="0"/>
              </a:rPr>
              <a:t>     Throughout most of the South, racism, ingrained Democratic loyalty, distaste for a ticket headed by a former Union general, and widespread intimidation and vote fraud kept the Populist vote under 25 percent. This failure killed the prospects for interracial agrarian reform in the region. After 1892 southern politicians seeking to appeal to poor whites--including a disillusioned Tom Watson--stayed within the Democratic fold and laced their populism with virulent racism.” He became a race baiter. Many Populist were anti-semitic and openly accused Jews of controlling the finances of the nation. The Populist rejected laissez-faire.    </a:t>
            </a:r>
          </a:p>
          <a:p>
            <a:pPr algn="just" eaLnBrk="1" hangingPunct="1">
              <a:lnSpc>
                <a:spcPct val="80000"/>
              </a:lnSpc>
              <a:defRPr/>
            </a:pPr>
            <a:r>
              <a:rPr lang="en-US" altLang="x-none" sz="1800" smtClean="0">
                <a:latin typeface="Times New Roman" charset="0"/>
              </a:rPr>
              <a:t>     The Populist hoped to build a broad political coalition comprising many groups. However they were never able to expand their base much beyond farmers. In the West the Populist movement gave struggling family farmers a gauge to vent their frustrations. In the North they tried to keep the Knights of Labor going. In the South they constantly struggled with the race issue. There were a lot of Black farmers who could provide a good political base. There poverty mirrored that of the White farmers. They formed their own Colored Alliances, which had over 1.25 million members. </a:t>
            </a:r>
          </a:p>
          <a:p>
            <a:pPr algn="just" eaLnBrk="1" hangingPunct="1">
              <a:lnSpc>
                <a:spcPct val="80000"/>
              </a:lnSpc>
              <a:defRPr/>
            </a:pPr>
            <a:r>
              <a:rPr lang="en-US" altLang="x-none" sz="1800" smtClean="0">
                <a:latin typeface="Times New Roman" charset="0"/>
              </a:rPr>
              <a:t>     Most of the Populist leaders were middle class professionals: editors, lawyers, and long-time and agitators. A few of the leaders were farmers. Most of the leaders were protestant. In the South most of the leaders were rabblerousers often referred to as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8611"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southern demagogues. Tom Watson of Georgia, Jeff Davis of Arkansas, and others attracted a popular support by arousing the resentment of poor Southerners against the entrenched Bourbon aristocracy. In the Mid-West Sockless Jerry Simpson of Kansas, and Ignatius Donnelly of Minnesota. Donnelly exemplified the typical Populist politician. He was a strong proponent of Populist ideas while at the same time a crocked politician who made secret deals with the railroads. </a:t>
            </a:r>
          </a:p>
          <a:p>
            <a:pPr algn="just" eaLnBrk="1" hangingPunct="1">
              <a:lnSpc>
                <a:spcPct val="80000"/>
              </a:lnSpc>
              <a:defRPr/>
            </a:pPr>
            <a:r>
              <a:rPr lang="en-US" altLang="x-none" sz="1800" smtClean="0">
                <a:latin typeface="Times New Roman" charset="0"/>
              </a:rPr>
              <a:t>     What did the Populist want? Their reform program was spelled out in their 1890 and again in their 1892 platforms of Ocala and Omaha. They wanted a system of subtreasuries, which would strengthen the cooperatives. They wanted the government to establish a system of warehouses where farmers could store their crops. Then using those crops as collateral the farmers would then borrow money from the government at low interest rates and drive up the price of the goods before selling them. They also called for the abolition of national banks, end of absentee ownership of land, the direct election of U.S. Senators, government ownership of the railroads, telephones, and telegraphs. They wanted government regulated postal savings banks, a graduated income tax, and the inflation of currency.</a:t>
            </a:r>
          </a:p>
          <a:p>
            <a:pPr algn="just" eaLnBrk="1" hangingPunct="1">
              <a:lnSpc>
                <a:spcPct val="80000"/>
              </a:lnSpc>
              <a:defRPr/>
            </a:pPr>
            <a:r>
              <a:rPr lang="en-US" altLang="x-none" sz="1800" smtClean="0">
                <a:latin typeface="Times New Roman" charset="0"/>
              </a:rPr>
              <a:t>     In 1893 there was a financial crisis in the nation. The railroads had some tough years. The Philadelphia and Reading Railroad failed to meet payments it had made on loans to British banks. This failure caused reverations throughout the economy. Within six months, more than 8,000 businesses, 156 railroads, and 400 banks failed. 1 million workers lost their jobs. That represented 20% of the work force. Populist politician Jacob Coxey of Ohio advocated a huge federally funded public works campaign. </a:t>
            </a:r>
          </a:p>
          <a:p>
            <a:pPr algn="just" eaLnBrk="1" hangingPunct="1">
              <a:lnSpc>
                <a:spcPct val="80000"/>
              </a:lnSpc>
              <a:defRPr/>
            </a:pPr>
            <a:r>
              <a:rPr lang="en-US" altLang="x-none" sz="1800" smtClean="0">
                <a:latin typeface="Times New Roman" charset="0"/>
              </a:rPr>
              <a:t>     He wanted the federal government to spend $500 million dollars of government printed legal tender to inflate the economy and hire unemployed workers. He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6963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announced that he would send a petition to Washington. He gathered a group of 500 at Massillon, Ohio and marched on foot to Washington. Coxey wanted to raise an army of 400,000 unemployed workers. He got about 500. He did get the national attention he wanted. 43 newspapers sent reporters. Armed police barred them from the capital and arrested Coxey. He was found guilty of walking on the grass. </a:t>
            </a:r>
          </a:p>
          <a:p>
            <a:pPr algn="just" eaLnBrk="1" hangingPunct="1">
              <a:lnSpc>
                <a:spcPct val="80000"/>
              </a:lnSpc>
            </a:pPr>
            <a:r>
              <a:rPr lang="en-US" sz="1800" smtClean="0">
                <a:latin typeface="Times New Roman" pitchFamily="18" charset="0"/>
              </a:rPr>
              <a:t>     In 1893 the Federal government passed the Sherman Silver Purchase Act. It committed the government to purchase silver with gold. The silver issue became a hot political potato. President Cleveland believed that the monetary crisis had created the financial panic. The issue involved what the makeup of the dollar would be. The issue was so divisive that it alienated the Western and Southern Democrats from the Northern Democrats. In 1896 the Democrats adopted the silver issue as part of their platform.  </a:t>
            </a:r>
          </a:p>
          <a:p>
            <a:pPr algn="just" eaLnBrk="1" hangingPunct="1">
              <a:lnSpc>
                <a:spcPct val="80000"/>
              </a:lnSpc>
            </a:pPr>
            <a:r>
              <a:rPr lang="en-US" sz="1800" smtClean="0">
                <a:latin typeface="Times New Roman" pitchFamily="18" charset="0"/>
              </a:rPr>
              <a:t>     In 1896 the Republicans nominated William McKinley the sponsor of a high tariff bill in 1890 as its presidential candidate. McKinley was from Ohio and had the backing of the business community. He opposed the free coinage of silver. Thirty four delegates from the Western and mountain states walked out of the convention. The Democrats wanted to end the challenge from the People’s Party and also Southern and Western Democrats wanted to wrest control of the party from the Northeastern liberals. They called for a reduction in the tariff, an income tax, stricter control of the trust and railroads, and free coinage of silver. The Eastern wing of the party wrote a separate platform mirroring the first with the exception of the free silver plank. The Eastern wing seemed to be winning the debates until Wm. Jennings Bryan gave his now famous Cross of Gold Speech. </a:t>
            </a:r>
          </a:p>
          <a:p>
            <a:pPr algn="just" eaLnBrk="1" hangingPunct="1">
              <a:lnSpc>
                <a:spcPct val="80000"/>
              </a:lnSpc>
            </a:pPr>
            <a:r>
              <a:rPr lang="en-US" sz="1800" smtClean="0">
                <a:latin typeface="Times New Roman" pitchFamily="18" charset="0"/>
              </a:rPr>
              <a:t>     It was his closing lines which caused the audience to go into a frenzy.</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065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i="1" smtClean="0">
                <a:latin typeface="Times New Roman" pitchFamily="18" charset="0"/>
              </a:rPr>
              <a:t>If they dare to come out in the open and defend the gold standard as a good thing, we will fight them to the uttermost. Having behind us the producing masses of this nation and the world, supported by the commercial interests, the laboring interests and the toilers everywhere, we will answer their demand for a gold standard by saying to them: You shall not press down upon the brow of labor this crown of thorns; you will not crucify mankind upon a cross of gold.</a:t>
            </a:r>
            <a:r>
              <a:rPr lang="en-US" sz="1800" smtClean="0">
                <a:latin typeface="Times New Roman" pitchFamily="18" charset="0"/>
              </a:rPr>
              <a:t>  </a:t>
            </a:r>
          </a:p>
          <a:p>
            <a:pPr algn="just" eaLnBrk="1" hangingPunct="1">
              <a:lnSpc>
                <a:spcPct val="80000"/>
              </a:lnSpc>
            </a:pPr>
            <a:r>
              <a:rPr lang="en-US" sz="1800" smtClean="0">
                <a:latin typeface="Times New Roman" pitchFamily="18" charset="0"/>
              </a:rPr>
              <a:t>     After the speech Bryan was nominated for the presidency and the Democrats chose a pro-silver platform. The Populist chose Bryan as their candidate also but chose a different vice presidential candidate. The Republicans spent more than $7 million dollars on the election. The business and financial community make huge contributions to the McKinley campaign. The Democrats spent only $300,000. The result was that McKinley won the election with over seven million v votes to Bryans six and a half million votes. He also won 271 electoral votes to Bryan’s 176 votes. This election signaled the end for the Populist Party.</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Populist Writers:</a:t>
            </a:r>
            <a:r>
              <a:rPr lang="en-US" sz="1800" smtClean="0">
                <a:latin typeface="Times New Roman" pitchFamily="18" charset="0"/>
              </a:rPr>
              <a:t> </a:t>
            </a:r>
            <a:r>
              <a:rPr lang="en-US" sz="1800" b="1" u="sng" smtClean="0">
                <a:latin typeface="Times New Roman" pitchFamily="18" charset="0"/>
              </a:rPr>
              <a:t>Edward Bellamy’s: “Looking Backwards”</a:t>
            </a:r>
            <a:r>
              <a:rPr lang="en-US" sz="1800" smtClean="0">
                <a:latin typeface="Times New Roman" pitchFamily="18" charset="0"/>
              </a:rPr>
              <a:t> was America’s first political novel. It was published in 1888. It had incredible success. Charles Beard and John Dewey said that it was the second most important political book written since 1885. This was the first Utopian novel written in America. The society in this book was based on economic equality and complete nationalization. He called this system Nationalism. He did not want to use the word socialism. Everyone had cradle to grave security. There was equality of sexes. There was no money or lawyers. Everyone from 21-45 worked for the state. At 45 you retired with a pension. There was no crime, police, army, navy, or any other protectionary means. There was a congress and president, which met every 5 years. Dr. Leete and Julian West were the 2 main characters. Julian West falls asleep and wakes up in Boston in the year 2000.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1683" name="Rectangle 3"/>
          <p:cNvSpPr>
            <a:spLocks noGrp="1" noChangeArrowheads="1"/>
          </p:cNvSpPr>
          <p:nvPr>
            <p:ph type="body" idx="1"/>
          </p:nvPr>
        </p:nvSpPr>
        <p:spPr>
          <a:xfrm>
            <a:off x="304800" y="762000"/>
            <a:ext cx="8382000" cy="5715000"/>
          </a:xfrm>
        </p:spPr>
        <p:txBody>
          <a:bodyPr/>
          <a:lstStyle/>
          <a:p>
            <a:pPr algn="just" eaLnBrk="1" hangingPunct="1">
              <a:lnSpc>
                <a:spcPct val="80000"/>
              </a:lnSpc>
            </a:pPr>
            <a:r>
              <a:rPr lang="en-US" sz="1800" smtClean="0">
                <a:latin typeface="Times New Roman" pitchFamily="18" charset="0"/>
              </a:rPr>
              <a:t>Dr. Leete explains how the world works in the future. </a:t>
            </a:r>
          </a:p>
          <a:p>
            <a:pPr algn="just" eaLnBrk="1" hangingPunct="1">
              <a:lnSpc>
                <a:spcPct val="80000"/>
              </a:lnSpc>
            </a:pPr>
            <a:r>
              <a:rPr lang="en-US" sz="1800" smtClean="0">
                <a:latin typeface="Times New Roman" pitchFamily="18" charset="0"/>
              </a:rPr>
              <a:t>     Those who deviated from the norms were placed in solitary confinement and fed bread and water. Bellamy invented the credit card in his book. Everyone uses a credit card to make purchases. There is no currency in his society. He said that between 1887-2000 America had changed from a democracy to a nationalist state because everyone decided it was better.  Competition was immoral and wasteful. He said that America was based upon industrial welfare.</a:t>
            </a:r>
          </a:p>
          <a:p>
            <a:pPr algn="just" eaLnBrk="1" hangingPunct="1">
              <a:lnSpc>
                <a:spcPct val="80000"/>
              </a:lnSpc>
            </a:pPr>
            <a:r>
              <a:rPr lang="en-US" sz="1800" smtClean="0">
                <a:latin typeface="Times New Roman" pitchFamily="18" charset="0"/>
              </a:rPr>
              <a:t>     He said those with money run our government. He said that we should set up a society where every thing was nationalistic or socialistic. In this society everyone would have the same amount of money. All capital and industry would be in the hands of others. He said that if we gradually instituted nationalism we would be under his system in 50 years.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Henry Demarist Lloyd</a:t>
            </a:r>
            <a:r>
              <a:rPr lang="en-US" sz="1800" b="1" smtClean="0">
                <a:latin typeface="Times New Roman" pitchFamily="18" charset="0"/>
              </a:rPr>
              <a:t>:</a:t>
            </a:r>
            <a:r>
              <a:rPr lang="en-US" sz="1800" smtClean="0">
                <a:latin typeface="Times New Roman" pitchFamily="18" charset="0"/>
              </a:rPr>
              <a:t> Lloyd wrote </a:t>
            </a:r>
            <a:r>
              <a:rPr lang="en-US" sz="1800" u="sng" smtClean="0">
                <a:latin typeface="Times New Roman" pitchFamily="18" charset="0"/>
              </a:rPr>
              <a:t>Wealth against Commonwealth.</a:t>
            </a:r>
            <a:r>
              <a:rPr lang="en-US" sz="1800" smtClean="0">
                <a:latin typeface="Times New Roman" pitchFamily="18" charset="0"/>
              </a:rPr>
              <a:t> He wanted to equalize political and economic power. Millions produce the wealth but only a few have it. He said the concentration of wealth was the root of America’s problems. He opposed the combination of wealth. He wanted to break the combinations and trust and restore competition. There was an argument between Wilson and Roosevelt. Roosevelt wanted to regulate the trust and combinations while Wilson wanted to break them up and restore competition. </a:t>
            </a:r>
          </a:p>
          <a:p>
            <a:pPr algn="just" eaLnBrk="1" hangingPunct="1">
              <a:lnSpc>
                <a:spcPct val="80000"/>
              </a:lnSpc>
            </a:pPr>
            <a:r>
              <a:rPr lang="en-US" sz="1800" smtClean="0">
                <a:latin typeface="Times New Roman" pitchFamily="18" charset="0"/>
              </a:rPr>
              <a:t>     Wilson was a state’s rightist who did want government to regulate state trusts. Lloyd said the Republican Party took the black man off the auction block and replaced him with the white man. The new slavemasters were the trust and combinations. Lloyd said laissez-faire was stupid. He said the unregulated pursuit of self interest will eventually destroy the society. He spoke out against Social Darwinsist. He said that it was a cruel heartless philosophy. He said the only good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195"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and newspapers extolled the virtues of the Old South. Southerners talked openly about the so-called Lost Cause period before the war. Joel Chandler Harris who wrote </a:t>
            </a:r>
            <a:r>
              <a:rPr lang="en-US" altLang="x-none" sz="1800" u="sng" smtClean="0">
                <a:latin typeface="Times New Roman" charset="0"/>
              </a:rPr>
              <a:t>Uncle Remus</a:t>
            </a:r>
            <a:r>
              <a:rPr lang="en-US" altLang="x-none" sz="1800" smtClean="0">
                <a:latin typeface="Times New Roman" charset="0"/>
              </a:rPr>
              <a:t> a folk portrayal of the Old South. It referred to the period before the war as a harmonious world of engaging dialect and close emotional bonds between the races. Thomas Nelson Page did similar things with the Virginia Aristocracy. Some of the features of the old south were carried into the new South. </a:t>
            </a:r>
          </a:p>
          <a:p>
            <a:pPr algn="just" eaLnBrk="1" hangingPunct="1">
              <a:lnSpc>
                <a:spcPct val="80000"/>
              </a:lnSpc>
              <a:defRPr/>
            </a:pPr>
            <a:r>
              <a:rPr lang="en-US" altLang="x-none" sz="1800" smtClean="0">
                <a:latin typeface="Times New Roman" charset="0"/>
              </a:rPr>
              <a:t>    The South continued to be America’s most violent region. The homicide rates of the south were much higher than any other areas. Some of the features of the old south like dueling continued in the new south. The idea of honor continued to be held in high esteem. South Carolina had a murder rate that was six time the rate of the six New England states combined in 1890. Texas, Georgia, Alabama and Mississippi all had astoundingly high murder rates. Most people would assume that it was Whites killing Blacks. However, the surprising thing was that that was not the case. Most of the murders involved Blacks killing Blacks and Whites killing Whites. Racially motivated murder occurred less than intra-racial murder.</a:t>
            </a:r>
          </a:p>
          <a:p>
            <a:pPr algn="just" eaLnBrk="1" hangingPunct="1">
              <a:lnSpc>
                <a:spcPct val="80000"/>
              </a:lnSpc>
              <a:defRPr/>
            </a:pPr>
            <a:r>
              <a:rPr lang="en-US" altLang="x-none" sz="1800" smtClean="0">
                <a:latin typeface="Times New Roman" charset="0"/>
              </a:rPr>
              <a:t>     Socially, the south did not change much, however, economically it was transformed. The textile industry took off as never before. Between 1880 and 1900 the textile industry increased nine fold. In 1880 there were 161 textile mills in the south. By 1890 the number had risen to 239 and by 1900 it was up to 400. The new Southern textile mills were equipped with the latest machinery and were able to run much more efficiently than the older mills of the New England region. Almost all of the mill increases occurred in North and South Carolina, Georgia, and Alabama. These mills were utilizing 1,479,006 bales of cotton a year. They represented an investment of $124,596,874. </a:t>
            </a:r>
          </a:p>
          <a:p>
            <a:pPr algn="just" eaLnBrk="1" hangingPunct="1">
              <a:lnSpc>
                <a:spcPct val="80000"/>
              </a:lnSpc>
              <a:defRPr/>
            </a:pPr>
            <a:r>
              <a:rPr lang="en-US" altLang="x-none" sz="1800" smtClean="0">
                <a:latin typeface="Times New Roman" charset="0"/>
              </a:rPr>
              <a:t>    Waterpower, low taxes, conservative governments, and cheap labor motivated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2707"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thing laissez-faire has brought about is social reforms.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Frank J. Balm</a:t>
            </a:r>
            <a:r>
              <a:rPr lang="en-US" sz="1800" b="1" smtClean="0">
                <a:latin typeface="Times New Roman" pitchFamily="18" charset="0"/>
              </a:rPr>
              <a:t>:</a:t>
            </a:r>
            <a:r>
              <a:rPr lang="en-US" sz="1800" smtClean="0">
                <a:latin typeface="Times New Roman" pitchFamily="18" charset="0"/>
              </a:rPr>
              <a:t> “</a:t>
            </a:r>
            <a:r>
              <a:rPr lang="en-US" sz="1800" u="sng" smtClean="0">
                <a:latin typeface="Times New Roman" pitchFamily="18" charset="0"/>
              </a:rPr>
              <a:t>The Wizard of Oz</a:t>
            </a:r>
            <a:r>
              <a:rPr lang="en-US" sz="1800" smtClean="0">
                <a:latin typeface="Times New Roman" pitchFamily="18" charset="0"/>
              </a:rPr>
              <a:t>” written by </a:t>
            </a:r>
            <a:r>
              <a:rPr lang="en-US" sz="1800" u="sng" smtClean="0">
                <a:latin typeface="Times New Roman" pitchFamily="18" charset="0"/>
              </a:rPr>
              <a:t>Frank J. Balm</a:t>
            </a:r>
            <a:r>
              <a:rPr lang="en-US" sz="1800" smtClean="0">
                <a:latin typeface="Times New Roman" pitchFamily="18" charset="0"/>
              </a:rPr>
              <a:t> was another political novel. Each one of its characters represented someone. The Tinman was the industrial worker, the scarecrow was the struggling farmer, the cowardly lion was William Jennings Bryan, Dorothy was the ordinary man and the Wizard was the President. The winged Monkeys were the plains Indians. The Yellow brick road was the gold standard. The Wicked Witch was the large corporations and trust. The book took shots at American society. The Populist  eventually lost their fire. In 1894 they received 40% of the vote. In 1896 they lost to the Republicans.  </a:t>
            </a:r>
          </a:p>
          <a:p>
            <a:pPr algn="just" eaLnBrk="1" hangingPunct="1">
              <a:lnSpc>
                <a:spcPct val="80000"/>
              </a:lnSpc>
            </a:pPr>
            <a:r>
              <a:rPr lang="en-US" sz="1800" smtClean="0">
                <a:latin typeface="Times New Roman" pitchFamily="18" charset="0"/>
              </a:rPr>
              <a:t>     The “Age of Reform” was written by Hofstadter. The Populist did not see any vague ideas they saw everything as black and white. They said that there was a fight between the robbers Big railroads, corporations, trust) and the robbed. (farmers laborers, and small businessmen) In the 1900s the courts implemented the ideas of laissez-faire. They wouldn’t allow any state to make any kind of laws limiting industry. The courts used the “due process clause in the 14th amendment to defend big business.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Progressives:</a:t>
            </a:r>
            <a:r>
              <a:rPr lang="en-US" sz="1800" smtClean="0">
                <a:latin typeface="Times New Roman" pitchFamily="18" charset="0"/>
              </a:rPr>
              <a:t> As the industry began to gain more and more strength, there was a concerted effort to curtail some of its power. This movement would create the impetus, which brought about the welfare state. The movement was spurred by the efforts of Florence Kelley a divorcee who lived in Hull House in Chicago. She used investigations, and publicity to highlight abuses in industry. Her work helped to get laws passed which lobbied for laws to prohibit child labor, regulate women’s working hours, created new professional opportunities for women in social reform movements. She was symbolic of the social welfare people. These were middle class usually women who wanted to change the system to provide some safeguards for the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3731" name="Rectangle 3"/>
          <p:cNvSpPr>
            <a:spLocks noGrp="1" noChangeArrowheads="1"/>
          </p:cNvSpPr>
          <p:nvPr>
            <p:ph type="body" idx="1"/>
          </p:nvPr>
        </p:nvSpPr>
        <p:spPr>
          <a:xfrm>
            <a:off x="304800" y="762000"/>
            <a:ext cx="8382000" cy="5715000"/>
          </a:xfrm>
        </p:spPr>
        <p:txBody>
          <a:bodyPr/>
          <a:lstStyle/>
          <a:p>
            <a:pPr algn="just" eaLnBrk="1" hangingPunct="1">
              <a:lnSpc>
                <a:spcPct val="80000"/>
              </a:lnSpc>
            </a:pPr>
            <a:r>
              <a:rPr lang="en-US" sz="1800" smtClean="0">
                <a:latin typeface="Times New Roman" pitchFamily="18" charset="0"/>
              </a:rPr>
              <a:t>workers and poor. </a:t>
            </a:r>
          </a:p>
          <a:p>
            <a:pPr algn="just" eaLnBrk="1" hangingPunct="1">
              <a:lnSpc>
                <a:spcPct val="80000"/>
              </a:lnSpc>
            </a:pPr>
            <a:r>
              <a:rPr lang="en-US" sz="1800" smtClean="0">
                <a:latin typeface="Times New Roman" pitchFamily="18" charset="0"/>
              </a:rPr>
              <a:t>     The progressives were a group of middle-class reformers usually from the North East who combined their efforts with the working class, African Americans, Westerners, and party bosses in an effort to improve society.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African Americans as Reformers</a:t>
            </a:r>
            <a:r>
              <a:rPr lang="en-US" sz="1800" smtClean="0">
                <a:latin typeface="Times New Roman" pitchFamily="18" charset="0"/>
              </a:rPr>
              <a:t>: One of the issues, which White reformers tended to ignore was race. For African Americans the progressive era produced some significance challenges for existing racial norms. New obstacles faced African Americans during this period. Legally, economically, socially, and politically African Americans found themselves in peril. Booker T. Washington had encouraged African Americans to “put down their buckets where you are” and work for immediate self improvement instead of long term social change. Even thought the majority of African Americans supported this conclusion, there were many who did not. </a:t>
            </a:r>
          </a:p>
          <a:p>
            <a:pPr algn="just" eaLnBrk="1" hangingPunct="1">
              <a:lnSpc>
                <a:spcPct val="80000"/>
              </a:lnSpc>
            </a:pPr>
            <a:r>
              <a:rPr lang="en-US" sz="1800" smtClean="0">
                <a:latin typeface="Times New Roman" pitchFamily="18" charset="0"/>
              </a:rPr>
              <a:t>     By the 1900 there was a well organized opposition to Booker T. Washington and his philosophy. This group led by Dr. W.E.B. Dubois challenged the entire structure of race relations in the U.S. Dubois had never known slavery but he was familiar with discrimination. He was born in Massachusetts and educated in Tennessee at Fisk University and later Harvard in Massachusetts. He had a much more far reaching vision than Washington. His goal was to eliminate racism and prejudice in the U.S. In 1905 he wrote the first of many criticisms of Washington’s program in his </a:t>
            </a:r>
            <a:r>
              <a:rPr lang="en-US" sz="1800" u="sng" smtClean="0">
                <a:latin typeface="Times New Roman" pitchFamily="18" charset="0"/>
              </a:rPr>
              <a:t>Soul’s of Black Folks</a:t>
            </a:r>
            <a:r>
              <a:rPr lang="en-US" sz="1800" smtClean="0">
                <a:latin typeface="Times New Roman" pitchFamily="18" charset="0"/>
              </a:rPr>
              <a:t>. In this book he attacks Washington’s policy of accommodation. He argues that it was foolish for African Americans to fight for economic gains without first ensuring their social rights. He argued that Washington’s plan would lead to increased segregation. </a:t>
            </a:r>
          </a:p>
          <a:p>
            <a:pPr algn="just" eaLnBrk="1" hangingPunct="1">
              <a:lnSpc>
                <a:spcPct val="80000"/>
              </a:lnSpc>
            </a:pPr>
            <a:r>
              <a:rPr lang="en-US" sz="1800" smtClean="0">
                <a:latin typeface="Times New Roman" pitchFamily="18" charset="0"/>
              </a:rPr>
              <a:t>    Dubois and his compatriots argued that trade and industrial education was not enough for African Americans. They needed intellectual stimulation, which they</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4755"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could only receive from a liberal arts education. He argued that talented Blacks should receive their immediate civil rights and not wait for them to be granted. In 1905 Dubois met with a group of likeminded people in Niagara Falls in Canada because no hotel in the U.S. would house them. They launched what became known as the Niagara Movement. Four years later after the Springfield, Il. Race riot that organization became the NAACP. Even though Whites held most of the decision making offices, Dubois became the director of publicity and research. The NAACP lead a drive to ensure equal rights for all Americans using the federal courts to fight discrimination.</a:t>
            </a:r>
          </a:p>
          <a:p>
            <a:pPr algn="just" eaLnBrk="1" hangingPunct="1">
              <a:lnSpc>
                <a:spcPct val="80000"/>
              </a:lnSpc>
            </a:pPr>
            <a:r>
              <a:rPr lang="en-US" sz="1800" smtClean="0">
                <a:latin typeface="Times New Roman" pitchFamily="18" charset="0"/>
              </a:rPr>
              <a:t>     Within ten years the organization had won some major legal victories. In Guinn V. U.S. in 1915, the Supreme Court ruled that the grandfather clause used in Oklahoma was unconstitutional. In Buchanan V. Worley (1917), the Supreme Court ruled that a Kentucky law requiring neighborhood segregation was illegal. Even though discrimination and segregation would survive for many decades, the NAACP laid the groundwork for fighting in using the courts. After Booker T. Washington died in 1915 the NAACP had established itself as the preeminent organization for advocating Black rights. The organization was not dedicated to egalitarianism. It relied on the efforts of Black intellectuals and elites. It was not so much dedicated to elevating all Blacks out of poverty but instead opening opportunities for educated Blacks to use their talents.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Western Progressives:</a:t>
            </a:r>
            <a:r>
              <a:rPr lang="en-US" sz="1800" smtClean="0">
                <a:latin typeface="Times New Roman" pitchFamily="18" charset="0"/>
              </a:rPr>
              <a:t> It was in the West that some of the nations best-known progressives were produced. Hiram Johnson of California, George Norris of Nebraska, William Borah of Idaho, and others went to the U.S. Senate with a progressive mandate. In the West the target of progressive fire was the federal government, which exercised tremendous power over Western policies. The issues,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5779" name="Rectangle 3"/>
          <p:cNvSpPr>
            <a:spLocks noGrp="1" noChangeArrowheads="1"/>
          </p:cNvSpPr>
          <p:nvPr>
            <p:ph type="body" idx="1"/>
          </p:nvPr>
        </p:nvSpPr>
        <p:spPr>
          <a:xfrm>
            <a:off x="304800" y="838200"/>
            <a:ext cx="8382000" cy="5638800"/>
          </a:xfrm>
        </p:spPr>
        <p:txBody>
          <a:bodyPr/>
          <a:lstStyle/>
          <a:p>
            <a:pPr algn="just" eaLnBrk="1" hangingPunct="1">
              <a:lnSpc>
                <a:spcPct val="80000"/>
              </a:lnSpc>
            </a:pPr>
            <a:r>
              <a:rPr lang="en-US" sz="1800" smtClean="0">
                <a:latin typeface="Times New Roman" pitchFamily="18" charset="0"/>
              </a:rPr>
              <a:t>which were important in the West required a tremendous amount of federal intervention. Water usages. The disputes of the West always involved streams and rivers that crossed state lines.  One issue was who had the rights to the Colorado River. The federal government exercised tremendous control over lands and resources in the west. The government gave huge subsidies in the form of railroad support and land to expand railroads and build water projects. </a:t>
            </a:r>
          </a:p>
          <a:p>
            <a:pPr algn="just" eaLnBrk="1" hangingPunct="1">
              <a:lnSpc>
                <a:spcPct val="80000"/>
              </a:lnSpc>
            </a:pPr>
            <a:r>
              <a:rPr lang="en-US" sz="1800" smtClean="0">
                <a:latin typeface="Times New Roman" pitchFamily="18" charset="0"/>
              </a:rPr>
              <a:t>     The federal government controlled huge tracts of land in the West. It determined the size and scope of western development. Federally funded water projects determined which areas of the west would be developed. The federal government was the power broker in the West. There were very few political machines, which had power in the West. Therefore western reformers could introduce political reforms, which could undercut the power of political parties. The initiative, the referendum, the recall, and direct primaries cut to the core of political parties power bases. The Western reformers usually looked to Washington as the place to began reform. </a:t>
            </a:r>
          </a:p>
          <a:p>
            <a:pPr algn="just" eaLnBrk="1" hangingPunct="1">
              <a:lnSpc>
                <a:spcPct val="80000"/>
              </a:lnSpc>
            </a:pPr>
            <a:r>
              <a:rPr lang="en-US" sz="1800" smtClean="0">
                <a:latin typeface="Times New Roman" pitchFamily="18" charset="0"/>
              </a:rPr>
              <a:t>     The elitist American Federation of Labor, born in 1886, was largely the brainchild of squat, square-jawed Samuel Gompers. This colorful Jewish cigar maker, born in a London tenement and removed from school at age ten, was brought to America when thirteen. Taking his turn at reading informative literature to fellow cigar makers in New York, he was pressed into overtime service because of his strong voice. Rising spectacularly in the labor ranks, he was elected president of the American Federation of Labor every year except one from 1886 to 1924.</a:t>
            </a:r>
          </a:p>
          <a:p>
            <a:pPr algn="just" eaLnBrk="1" hangingPunct="1">
              <a:lnSpc>
                <a:spcPct val="80000"/>
              </a:lnSpc>
            </a:pPr>
            <a:r>
              <a:rPr lang="en-US" sz="1800" smtClean="0">
                <a:latin typeface="Times New Roman" pitchFamily="18" charset="0"/>
              </a:rPr>
              <a:t>     Significantly, the American Federation of Labor was just what it called itself--a federation. It consisted of an association of self-governing national unions, each of which kept its independence, with the AF of L unifying overall strategy. No individual laborer as such could join the central organization.</a:t>
            </a:r>
            <a:endParaRPr lang="en-US" sz="500" smtClean="0">
              <a:latin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6803"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Gompers adopted a down-to-earth approach, soft-pedaling attempts to engineer sweeping social reform. A bitter foe of socialism, he kept the federation squarely on the cautious path of conservatism. He had no quarrel with capitalism as such, but he wanted labor to win its fair share. All he wanted, he said simply, was "more." His objectives were better wages and hours, as well as other improved conditions for the worker. Another major goal of Gompers was the "trade agreement" authorizing the "closed shop"--or all-union labor. His chief weapons were the walkout and the boycott, enforced by "We don't patronize" signs. The stronger craft unions of the federation, by pooling funds, were able to amass a war chest that would enable them to ride out prolonged strikes.</a:t>
            </a:r>
          </a:p>
          <a:p>
            <a:pPr algn="just" eaLnBrk="1" hangingPunct="1">
              <a:lnSpc>
                <a:spcPct val="80000"/>
              </a:lnSpc>
            </a:pPr>
            <a:r>
              <a:rPr lang="en-US" sz="1800" smtClean="0">
                <a:latin typeface="Times New Roman" pitchFamily="18" charset="0"/>
              </a:rPr>
              <a:t>     The AF of L thus established itself on solid but narrow foundations. Although attempting to speak for all workers, it fell far short of being representative of them. Composed of skilled crafts, like the carpenters and the bricklayers, it was willing to let unskilled laborers, including women and especially blacks, fend for themselves. Though hard-pressed by big industry, the federation was basically nonpolitical. But it did attempt to persuade members to reward friends and punish foes at the polls. The AF of L weathered the panic of 1893 reasonably well, and by 1900 it could boast a membership of 500,000. Critics referred to it, with questionable accuracy, as "the labor trust.</a:t>
            </a:r>
          </a:p>
          <a:p>
            <a:pPr algn="just" eaLnBrk="1" hangingPunct="1">
              <a:lnSpc>
                <a:spcPct val="80000"/>
              </a:lnSpc>
            </a:pPr>
            <a:r>
              <a:rPr lang="en-US" sz="1800" smtClean="0">
                <a:latin typeface="Times New Roman" pitchFamily="18" charset="0"/>
              </a:rPr>
              <a:t>     Labor disorders continued throughout the years from 1881 to 1900, during which there was an alarming total of over 23,000 strikes. These disturbances involved 6,610,000 workers, with a total loss to both employers and employees of $450 million. The strikers lost about half their strikes, and won or compromised the remainder. Perhaps the gravest weakness of organized labor was that it still embraced only a small minority of all working people--about 3 percent in 1900.</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782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But attitudes toward labor had begun to change perceptibly by 1900. The public was beginning to concede the right of workers to organize, to bargain collectively, and to strike. As a sign of the times, Labor Day was made a legal holiday by act of Congress in 1894. A few enlightened industrialists had come to perceive the wisdom of avoiding costly economic warfare by bargaining with the unions and signing agreements. But the vast majority of employers continued to fight organized labor, which achieved its grudging gains only after recurrent strikes and frequent reverses. Nothing was handed to it on a silver platter. Management still held the whip hand, and several trouble-fraught decades were to pass before labor was to gain a position of relative equality with capital. If the age of big business had dawned, the age of big labor was still some distance over the horizon.</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Labor Reform Movement</a:t>
            </a:r>
            <a:r>
              <a:rPr lang="en-US" sz="1800" smtClean="0">
                <a:latin typeface="Times New Roman" pitchFamily="18" charset="0"/>
              </a:rPr>
              <a:t>: With the growth of industry there was a corresponding growth in the labor move movement. As industry increased production they demanded more and more from the workers. The average American worked sixty hours a week and six days a week. They also averaged about $10 a week for their labor. By 1900 the average American worker earned just $450 a year. To stay above the poverty level they needed at least $600 a year. To make up the difference most families relied on children and women. A growing movement developed to help the workers gain some power. </a:t>
            </a:r>
          </a:p>
          <a:p>
            <a:pPr algn="just" eaLnBrk="1" hangingPunct="1">
              <a:lnSpc>
                <a:spcPct val="80000"/>
              </a:lnSpc>
            </a:pPr>
            <a:r>
              <a:rPr lang="en-US" sz="1800" smtClean="0">
                <a:latin typeface="Times New Roman" pitchFamily="18" charset="0"/>
              </a:rPr>
              <a:t>     Samuel Gomper the leader of the AF of L. did not believe that government should be used to improve the lot of citizens. Therefore, he tried to limit his organizations involvement in reform movements. However, despite his efforts there were some labor organizations, which did join the progressive movement of the period. In San Francisco workers in the Building Trade Council worked together to form a new political party. The Union Labor Party was committed to a program of reform, which</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8851"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mirrored the reform efforts of the middle-class reformers. They elected two candidates to mayor but suffered from corruption and ineptitude. They never were able to gain mass appeal but were able to get politicians to support pro-labor legislation in an effort to get labor support. </a:t>
            </a:r>
          </a:p>
          <a:p>
            <a:pPr algn="just" eaLnBrk="1" hangingPunct="1">
              <a:lnSpc>
                <a:spcPct val="80000"/>
              </a:lnSpc>
            </a:pPr>
            <a:r>
              <a:rPr lang="en-US" sz="1800" smtClean="0">
                <a:latin typeface="Times New Roman" pitchFamily="18" charset="0"/>
              </a:rPr>
              <a:t>     Between 1911-1913 California passed a child labor law, a workmen’s compensation law, and a limitation on working hours for women. There were other states which passed similar legislation because of union pressure. Political machines read the handwriting on the wall and began to adopt their practices to the reforms and gained power during this movement. Some political bosses changed their party’s into party’s of reform thus saving themselves from reform attacks. Tammany Hall the nation’s oldest machine was headed by Charles Francis Murphy, a dedicated machine politician. He began to use techniques, which combined boss rule with social reforms. He did not tamper with the inner workings of Tammany Hall, but, he began to advocate national and state political issues. Tammany’s influence was instrumental in getting child labor laws, improvements for the working class, and elimination of some of the worse abuses of the industrial economy. </a:t>
            </a:r>
          </a:p>
          <a:p>
            <a:pPr algn="just" eaLnBrk="1" hangingPunct="1">
              <a:lnSpc>
                <a:spcPct val="80000"/>
              </a:lnSpc>
            </a:pPr>
            <a:r>
              <a:rPr lang="en-US" sz="1800" smtClean="0">
                <a:latin typeface="Times New Roman" pitchFamily="18" charset="0"/>
              </a:rPr>
              <a:t>     In 1911 a fire destroyed the Triangle Shirtwaist Company in New York. 146 people mostly women were killed in the blaze. Most had been trapped inside the building because management had locked the doors to keep the workings from leaving work early and wasting time. For the next three years the state studied the fire and the conditions, which created the high death rate. A number of organizations pressured the government to make improvements. Labor unions, public interest groups and also Tammany hall all put on pressure. The result in 1914 the investigating commission issued a series of reports, which called for major reforms in the conditions of laborers. </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79875"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The commission’s report read like a progressive platform. When it reached the New York state house its support came from two Tammany Hall Democrats Senator Robert Wagner and Assemblyman Alfred Smith. Murphy also backed the report and with this support they were able to push through a series of new laws which regulated working conditions for labor, imposed strict regulations on factory owners and established effective mechanisms for enforcement.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Role of Labor</a:t>
            </a:r>
            <a:r>
              <a:rPr lang="en-US" sz="1800" b="1" smtClean="0">
                <a:latin typeface="Times New Roman" pitchFamily="18" charset="0"/>
              </a:rPr>
              <a:t>:</a:t>
            </a:r>
            <a:r>
              <a:rPr lang="en-US" sz="1800" smtClean="0">
                <a:latin typeface="Times New Roman" pitchFamily="18" charset="0"/>
              </a:rPr>
              <a:t> (Organizing and the problems it caused) Americans had lived with a high level of violence from the nation's beginnings, and the nineteenth century, with its international and civil wars, urban riots, and Indian-white conflict, was no exception. Terrible labor clashes toward the end of the century were part of this continuing pattern, but they nevertheless shocked and dismayed contemporaries. From 1881 to 1905, there erupted close to thirty-seven thousand strikes, in which nearly 7 million workers participated. In some cases these strikes involved mobs, property damage, and looting. To a shaken middle class, America seemed on the verge of a class war.</a:t>
            </a:r>
          </a:p>
          <a:p>
            <a:pPr algn="just" eaLnBrk="1" hangingPunct="1">
              <a:lnSpc>
                <a:spcPct val="80000"/>
              </a:lnSpc>
            </a:pPr>
            <a:r>
              <a:rPr lang="en-US" sz="1800" smtClean="0">
                <a:latin typeface="Times New Roman" pitchFamily="18" charset="0"/>
              </a:rPr>
              <a:t>     In a period of chronic labor unrest, certain years stood out. One such year was 1877. The trouble actually began in 1873, when a Wall Street crash triggered a major depression. Six thousand businesses closed the following year, and many more cut wages and laid off workers in a desperate effort to survive. Striking Pennsylvania coal miners were fired and evicted from their homes. Tramps roamed the streets in New York and Chicago. A quarter of New York City’s population was unemployed. </a:t>
            </a:r>
          </a:p>
          <a:p>
            <a:pPr algn="just" eaLnBrk="1" hangingPunct="1">
              <a:lnSpc>
                <a:spcPct val="80000"/>
              </a:lnSpc>
            </a:pPr>
            <a:r>
              <a:rPr lang="en-US" sz="1800" smtClean="0">
                <a:latin typeface="Times New Roman" pitchFamily="18" charset="0"/>
              </a:rPr>
              <a:t>     The nation had over 3 million people unemployed during this depression. The tension took a deadly turn in 1877 during a wildcat railroad strike. Ignited by a wage reduction on the Baltimore and Ohio Railroad in July, the strike exploded up and down the railroad lines, spreading quickly to New York, Pittsburgh, St. Louis,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0899"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Kansas City, Chicago, and San Francisco. Rioters in Pittsburgh torched Union Depot and the Pennsylvania Railroad roundhouse. By the time the newly installed president Rutherford B. Hayes had called out the troops and quelled the strike two weeks later, nearly one hundred people had died, and two-thirds of the nation's railroads stood idle.</a:t>
            </a:r>
          </a:p>
          <a:p>
            <a:pPr algn="just" eaLnBrk="1" hangingPunct="1">
              <a:lnSpc>
                <a:spcPct val="80000"/>
              </a:lnSpc>
            </a:pPr>
            <a:r>
              <a:rPr lang="en-US" sz="1800" smtClean="0">
                <a:latin typeface="Times New Roman" pitchFamily="18" charset="0"/>
              </a:rPr>
              <a:t>     The railroad strike stunned middle-class America. The religious press responded hysterically. "If the club of the policeman, knocking out the brains of the rioter, will answer, then well and good," declared one Congregational journal, "[but if not] then bullets and bayonets ... constitute the one remedy. ... Napoleon was right when he said that the way to deal with a mob was to exterminate it." The same middle-class Americans who worried about corporate abuse of power also grew terrified of mob violence from the bottom ranks of society.</a:t>
            </a:r>
          </a:p>
          <a:p>
            <a:pPr algn="just" eaLnBrk="1" hangingPunct="1">
              <a:lnSpc>
                <a:spcPct val="80000"/>
              </a:lnSpc>
            </a:pPr>
            <a:r>
              <a:rPr lang="en-US" sz="1800" smtClean="0">
                <a:latin typeface="Times New Roman" pitchFamily="18" charset="0"/>
              </a:rPr>
              <a:t>     Employers capitalized on the public hysteria to crack down on labor. Many required their workers to sign "yellow dog" contracts in which they promised not to strike or join a union. Some hired Pinkerton agents to serve as their own private police force and, when necessary, turned to the federal government and the U.S. Army to suppress labor unrest.</a:t>
            </a:r>
          </a:p>
          <a:p>
            <a:pPr algn="just" eaLnBrk="1" hangingPunct="1">
              <a:lnSpc>
                <a:spcPct val="80000"/>
              </a:lnSpc>
            </a:pPr>
            <a:r>
              <a:rPr lang="en-US" sz="1800" smtClean="0">
                <a:latin typeface="Times New Roman" pitchFamily="18" charset="0"/>
              </a:rPr>
              <a:t>     Rapid industrialization and urbanization created never before seen social and economic problems. Between 1860 and 1920 the number of American cities with a population of 100,000 or more increased from 9 to 68. During the same years America’s population increased from 31 million to over 105 million. America’s industry grew larger forming huge corporations. These corporations attempted to dominate the labor force using them to increase their profits while paying them low wages.</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1923"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America’s economy became cyclical. Economic depression hit with regularity producing unemployment, poverty, labor violence and social disorder. In the 30 year period of 1870 to 1900 the U.S. experienced 3 devastating depressions. The depression of 1873-8 was by far the most serious. The workers began to agitate for some kind of relief. Their cries fell on deaf ears. In response to the crisis labor organizations began to form to combat management’s domination. The Greenback Labor Party, the Socialist Labor Party, and the Knights of Labor were all organized to deal with labors problems.</a:t>
            </a:r>
          </a:p>
          <a:p>
            <a:pPr algn="just" eaLnBrk="1" hangingPunct="1">
              <a:lnSpc>
                <a:spcPct val="80000"/>
              </a:lnSpc>
            </a:pPr>
            <a:r>
              <a:rPr lang="en-US" sz="1800" smtClean="0">
                <a:latin typeface="Times New Roman" pitchFamily="18" charset="0"/>
              </a:rPr>
              <a:t>     The U.S. had the most violent labor history in this hemisphere. Most American workers were not industrial workers before 1860. As the U.S. industrialized the number of industrial workers increased. Between the years 1860 and 1890 the number of industrial workers increased from 885,000 to 3.2 million. The average worker worked 11 hours a day. By 1880 only 1 worker in 4 worked more than 10 hours a day. The improvements in working conditions can be traced to the agitation by organized workers. </a:t>
            </a:r>
          </a:p>
          <a:p>
            <a:pPr algn="just" eaLnBrk="1" hangingPunct="1">
              <a:lnSpc>
                <a:spcPct val="80000"/>
              </a:lnSpc>
            </a:pPr>
            <a:r>
              <a:rPr lang="en-US" sz="1800" smtClean="0">
                <a:latin typeface="Times New Roman" pitchFamily="18" charset="0"/>
              </a:rPr>
              <a:t>     Skilled and unskilled industrial workers are our primary focus. They organized separately. Most of the problems dealt with unskilled labor. Labor generally got concessions from management even though they usually lost strikes. There was a federation of Labor formed in the 1860s. In 1869 the Knights of Labor was formed by a group of garment workers in Philadelphia. Uriah S. Stephens was the leader of the organization. Stephens was a reformer who was not dedicated to short-term goals. His union joined different organizations and unions. Its philosophy was based upon labor solidarity. They tried to organize skilled and unskilled labor. They excluded physicians, lawyers, bankers, bartenders and other professionals. They wanted to consolidate labor. They were a secret organization.</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219"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many northern textile owners to shift their businesses South. Tobacco processing also became a very important industry to the New South. In 1880 James Bonsack, a teenager in Virginia, invented the cigarette rolling machine. His invention was followed by others that related to packing, bagging, labeling and processing tobacco. </a:t>
            </a:r>
          </a:p>
          <a:p>
            <a:pPr algn="just" eaLnBrk="1" hangingPunct="1">
              <a:lnSpc>
                <a:spcPct val="80000"/>
              </a:lnSpc>
              <a:defRPr/>
            </a:pPr>
            <a:r>
              <a:rPr lang="en-US" altLang="x-none" sz="1800" smtClean="0">
                <a:latin typeface="Times New Roman" charset="0"/>
              </a:rPr>
              <a:t>     Before long there was an increased demand for cigarettes. William T. Blackwell, James R. Day, Julian S. Carr, R.J. Reynolds and the Dukes competed to dominate this new market. They broke the stranglehold that Richmond held over the tobacco industry by building a new railroad to link Durham, Raleigh, Winston, and Reidsville to the major markets. Julian Carr got brand recognition with his Bull Durham firm. By 1883 Bull Durham was producing five million pounds of smoking tobacco each year. He was spending $300,000 a year advertising his brand. His major competitor was James Duke.</a:t>
            </a:r>
          </a:p>
          <a:p>
            <a:pPr algn="just" eaLnBrk="1" hangingPunct="1">
              <a:lnSpc>
                <a:spcPct val="80000"/>
              </a:lnSpc>
              <a:defRPr/>
            </a:pPr>
            <a:r>
              <a:rPr lang="en-US" altLang="x-none" sz="1800" smtClean="0">
                <a:latin typeface="Times New Roman" charset="0"/>
              </a:rPr>
              <a:t>     James Buchanan Duke of Durham, North Carolina pioneered in the selling of machine made cigarettes. Most people believed that no one would buy cigarettes as long as cigars were still relatively cheap. Buchanan believed that he could attract cigar smokers from their chewing tobacco and cigars with the cheaper cigarettes. He studied the techniques of John D. Rockefeller and cornered the tobacco market by eliminating competition and monopolizing on supplies. He formed the American Tobacco Company to aid in his marketing. His experiment was even more successful than he anticipated. By 1884, his company was selling four hundred thousand cigarettes a day. Buchanan created a virtual monopoly over tobacco production in the U.S. The American Tobacco Company dominated the tobacco industry throughout the period.</a:t>
            </a:r>
          </a:p>
          <a:p>
            <a:pPr algn="just" eaLnBrk="1" hangingPunct="1">
              <a:lnSpc>
                <a:spcPct val="80000"/>
              </a:lnSpc>
              <a:defRPr/>
            </a:pPr>
            <a:r>
              <a:rPr lang="en-US" altLang="x-none" sz="1800" smtClean="0">
                <a:latin typeface="Times New Roman" charset="0"/>
              </a:rPr>
              <a:t>     In the lower south particularly Birmingham, the iron and steel industry dominated. The Tennessee Coal Iron and Railway Company back the development of the iron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294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They took the emphasis off handicraft workers and put it on industrial workers. Big business was moving towards trust and monopolies so labor imitated them. They wanted to end slavery and produce cooperatives. Many of their members were Socialist. They opposed strike, favored arbitrators in disputes, and wanted to remain a secret underground organization. Their membership list were secret. After 1870 they went public. They recruited immigrants mostly Catholics. There were a number of killings in West Virginia and Pennsylvania of management people done by secret organizations.</a:t>
            </a:r>
          </a:p>
          <a:p>
            <a:pPr algn="just" eaLnBrk="1" hangingPunct="1">
              <a:lnSpc>
                <a:spcPct val="80000"/>
              </a:lnSpc>
            </a:pPr>
            <a:r>
              <a:rPr lang="en-US" sz="1800" smtClean="0">
                <a:latin typeface="Times New Roman" pitchFamily="18" charset="0"/>
              </a:rPr>
              <a:t>     Terrence Powderly was the President of the Knights of Labor until 1889. Their membership grew slowly. In 1879 they had 9,000 members. In 1880: 20,000, 1884: 50,000 1885:100,000 and 1886: 700,000. This rise was caused by railroad workers joining them. After 1886 their membership began to decline because of setbacks caused by losing strikes. By the mid 1890s they were really in trouble.</a:t>
            </a:r>
            <a:endParaRPr lang="en-US" sz="1800" b="1" smtClean="0">
              <a:latin typeface="Times New Roman" pitchFamily="18" charset="0"/>
            </a:endParaRPr>
          </a:p>
          <a:p>
            <a:pPr algn="just" eaLnBrk="1" hangingPunct="1">
              <a:lnSpc>
                <a:spcPct val="80000"/>
              </a:lnSpc>
            </a:pPr>
            <a:r>
              <a:rPr lang="en-US" sz="1800" b="1" smtClean="0">
                <a:latin typeface="Times New Roman" pitchFamily="18" charset="0"/>
              </a:rPr>
              <a:t>     </a:t>
            </a:r>
            <a:r>
              <a:rPr lang="en-US" sz="1800" smtClean="0">
                <a:latin typeface="Times New Roman" pitchFamily="18" charset="0"/>
              </a:rPr>
              <a:t>The American Federation of Labor was their rival. Samuel Gompers was their leader. They didn’t believe in labor solidarity. They excluded unskilled workers. They were a skilled labor union. They excluded Blacks, immigrants, and women. They wanted to work with people who had a chance of winning. After the Knights of Labor failed the A. F. of L. became more restrictive. They made each union autonomous. The A. F. of L. was organized officially in 1886. It was an elitist union. It believed in the capitalist system. They rejected socialism. Their approach was called pure and simple unionism. They wanted improved wages and labor conditions, written into contracts. They used the strike to achieve their goals. They grew slowly. They grew successfully. They survived the 1890s depression.</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A. F. of L. Strikes:</a:t>
            </a:r>
            <a:r>
              <a:rPr lang="en-US" sz="1800" b="1" smtClean="0">
                <a:latin typeface="Times New Roman" pitchFamily="18" charset="0"/>
              </a:rPr>
              <a:t> </a:t>
            </a:r>
            <a:r>
              <a:rPr lang="en-US" sz="1800" smtClean="0">
                <a:latin typeface="Times New Roman" pitchFamily="18" charset="0"/>
              </a:rPr>
              <a:t>In 1884 before it took the name A. F. of L. it said that by 1886, 8 hours would constitute a day. They called a general strike to prove their point.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3971"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Terrence Powderly of the Knights of Labor decided not to join the strike. He didn’t want to help a rival union, nor did he want to strengthen the radicals. The Germans in Chicago who were politically anarchist in thought led the strike.</a:t>
            </a:r>
          </a:p>
          <a:p>
            <a:pPr algn="just" eaLnBrk="1" hangingPunct="1">
              <a:lnSpc>
                <a:spcPct val="80000"/>
              </a:lnSpc>
              <a:defRPr/>
            </a:pPr>
            <a:r>
              <a:rPr lang="en-US" altLang="x-none" sz="1800" smtClean="0">
                <a:latin typeface="Times New Roman" charset="0"/>
              </a:rPr>
              <a:t>     On May Day 1886, 340,000 workers walked off their jobs in support of the campaign for an eight-hour workday. Strikers in Cincinnati virtually shut down the city for nearly a month. On May 3, in Chicago at the McCormick Harvesters plant a rally was held. A fight broke out between the striking workers and the strike breakers called in to take their position. The strikers were attacked by the mounted police. 4 striker were shot and killed by the police who used swords. The Anarchist called for a rally to be held the next day at Haymarket Square. The Mayor of Chicago came to keep order. The rally went well with 3,000 people showing up. When the last speaker was speaking the Mayor left and the police began to disperse the crowd. Someone threw a bomb from a nearby building, killing or fatally wounding seven policemen. The police in turn fired wildly into the crowd and killed four demonstrators and injuring 200. </a:t>
            </a:r>
          </a:p>
          <a:p>
            <a:pPr algn="just" eaLnBrk="1" hangingPunct="1">
              <a:lnSpc>
                <a:spcPct val="80000"/>
              </a:lnSpc>
              <a:defRPr/>
            </a:pPr>
            <a:r>
              <a:rPr lang="en-US" altLang="x-none" sz="1800" smtClean="0">
                <a:latin typeface="Times New Roman" charset="0"/>
              </a:rPr>
              <a:t>     Public reaction was immediate. Business leaders and middle-class citizens lashed out at labor activists and particularly at the sponsors of the Haymarket meeting, most of whom were associated with a German-language anarchist newspaper, the Arbeiter Zeitung. Eight anarchists, and syndicalist were placed on trail. They had not thrown the bomb, but they were charged with murder because their rhetoric caused people to commit terrorist acts. A special bailiff was chosen by the State Attorney’s office. He chose the jury. Every jury member admitted to being biased and said that their bias would effect the way they decided. </a:t>
            </a:r>
          </a:p>
          <a:p>
            <a:pPr algn="just" eaLnBrk="1" hangingPunct="1">
              <a:lnSpc>
                <a:spcPct val="80000"/>
              </a:lnSpc>
              <a:defRPr/>
            </a:pPr>
            <a:r>
              <a:rPr lang="en-US" altLang="x-none" sz="1800" smtClean="0">
                <a:latin typeface="Times New Roman" charset="0"/>
              </a:rPr>
              <a:t>     The Illinois attorney general told the jury: "Convict these men, make examples of them. Hang them, and you save our institutions." Although no evidence connected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4995"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them directly to the bomb throwing, all were convicted, and four were executed. One committed suicide in prison. In Haymarket's aftermath still more Americans became convinced that the nation was in the grip of a deadly foreign conspiracy, and animosity toward labor unions intensified. Nevertheless, the strike had a degree of success. 350,000 workers went on strike. 45,000 workers achieved the 8 hour day. 200,000 workers went from 12 hours to 9 or 10 hours a day.</a:t>
            </a:r>
          </a:p>
          <a:p>
            <a:pPr algn="just" eaLnBrk="1" hangingPunct="1">
              <a:lnSpc>
                <a:spcPct val="80000"/>
              </a:lnSpc>
              <a:defRPr/>
            </a:pPr>
            <a:r>
              <a:rPr lang="en-US" altLang="x-none" sz="1800" smtClean="0">
                <a:latin typeface="Times New Roman" charset="0"/>
              </a:rPr>
              <a:t>     The A.F. L. strikes often involved skilled and unskilled workers. In 1892 in Pittsburgh there was a steel workers strike at Andrew Carnegie’s plants. One of the mills had a union. The Amalgamated Steel Association of Iron and Steel Workers was a local of the AF of L. It had more than 800 members. The union had a contract, which said that when prices went up the wages would go up. Carnegie wanted to end the contract. Henry Clay Fricke one of Carnegie’s Lieutenants took over. The Homestead mill was the mill. Carnegie’s firm under Fricke gave the union an option. Take a decrease in pay of 18 percent or quit. The Union didn’t respond. The company started a lockout. The union called a strike. The union consisted of only skilled workers. Carnegie went to Scotland. The company hired 300 Pinkerton agents and stored weapons and barbed  wired the fences. </a:t>
            </a:r>
          </a:p>
          <a:p>
            <a:pPr algn="just" eaLnBrk="1" hangingPunct="1">
              <a:lnSpc>
                <a:spcPct val="80000"/>
              </a:lnSpc>
              <a:defRPr/>
            </a:pPr>
            <a:r>
              <a:rPr lang="en-US" altLang="x-none" sz="1800" smtClean="0">
                <a:latin typeface="Times New Roman" charset="0"/>
              </a:rPr>
              <a:t>     The union took over the town. Unskilled workers joined in the strike. The Pinkertons tried to float up stream on barges. The union intercepted the barges a battle ensued the Pinkertons gave up and their barges were burned. The company then tried to bring in strike breakers, but this also failed. What was occurring was a mini-war. At the end of the fighting 7 Pinkertons and nine workers were dead. At first the strike was very popular. </a:t>
            </a:r>
          </a:p>
          <a:p>
            <a:pPr algn="just" eaLnBrk="1" hangingPunct="1">
              <a:lnSpc>
                <a:spcPct val="80000"/>
              </a:lnSpc>
              <a:defRPr/>
            </a:pPr>
            <a:r>
              <a:rPr lang="en-US" altLang="x-none" sz="1800" smtClean="0">
                <a:latin typeface="Times New Roman" charset="0"/>
              </a:rPr>
              <a:t>     Then there was an attempted assassination of Henry Clay Fricke by Emma Goldman and her followers. The anarchists made the attempt. They had nothing to do</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6019"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with the union. Alexander Berkman Goldman’s boyfriend carried out the attempt. He shot him twice, stabbed him seven times, and then tried to hang him. Fricke’s bodyguards came and saved him. They subdued Berkman and took the gun, knife, and rope. Berkman went to prison. This caused public opinion to swing against the union. The governor responded to the attack by sending in the National Guard, which brutally attacked the workers and protected the mill. </a:t>
            </a:r>
          </a:p>
          <a:p>
            <a:pPr algn="just" eaLnBrk="1" hangingPunct="1">
              <a:lnSpc>
                <a:spcPct val="80000"/>
              </a:lnSpc>
              <a:defRPr/>
            </a:pPr>
            <a:r>
              <a:rPr lang="en-US" altLang="x-none" sz="1800" smtClean="0">
                <a:latin typeface="Times New Roman" charset="0"/>
              </a:rPr>
              <a:t>     It was obvious that the union could not win. Amalgamated steel union was destroyed. The strike, which lasted for 5 months was broken. Of the 3,800 workers who went on strike Fricke hired only 1,300 of them back. None of the Amalgamated Steel workers union men were hired. Those who were rehired were forced to accept a very pro-management agreement, which included acceptance of a twelve-hour day, abolition of grievance committees, and an end to extra pay for Sunday work. Wages were reduced from the original offer of 18 percent to 50 percent. The workers were also forced to pay the back profits lost during the strike and for damages to the mill.</a:t>
            </a:r>
          </a:p>
          <a:p>
            <a:pPr algn="just" eaLnBrk="1" hangingPunct="1">
              <a:lnSpc>
                <a:spcPct val="80000"/>
              </a:lnSpc>
              <a:defRPr/>
            </a:pPr>
            <a:r>
              <a:rPr lang="en-US" altLang="x-none" sz="1800" smtClean="0">
                <a:latin typeface="Times New Roman" charset="0"/>
              </a:rPr>
              <a:t>     Stormy confrontations between business and labor continued into the 1890s. Federal troops were called out to crush a strike of silver miners in the Coeur d'Alene district of northern Idaho in 1892. Federal forces intervened again that same year when violence flared after managers cut wages and locked out the workers at the Carnegie Steel Company plant in Homestead, Pennsylvania.</a:t>
            </a:r>
          </a:p>
          <a:p>
            <a:pPr algn="just" eaLnBrk="1" hangingPunct="1">
              <a:lnSpc>
                <a:spcPct val="80000"/>
              </a:lnSpc>
              <a:defRPr/>
            </a:pPr>
            <a:r>
              <a:rPr lang="en-US" altLang="x-none" sz="1800" smtClean="0">
                <a:latin typeface="Times New Roman" charset="0"/>
              </a:rPr>
              <a:t>     In addition to the knights of Labor and A. F. of L. there were independent unions. The American railroad workers was one of them. The president of this union was the former President of the firemen’s union. He wanted to organize the unskilled railroad workers. Eugene Victor Debbs was his name. He’s agitates during the depression years.  They won a strike against the Great Northern railroad.  The A.R.U. received 150,000 new workers.  The Pullman Palace Company workers asked to join this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7043"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Union.  They manufactured the cars.  They lived in a company town.  The company completely controls the towns activities.  In Pullman town everything was owned by Pullman. </a:t>
            </a:r>
          </a:p>
          <a:p>
            <a:pPr algn="just" eaLnBrk="1" hangingPunct="1">
              <a:lnSpc>
                <a:spcPct val="80000"/>
              </a:lnSpc>
              <a:defRPr/>
            </a:pPr>
            <a:r>
              <a:rPr lang="en-US" altLang="x-none" sz="1800" smtClean="0">
                <a:latin typeface="Times New Roman" charset="0"/>
              </a:rPr>
              <a:t>     George Pullman, was a self-taught entrepreneur who had pioneered in the manufacture of elegant dining, parlor, and sleeping cars for the nation's railroads, in 1880 had constructed a factory and town, called Pullman, ten miles south of Chicago. The carefully planned community provided solid brick houses for the workers; beautiful parks and playgrounds; a large central building housing a bank, a theater, and a public library; and even its own sewage-treatment plant. But despite the benefits he gave the workers, Pullman closely policed their activities, outlawed saloons, and insisted that his properties turn a profit.</a:t>
            </a:r>
          </a:p>
          <a:p>
            <a:pPr algn="just" eaLnBrk="1" hangingPunct="1">
              <a:lnSpc>
                <a:spcPct val="80000"/>
              </a:lnSpc>
              <a:defRPr/>
            </a:pPr>
            <a:r>
              <a:rPr lang="en-US" altLang="x-none" sz="1800" smtClean="0">
                <a:latin typeface="Times New Roman" charset="0"/>
              </a:rPr>
              <a:t>     When the depression of 1893 hit, Pullman responded to a decline in orders by slashing workers' wages without reducing their rents. The workers complained and Pullman fired them. In reaction thousands of workers joined the newly formed American Railway Union.  The American Railroad Union told them don’t strike but the Pullmans workers voted to strike anyway. They were led by a fiery young organizer, Eugene V. Debs, who vowed "to strip the mask of hypocrisy from the pretended philanthropist and show him to the world as an oppressor of labor." Union members working for the nation's largest railroads refused to switch Pullman cars, thus paralyzing rail traffic in and out of Chicago.</a:t>
            </a:r>
          </a:p>
          <a:p>
            <a:pPr algn="just" eaLnBrk="1" hangingPunct="1">
              <a:lnSpc>
                <a:spcPct val="80000"/>
              </a:lnSpc>
              <a:defRPr/>
            </a:pPr>
            <a:r>
              <a:rPr lang="en-US" altLang="x-none" sz="1800" smtClean="0">
                <a:latin typeface="Times New Roman" charset="0"/>
              </a:rPr>
              <a:t>     The Railroad companies appealed to Illinois Governor John Altgeld who had freed the Haymarket Affair prisoners. He refused to get involved. In response to the crisis, the General Managers' Association, an organization of top railroad executives, set out to break the union. The General Managers' first step was to import strikebreakers from among jobless easterners. Next they asked U.S. attorney general</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806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Richard Olney, who sat on the board of directors of three major railroad networks, for a federal injunction (court order) against the strikers for allegedly refusing to move railroad cars carrying U.S. mail. </a:t>
            </a:r>
          </a:p>
          <a:p>
            <a:pPr algn="just" eaLnBrk="1" hangingPunct="1">
              <a:lnSpc>
                <a:spcPct val="80000"/>
              </a:lnSpc>
              <a:defRPr/>
            </a:pPr>
            <a:r>
              <a:rPr lang="en-US" altLang="x-none" sz="1800" smtClean="0">
                <a:latin typeface="Times New Roman" charset="0"/>
              </a:rPr>
              <a:t>     In fact, union members had volunteered to switch mail cars onto any trains that did not carry Pullman cars, and it was the railroads' managers who were delaying the mail by refusing to send their trains without the full complement of cars. Nevertheless, Olney, supported by President Grover Cleveland and citing the Sherman Anti-Trust Act, secured an injunction against the leaders of the American Railway Union for restraint of commerce. Richard Olney was the Attorney General. He was a strong supporter of the railroads. He had worked as a corporate lawyer defending railroad companies. He asked President Grover Cleveland to send in 2,000 troops. </a:t>
            </a:r>
          </a:p>
          <a:p>
            <a:pPr algn="just" eaLnBrk="1" hangingPunct="1">
              <a:lnSpc>
                <a:spcPct val="80000"/>
              </a:lnSpc>
              <a:defRPr/>
            </a:pPr>
            <a:r>
              <a:rPr lang="en-US" altLang="x-none" sz="1800" smtClean="0">
                <a:latin typeface="Times New Roman" charset="0"/>
              </a:rPr>
              <a:t>     Governor Altgeld vehemently protested the move. His protest, were ignored. The troops tried to end the strike. Chicago is where the most violence came. The 2,000 troops eventually broke the strike. The town of Pullman was destroyed. More than $340,000 of damage was done during the strike and subsequent trouble. hen the union refused to obey the injunction and order its members back to work, Debs was arrested and federal troops poured in. During the ensuing riot, seven hundred freight cars were burned, thirteen people died, and fifty-three were wounded. By July 18 the strike had been crushed. Debbs went to prison. The union was destroyed. Company towns were no longer built. </a:t>
            </a:r>
          </a:p>
          <a:p>
            <a:pPr algn="just" eaLnBrk="1" hangingPunct="1">
              <a:lnSpc>
                <a:spcPct val="80000"/>
              </a:lnSpc>
              <a:defRPr/>
            </a:pPr>
            <a:r>
              <a:rPr lang="en-US" altLang="x-none" sz="1800" smtClean="0">
                <a:latin typeface="Times New Roman" charset="0"/>
              </a:rPr>
              <a:t>     By playing upon a popular identification of strikers with anarchism and violence, crafty corporate leaders like Frick and Pullman persuaded state and federal officials to cripple organized labor's ability to bargain with business. When the Supreme Court (in the 1895 case In re Debs ) upheld Debs's prison sentence and legalized the use of</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89091"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injunctions against labor unions, the judicial system gave business a potent new weapon with which to restrain labor organizers. Despite successive attempts by the National Labor Union, Knights of Labor, American Federation of Labor, and American Railway Union to build a strong working-class movement, the postwar labor turmoil sapped the vitality of organized labor and gave it a negative public image that it would not shed until the 1930s.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Muckrakers:</a:t>
            </a:r>
            <a:r>
              <a:rPr lang="en-US" sz="1800" smtClean="0">
                <a:latin typeface="Times New Roman" pitchFamily="18" charset="0"/>
              </a:rPr>
              <a:t> The riots and social upheaval helped fuel the growing progressive movement. With the rapid expansion of industrialism there was also an increase in social problems. Most people were totally unaware of these problems until a group of young writers took advantage of the growing mass audience and began writing exposes on the problems of urban life. They wrote in small popular journals such as Colliers and McClures which sold for only 10 cent. These magazines became popular almost over night as the editors became obsessed with the way people responded to evil. </a:t>
            </a:r>
          </a:p>
          <a:p>
            <a:pPr algn="just" eaLnBrk="1" hangingPunct="1">
              <a:lnSpc>
                <a:spcPct val="80000"/>
              </a:lnSpc>
            </a:pPr>
            <a:r>
              <a:rPr lang="en-US" sz="1800" smtClean="0">
                <a:latin typeface="Times New Roman" pitchFamily="18" charset="0"/>
              </a:rPr>
              <a:t>    Therefore a generation of investigative reports was spawned who peered into every unwholesome evil corruption they could find and wrote about it. There reporting sold millions of magazines but they also enraged the leaders and lead them to push for reforms. They got the name muckrakers from Teddy Roosevelt who argued that they were like the character in John Bunyon’s </a:t>
            </a:r>
            <a:r>
              <a:rPr lang="en-US" sz="1800" u="sng" smtClean="0">
                <a:latin typeface="Times New Roman" pitchFamily="18" charset="0"/>
              </a:rPr>
              <a:t>Pilgrim’s Progress</a:t>
            </a:r>
            <a:r>
              <a:rPr lang="en-US" sz="1800" smtClean="0">
                <a:latin typeface="Times New Roman" pitchFamily="18" charset="0"/>
              </a:rPr>
              <a:t> who was too busy raking muck to look up and receive his celestial crown. Most of these writers stories came out in magazines while others were published in books. </a:t>
            </a:r>
          </a:p>
          <a:p>
            <a:pPr algn="just" eaLnBrk="1" hangingPunct="1">
              <a:lnSpc>
                <a:spcPct val="80000"/>
              </a:lnSpc>
            </a:pPr>
            <a:r>
              <a:rPr lang="en-US" sz="1800" smtClean="0">
                <a:latin typeface="Times New Roman" pitchFamily="18" charset="0"/>
              </a:rPr>
              <a:t>     These reformers attacked everything evil from child labor to big business to governmental corruption to women’s rights. Ida Tarbell unleashed her anger over how Standard Oil had destroyed her father’s small oil refinery in her 1904 book entitled </a:t>
            </a:r>
            <a:r>
              <a:rPr lang="en-US" sz="1800" u="sng" smtClean="0">
                <a:latin typeface="Times New Roman" pitchFamily="18" charset="0"/>
              </a:rPr>
              <a:t>History of the Standard Oil Company</a:t>
            </a:r>
            <a:r>
              <a:rPr lang="en-US" sz="1800" smtClean="0">
                <a:latin typeface="Times New Roman" pitchFamily="18" charset="0"/>
              </a:rPr>
              <a:t>. She referred to the company as a big</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0115"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dangerous conspiracy. Lincoln Steffens denounced the corruption involved in Urban politics in </a:t>
            </a:r>
            <a:r>
              <a:rPr lang="en-US" sz="1800" u="sng" smtClean="0">
                <a:latin typeface="Times New Roman" pitchFamily="18" charset="0"/>
              </a:rPr>
              <a:t>Shame of the City</a:t>
            </a:r>
            <a:r>
              <a:rPr lang="en-US" sz="1800" smtClean="0">
                <a:latin typeface="Times New Roman" pitchFamily="18" charset="0"/>
              </a:rPr>
              <a:t>. Then there was Upton Sinclaire’s </a:t>
            </a:r>
            <a:r>
              <a:rPr lang="en-US" sz="1800" u="sng" smtClean="0">
                <a:latin typeface="Times New Roman" pitchFamily="18" charset="0"/>
              </a:rPr>
              <a:t>The Jungle</a:t>
            </a:r>
            <a:r>
              <a:rPr lang="en-US" sz="1800" smtClean="0">
                <a:latin typeface="Times New Roman" pitchFamily="18" charset="0"/>
              </a:rPr>
              <a:t> which exposed the horrifying conditions of the meat-packing industry.</a:t>
            </a:r>
          </a:p>
          <a:p>
            <a:pPr algn="just" eaLnBrk="1" hangingPunct="1">
              <a:lnSpc>
                <a:spcPct val="80000"/>
              </a:lnSpc>
            </a:pPr>
            <a:r>
              <a:rPr lang="en-US" sz="1800" smtClean="0">
                <a:latin typeface="Times New Roman" pitchFamily="18" charset="0"/>
              </a:rPr>
              <a:t>     Muckrakers were not mudslingers, but instead legitimate social reformers who wanted to improve society. Often times the public missed the intended message of their works. Sinclaire wanted to expose the exploitation of Lithuanian workers in Chicago’s meat packing industry. He once commented that he aimed at the nation’s heart and hit their stomach. After a while the thrill of money over took these reformers and they succumbed to sloppy research half truths and other things which discounted their research.  </a:t>
            </a:r>
          </a:p>
          <a:p>
            <a:pPr algn="just" eaLnBrk="1" hangingPunct="1">
              <a:lnSpc>
                <a:spcPct val="80000"/>
              </a:lnSpc>
            </a:pPr>
            <a:r>
              <a:rPr lang="en-US" sz="1800" smtClean="0">
                <a:latin typeface="Times New Roman" pitchFamily="18" charset="0"/>
              </a:rPr>
              <a:t>    However these muckrakers inspired ordinary Americans to get involved. All over the country Americans called themselves reformers or progressives and picked a social evil to attack. Most of them believed that social problems could be legislated away. At the same time they rejected the individualism spawned by Social Darwinism and believed that the key to progress and development was cooperation and not competition. They organized themselves into small armies of people who shared their concern and wanted to do something about it. Most of those we called progressives were middle-class moderates who abhorred radical solutions. Most of them wanted to save capitalist from their own excesses and thereby save the system by placating those abused by it. Their goal was an orderly harmonious society.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The Settlement House Movement</a:t>
            </a:r>
            <a:r>
              <a:rPr lang="en-US" sz="1800" b="1" smtClean="0">
                <a:latin typeface="Times New Roman" pitchFamily="18" charset="0"/>
              </a:rPr>
              <a:t>:</a:t>
            </a:r>
            <a:r>
              <a:rPr lang="en-US" sz="1800" smtClean="0">
                <a:latin typeface="Times New Roman" pitchFamily="18" charset="0"/>
              </a:rPr>
              <a:t> Settlement houses were resident homes in working-class neighborhoods run by the middleclass. Most of them were staffed by middleclass, college educated women. They began in the 1880s in England. London’s Toynbee House was the first settlement house and served as the model for others. They were designed to stimulate a community spirit amongst the poor. They</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1139"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r>
              <a:rPr lang="en-US" sz="1800" smtClean="0">
                <a:latin typeface="Times New Roman" pitchFamily="18" charset="0"/>
              </a:rPr>
              <a:t>      provided recreation, visiting nurses and public baths. They were generally run by Social Gospel people. By 1895 there were 50 settlement houses. By 1900 there were over 100 settlement houses in America. </a:t>
            </a:r>
          </a:p>
          <a:p>
            <a:pPr algn="just" eaLnBrk="1" hangingPunct="1">
              <a:lnSpc>
                <a:spcPct val="80000"/>
              </a:lnSpc>
            </a:pPr>
            <a:r>
              <a:rPr lang="en-US" sz="1800" smtClean="0">
                <a:latin typeface="Times New Roman" pitchFamily="18" charset="0"/>
              </a:rPr>
              <a:t>     In 1889 Jane Addams started Hull House in Chicago. She raised contributions to start the House. It became a model for other houses. She set up kindergarten programs and other programs. She started youth clubs and day nurseries. She also established an employment bureau for wage earners, adult education classes, and American citizenship programs and culture. </a:t>
            </a:r>
          </a:p>
          <a:p>
            <a:pPr algn="just" eaLnBrk="1" hangingPunct="1">
              <a:lnSpc>
                <a:spcPct val="80000"/>
              </a:lnSpc>
            </a:pPr>
            <a:r>
              <a:rPr lang="en-US" sz="1800" smtClean="0">
                <a:latin typeface="Times New Roman" pitchFamily="18" charset="0"/>
              </a:rPr>
              <a:t>     Robert Woods established South End House in Boston in 1892, Lillian Wald established Henry Street Settlement in New York in 1893. Wald wrote a book entitled The House on Henry Street in which she explained her view of what settlement Houses were supposed to do “We were to live in the neighborhood... identify ourselves with it socially, and, in brief, contribute to it our citizenship.” </a:t>
            </a:r>
          </a:p>
          <a:p>
            <a:pPr algn="just" eaLnBrk="1" hangingPunct="1">
              <a:lnSpc>
                <a:spcPct val="80000"/>
              </a:lnSpc>
            </a:pPr>
            <a:r>
              <a:rPr lang="en-US" sz="1800" smtClean="0">
                <a:latin typeface="Times New Roman" pitchFamily="18" charset="0"/>
              </a:rPr>
              <a:t>     The settlement houses agitated for tenement house laws, regulation of labor for women and children, better schools, they established libraries in slums, built playgrounds, and social clubs, day nurseries and organized women in the labor force. In 1903 the Women’s Trade Union League was organized. They helped launched the federal investigation of women in the work force. They got juvenile courts established. They got child labor outlawed, and a children’s bureau established. The settlement house movement was basically a religious movement not a secular one. Professionalization eventually destroyed the settlement house movement. </a:t>
            </a:r>
          </a:p>
          <a:p>
            <a:pPr algn="just" eaLnBrk="1" hangingPunct="1">
              <a:lnSpc>
                <a:spcPct val="80000"/>
              </a:lnSpc>
            </a:pPr>
            <a:r>
              <a:rPr lang="en-US" sz="1800" smtClean="0">
                <a:latin typeface="Times New Roman" pitchFamily="18" charset="0"/>
              </a:rPr>
              <a:t>     The Settlement movement goal was: 1. They wanted to Protestantize the immigrant community. They were virtually religious missions staffed by religious personnel. They told the immigrants that a good American was a Protestant. They provided religious instruction to children. The services were done in the language of</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2163"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the children. They provided legal aid  and savings programs. Free public baths, drinking water, movies, and cooking classes were provided. They were very active in the anti-saloon, and anti-gambling movement. The Catholic Church established Settlement houses, which performed the same functions to hold onto their clientele. They founded 2,500 settlements houses and urban missions by 1915.</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International Institutes</a:t>
            </a:r>
            <a:r>
              <a:rPr lang="en-US" sz="1800" b="1" smtClean="0">
                <a:latin typeface="Times New Roman" pitchFamily="18" charset="0"/>
              </a:rPr>
              <a:t>:</a:t>
            </a:r>
            <a:r>
              <a:rPr lang="en-US" sz="1800" smtClean="0">
                <a:latin typeface="Times New Roman" pitchFamily="18" charset="0"/>
              </a:rPr>
              <a:t> They were like settlement houses. They were established in the immigrant areas. They grew out of the YWCA. They were social gospelers. They developed the Cultural pluralism concept. They didn’t want to change the immigrants they wanted to preserve their cultures. They said that America should be a big stew not a melting pot. By 1860 all the major cities had an international institute. They organized communities. They helped the immigrants organize themselves. </a:t>
            </a:r>
          </a:p>
          <a:p>
            <a:pPr algn="just" eaLnBrk="1" hangingPunct="1">
              <a:lnSpc>
                <a:spcPct val="80000"/>
              </a:lnSpc>
            </a:pPr>
            <a:r>
              <a:rPr lang="en-US" sz="1800" smtClean="0">
                <a:latin typeface="Times New Roman" pitchFamily="18" charset="0"/>
              </a:rPr>
              <a:t>     They organized immigrant cultural expositions. They provided legal services, social work services, unemployment services, and family crisis help. They were different in that their organization was staffed by A trained social worker. The next step was the nationality worker who had to know several languages. They hired the children of the immigrants as the caseworkers. By WW I the international institutions were run by the immigrants themselves. They represented the clientele. </a:t>
            </a:r>
            <a:endParaRPr lang="en-US" sz="1800" u="sng" smtClean="0">
              <a:latin typeface="Times New Roman" pitchFamily="18" charset="0"/>
            </a:endParaRPr>
          </a:p>
          <a:p>
            <a:pPr algn="just" eaLnBrk="1" hangingPunct="1">
              <a:lnSpc>
                <a:spcPct val="80000"/>
              </a:lnSpc>
            </a:pPr>
            <a:r>
              <a:rPr lang="en-US" sz="1800" u="sng" smtClean="0">
                <a:latin typeface="Times New Roman" pitchFamily="18" charset="0"/>
              </a:rPr>
              <a:t>Efforts to slow Immigration</a:t>
            </a:r>
            <a:r>
              <a:rPr lang="en-US" sz="1800" smtClean="0">
                <a:latin typeface="Times New Roman" pitchFamily="18" charset="0"/>
              </a:rPr>
              <a:t>: Before World War I there was discussion over ending immigration. The middle class was hostile to immigration. They felt that poverty, alcoholism, crime, and other problems was an immigrant problem. Organized labor was hostile to immigration. They wanted moderate restrictions because they feared immigrant competition. The business community wanted to increase immigration because immigrants meant cheap labor. Those who opposed racism attacked it in racists terms.</a:t>
            </a:r>
          </a:p>
          <a:p>
            <a:pPr eaLnBrk="1" hangingPunct="1">
              <a:lnSpc>
                <a:spcPct val="80000"/>
              </a:lnSpc>
            </a:pPr>
            <a:endParaRPr lang="en-US" sz="500" smtClean="0">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243" name="Rectangle 3"/>
          <p:cNvSpPr>
            <a:spLocks noGrp="1" noChangeArrowheads="1"/>
          </p:cNvSpPr>
          <p:nvPr>
            <p:ph type="body" idx="1"/>
          </p:nvPr>
        </p:nvSpPr>
        <p:spPr>
          <a:xfrm>
            <a:off x="304800" y="838200"/>
            <a:ext cx="8382000" cy="5638800"/>
          </a:xfrm>
        </p:spPr>
        <p:txBody>
          <a:bodyPr/>
          <a:lstStyle/>
          <a:p>
            <a:pPr algn="just" eaLnBrk="1" hangingPunct="1">
              <a:lnSpc>
                <a:spcPct val="80000"/>
              </a:lnSpc>
              <a:defRPr/>
            </a:pPr>
            <a:r>
              <a:rPr lang="en-US" altLang="x-none" sz="1800" smtClean="0">
                <a:latin typeface="Times New Roman" charset="0"/>
              </a:rPr>
              <a:t>industry in Birmingham. Birmingham began to dominate the pig iron production in the country. There was a concerted effort by the railroad industry to curb Birmingham’s iron production. Railroad companies offered discounts to shippers of raw materials going north and manufactured goods going south. In 1899 Andrew Carnegie stepped in to ensure that Pittsburgh’s place, as the iron capital was not jeopardized. By 1890 20% of the steel and iron produced in the U.S. was produced in Birmingham.</a:t>
            </a:r>
          </a:p>
          <a:p>
            <a:pPr algn="just" eaLnBrk="1" hangingPunct="1">
              <a:lnSpc>
                <a:spcPct val="80000"/>
              </a:lnSpc>
              <a:defRPr/>
            </a:pPr>
            <a:r>
              <a:rPr lang="en-US" altLang="x-none" sz="1800" smtClean="0">
                <a:latin typeface="Times New Roman" charset="0"/>
              </a:rPr>
              <a:t>     The railroad industry was also a growth industry for the New South. Between 1880-90 rail trackage in the South doubled. In 1886 the South changed its rail gauge to the standard gauge used by the rest of the country. Despite these changes Southern industry was slow to develop. Industrialization never had the same effect that it had on the North. By 1900 Southern manufacturing had doubled to 10% of the U.S. total. The per capita income in the South rose by 21%. However, average income in the South was only 40% of that in the North. In 1860 the South controlled 10% of the manufacturing and its income was 60% of the North’s. Even in the growth industries the capital for those industries was coming from the North. </a:t>
            </a:r>
          </a:p>
          <a:p>
            <a:pPr algn="just" eaLnBrk="1" hangingPunct="1">
              <a:lnSpc>
                <a:spcPct val="80000"/>
              </a:lnSpc>
              <a:defRPr/>
            </a:pPr>
            <a:r>
              <a:rPr lang="en-US" altLang="x-none" sz="1800" smtClean="0">
                <a:latin typeface="Times New Roman" charset="0"/>
              </a:rPr>
              <a:t>     One problem the South faced after the war was a lack of men. The war created large numbers of unmarried White women who had no hope of finding a mate. Because these women would never think of marrying a Black man they would remain unmarried for the rest of their lives. Southerners were forced to rely on these women for their labor force. The only industry that could afford to utilize large numbers of women was the textile industry. Between 1880-1890 the textile labor force of the south more than doubled. From 17,000 men, women, and children to more than 36,000. Most of the textile factories were concentrated in Georgia and the Carolinas.</a:t>
            </a:r>
          </a:p>
          <a:p>
            <a:pPr algn="just" eaLnBrk="1" hangingPunct="1">
              <a:lnSpc>
                <a:spcPct val="80000"/>
              </a:lnSpc>
              <a:defRPr/>
            </a:pPr>
            <a:r>
              <a:rPr lang="en-US" altLang="x-none" sz="1800" smtClean="0">
                <a:latin typeface="Times New Roman" charset="0"/>
              </a:rPr>
              <a:t>     Some factories hired entire families and moved them to mill towns. They worked</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318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World War I made Americans wonder where the immigrants loyalty be. Legislation was passed to assure loyalty. War bond sales skyrocketed. In Gary, Indiana an almost totally immigrant city they sold the most war bonds. After the war ended the business community became ambivalent to immigration. This ambivalence was caused by Red Scare. The unions were seen as communist, anarchists, and immigrant radicals. U.S. Steele experienced a strike. The country united against the strikers. In Boston there was a police strike. During the strike there was large scale rioting, which did not subside until Gov. Calvin Coolidge called in the National Guard. The business community began to believe its own rhetoric. Business began to speak out on the dangers of immigrants and organized labor. The National Civic Federation came out against immigration. The ideological natives were opposed to immigration. All kinds of patriotic groups opposed to immigration. </a:t>
            </a:r>
          </a:p>
          <a:p>
            <a:pPr algn="just" eaLnBrk="1" hangingPunct="1">
              <a:lnSpc>
                <a:spcPct val="80000"/>
              </a:lnSpc>
              <a:defRPr/>
            </a:pPr>
            <a:r>
              <a:rPr lang="en-US" altLang="x-none" sz="1800" smtClean="0">
                <a:latin typeface="Times New Roman" charset="0"/>
              </a:rPr>
              <a:t>     The old immigrants even opposed immigration. The A. F. of L. wanted to stop immigration completely. After World War I there was a post war recession. People wondered how would these immigrants find jobs. This was coupled with a wave of anti-semitism. A new set of laws were adopted to curb Jewish immigration. In 1921 congress passed a 2-year bill which set up a quota based on 3% of the number of nationals in our country in 1910. This was aimed at Eastern and Southern Europeans. This bill allowed only 350,000 new immigrants into America. When Harding took over he signed this bill. This bill meant that there would not be a new generation of foreign-born Americans. </a:t>
            </a:r>
          </a:p>
          <a:p>
            <a:pPr algn="just" eaLnBrk="1" hangingPunct="1">
              <a:lnSpc>
                <a:spcPct val="80000"/>
              </a:lnSpc>
              <a:defRPr/>
            </a:pPr>
            <a:r>
              <a:rPr lang="en-US" altLang="x-none" sz="1800" smtClean="0">
                <a:latin typeface="Times New Roman" charset="0"/>
              </a:rPr>
              <a:t>     The natives wanted to reduce the quota to 2% and change the census base to 1890. This would end the immigration problem. In 1924 a new bill was passed. This bill reduced the quota to 2% and lowered the census base to 1890. Calvin Coolidge after refusing to see the representatives of the immigrant groups signed the bill. This bill</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4211"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pPr>
            <a:r>
              <a:rPr lang="en-US" sz="1800" smtClean="0">
                <a:latin typeface="Times New Roman" pitchFamily="18" charset="0"/>
              </a:rPr>
              <a:t>      totally ended Japanese immigration. In 1929 a new bill was passed which limited immigration to 150,000. It was based on the total white population in the U.S. in 1920. This new bill vastly reduced the number of Eastern and Southern Europeans.</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Social Reforms:</a:t>
            </a:r>
            <a:r>
              <a:rPr lang="en-US" sz="1800" smtClean="0">
                <a:latin typeface="Times New Roman" pitchFamily="18" charset="0"/>
              </a:rPr>
              <a:t> With the new age there was an increase in the modes of communication available to urban dwellers. American publishing and journalism experienced an important changes during the 1870-1910 period. The circulation of newspapers increased from 3 million in 1870 to 24 million in 1910. This rate was three times the population rate. It was also during this period that journalism began to gain a professional reputation. Newspapers began to separate the reporting of news from the expression of opinion. Salaries for reporters also improved. A national press service emerged during this period. This allowed made use of the telegraph to supply news and features to papers throughout the nation.</a:t>
            </a:r>
          </a:p>
          <a:p>
            <a:pPr algn="just" eaLnBrk="1" hangingPunct="1">
              <a:lnSpc>
                <a:spcPct val="80000"/>
              </a:lnSpc>
            </a:pPr>
            <a:r>
              <a:rPr lang="en-US" sz="1800" smtClean="0">
                <a:latin typeface="Times New Roman" pitchFamily="18" charset="0"/>
              </a:rPr>
              <a:t>     By the 1900 there were some important newspaper chains, which had developed. William Randolph Hearst controlled nine newspapers and two magazines by 1914. Joseph Pulitzer competing with Hearst helped to create what became known as “Yellow Journalism.” That is the deliberate sensationalizing of news using lurid stories with huge bold headlines designed to reach a mass audience. </a:t>
            </a:r>
          </a:p>
          <a:p>
            <a:pPr algn="just" eaLnBrk="1" hangingPunct="1">
              <a:lnSpc>
                <a:spcPct val="80000"/>
              </a:lnSpc>
            </a:pPr>
            <a:r>
              <a:rPr lang="en-US" sz="1800" smtClean="0">
                <a:latin typeface="Times New Roman" pitchFamily="18" charset="0"/>
              </a:rPr>
              <a:t>     Magazines also changed during this period. They began to make an attempt to reach a mass audience also. By 1880 pioneer versions of these new magazines began to hit the stands. One of the first was Edward W. Bok’s, </a:t>
            </a:r>
            <a:r>
              <a:rPr lang="en-US" sz="1800" i="1" smtClean="0">
                <a:latin typeface="Times New Roman" pitchFamily="18" charset="0"/>
              </a:rPr>
              <a:t>Ladies Home Journal,</a:t>
            </a:r>
            <a:r>
              <a:rPr lang="en-US" sz="1800" smtClean="0">
                <a:latin typeface="Times New Roman" pitchFamily="18" charset="0"/>
              </a:rPr>
              <a:t> which appeared in 1899 and hit a circulation of 700,000.  </a:t>
            </a:r>
          </a:p>
          <a:p>
            <a:pPr algn="just" eaLnBrk="1" hangingPunct="1">
              <a:lnSpc>
                <a:spcPct val="80000"/>
              </a:lnSpc>
            </a:pPr>
            <a:r>
              <a:rPr lang="en-US" sz="1800" smtClean="0">
                <a:latin typeface="Times New Roman" pitchFamily="18" charset="0"/>
              </a:rPr>
              <a:t>     The growth of magazines and newspapers were symbolic of the changes, which were occurring in society. The U.S. was developing a mass society based on mass consumption. As industry was growing so was the market. Incomes were rising at a steady rate during this period. Middle class prosperity meant that workers were</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5235"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gaining new freedom and living at a much higher standard. Salaries for clerks, accountants, middle managers, and white collar workers rose by an average of a third during the 1890-1910 period. Doctors, lawyers, and other professionals had even greater increases in their pay. Working class incomes rose also. Iron and steel workers saw a rise in their wages as union fought for better pay. Between 1890-1910 their incomes rose by a third also. However, there were some wages, which did not go up. In fields where African Americans, women, and Mexicans predominated the salaries remained the same. Shoes, textiles, paper, laundries, and many areas of commercial agriculture saw very little increase in their wages. </a:t>
            </a:r>
          </a:p>
          <a:p>
            <a:pPr algn="just" eaLnBrk="1" hangingPunct="1">
              <a:lnSpc>
                <a:spcPct val="80000"/>
              </a:lnSpc>
              <a:defRPr/>
            </a:pPr>
            <a:r>
              <a:rPr lang="en-US" altLang="x-none" sz="1800" smtClean="0">
                <a:latin typeface="Times New Roman" charset="0"/>
              </a:rPr>
              <a:t>     What helped to spawn the mass economy were changes in the market. New merchandising techniques were introduced along with the development of ready made products. Readymade clothing made from new fabrics, replaced the home spun fashions popular in the mid 1800s. Americans began to buy and prepare foods. The tin can industry took off during this period. Industry began to pack and can foods. This was the result of Gail Borden’s invention in the 1850s. She discovered condensed milk. With the introduction of refrigerated railroad cars perishable goods were made available. Meats, vegetables, dairy products, and other foodstuff were able to be sent over long distances. The development of artificially frozen ice made it possible for more households to have iceboxes. The improvements in diets lead to increases in life expectancy. During the 1900-1920 period life expectancy rose by six years. </a:t>
            </a:r>
          </a:p>
          <a:p>
            <a:pPr algn="just" eaLnBrk="1" hangingPunct="1">
              <a:lnSpc>
                <a:spcPct val="80000"/>
              </a:lnSpc>
              <a:defRPr/>
            </a:pPr>
            <a:r>
              <a:rPr lang="en-US" altLang="x-none" sz="1800" smtClean="0">
                <a:latin typeface="Times New Roman" charset="0"/>
              </a:rPr>
              <a:t>     The changes in the market also lead to new ways for Americans to purchase their products. The small mom and pop stores faced stiff competition from the chain stores. The Great Atlantic &amp; Pacific Tea Company (A&amp;P) began creating a national network in the mid 1870s. F.W. Woolworth built a chain of dry goods stores. Sears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6259"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and Roebuck established a large market for its mail order products by distributing large numbers of catalogs each year. In large urban areas department stores began to predominate. </a:t>
            </a:r>
          </a:p>
          <a:p>
            <a:pPr algn="just" eaLnBrk="1" hangingPunct="1">
              <a:lnSpc>
                <a:spcPct val="80000"/>
              </a:lnSpc>
              <a:defRPr/>
            </a:pPr>
            <a:r>
              <a:rPr lang="en-US" altLang="x-none" sz="1800" smtClean="0">
                <a:latin typeface="Times New Roman" charset="0"/>
              </a:rPr>
              <a:t>     Department stores began in Europe. The idea spread to the U.S. and totally transformed the buying habits of Americans. Marshall fields, which was created in Chicago was one of the first department stores. Department stores were deliberately designed to create a sense of wonder and allurement for shoppers. Macy’s was founded in New York, Abraham Straus in Brooklyn, Jordan Marsh and Filene’s in Boston, and Wanamakers in Philadelphia. These department stores had their greatest effect on women who did most of the shopping for families. Women’s clothes changed more rapidly and drastically than men’s clothing. Women bought and prepared the food for the family. These new stores changed the way women cooked. Canning and refrigeration meant a greater variety in their diets. </a:t>
            </a:r>
          </a:p>
          <a:p>
            <a:pPr algn="just" eaLnBrk="1" hangingPunct="1">
              <a:lnSpc>
                <a:spcPct val="80000"/>
              </a:lnSpc>
              <a:defRPr/>
            </a:pPr>
            <a:r>
              <a:rPr lang="en-US" altLang="x-none" sz="1800" smtClean="0">
                <a:latin typeface="Times New Roman" charset="0"/>
              </a:rPr>
              <a:t>     Women were hired as sales clerks and waitresses. It also helped create a new movement which women lead out in. The consumer protection movement. The National Consumers League, formed in the 1890s under the leadership of Florence Kelley attempted to mobilize the power of women as consumers to force retailers and manufacturers to improve wages and working conditions. </a:t>
            </a:r>
          </a:p>
          <a:p>
            <a:pPr algn="just" eaLnBrk="1" hangingPunct="1">
              <a:lnSpc>
                <a:spcPct val="80000"/>
              </a:lnSpc>
              <a:defRPr/>
            </a:pPr>
            <a:r>
              <a:rPr lang="en-US" altLang="x-none" sz="1800" smtClean="0">
                <a:latin typeface="Times New Roman" charset="0"/>
              </a:rPr>
              <a:t>     Leisure and sports changes also. As work habits changed people had large blocks of time when they were not working. The weekends, vacations, and evenings allowed for time when people could be entertained. Organized sporting events were developed to use this time. Baseball became the favorite for many middle and lower class men. Baseball was a derivation of a British game called rounders, which had been developed from the British game crickett.  Versions of the game first appeared in the 1830s. Abner Doubleday supposedly invented baseball. However, it was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7283"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defRPr/>
            </a:pPr>
            <a:r>
              <a:rPr lang="en-US" altLang="x-none" sz="1800" smtClean="0">
                <a:latin typeface="Times New Roman" charset="0"/>
              </a:rPr>
              <a:t>      Alexander Cartwright who developed most of the rules and features of the game of baseball in the 1840s. After the Civil War interest in baseball began to grow.   </a:t>
            </a:r>
          </a:p>
          <a:p>
            <a:pPr algn="just" eaLnBrk="1" hangingPunct="1">
              <a:lnSpc>
                <a:spcPct val="80000"/>
              </a:lnSpc>
              <a:defRPr/>
            </a:pPr>
            <a:r>
              <a:rPr lang="en-US" altLang="x-none" sz="1800" smtClean="0">
                <a:latin typeface="Times New Roman" charset="0"/>
              </a:rPr>
              <a:t>     More than 200 amateur and professional clubs existed by the end of the Civil War. As the game grew in popularity it became a salaried sport with the Cincinnati Red Stockings being formed in 1869. Other cities soon joined the movement and in 1876 with the urging of Albert Spaulding they formed the National League. A rival league the American Association was later formed. It died out but in 1901 the American League took its place. The first World Series was played in 1903. The Boston Red Socks of the American League beat the Pittsburgh Pirates of the National League. By then Baseball had become American’s past time attracting crowds of 50,000 or more fans. It became the working-class sport</a:t>
            </a:r>
          </a:p>
          <a:p>
            <a:pPr algn="just" eaLnBrk="1" hangingPunct="1">
              <a:lnSpc>
                <a:spcPct val="80000"/>
              </a:lnSpc>
              <a:defRPr/>
            </a:pPr>
            <a:r>
              <a:rPr lang="en-US" altLang="x-none" sz="1800" smtClean="0">
                <a:latin typeface="Times New Roman" charset="0"/>
              </a:rPr>
              <a:t>     The emergence of Baseball was followed by the arrival of Football. It attracted a more elite crowd. It developed on college and university campuses. The first official game was played between Rutgers and Princeton in 1869. By the 1870s the game became standardized and the ruled, which we know today were being developed. As the sport became more popular it began to spread to other regions. In 1896 Amos Alonzo Stagg, Athletic Director and coach at University of Chicago, formed the Western Conference later called the Big Ten. Football gained a reputation for violence. In 1905, 18 players died of football related injuries and over 100 were seriously injured.</a:t>
            </a:r>
          </a:p>
          <a:p>
            <a:pPr algn="just" eaLnBrk="1" hangingPunct="1">
              <a:lnSpc>
                <a:spcPct val="80000"/>
              </a:lnSpc>
              <a:defRPr/>
            </a:pPr>
            <a:r>
              <a:rPr lang="en-US" altLang="x-none" sz="1800" smtClean="0">
                <a:latin typeface="Times New Roman" charset="0"/>
              </a:rPr>
              <a:t>     The violence prompted president Roosevelt to call for a White House conference. The result was the formulation of a committee to review the situation. This was an intercollegiate association, which in 1910 became known as the NCAA. They revised the rules of the game to make it safer and more honest.</a:t>
            </a:r>
          </a:p>
          <a:p>
            <a:pPr algn="just" eaLnBrk="1" hangingPunct="1">
              <a:lnSpc>
                <a:spcPct val="80000"/>
              </a:lnSpc>
              <a:defRPr/>
            </a:pPr>
            <a:r>
              <a:rPr lang="en-US" altLang="x-none" sz="1800" smtClean="0">
                <a:latin typeface="Times New Roman" charset="0"/>
              </a:rPr>
              <a:t>     The other popular sport of the period was Basketball. It was invented in 1891 in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8307"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defRPr/>
            </a:pPr>
            <a:r>
              <a:rPr lang="en-US" altLang="x-none" sz="1800" smtClean="0">
                <a:latin typeface="Times New Roman" charset="0"/>
              </a:rPr>
              <a:t>      Springfield Massachusetts by Dr. James A. Naismith, a Canadian working in the U.S. as an athletic director for a college. Boxing also gained in prominence during this period. In the 1880s the U.S. adopted the Marquis of Queensbury rules, which forced boxers to wear padded gloves and fight in three minute rounds. John L. Sullivan became heavy weight champion in 1882. He became boxing’s first national hero. Golf and cycling also became important social events during this period. They were joined by track clubs, crews, swimming, and croquet. </a:t>
            </a:r>
          </a:p>
          <a:p>
            <a:pPr algn="just" eaLnBrk="1" hangingPunct="1">
              <a:lnSpc>
                <a:spcPct val="80000"/>
              </a:lnSpc>
              <a:defRPr/>
            </a:pPr>
            <a:r>
              <a:rPr lang="en-US" altLang="x-none" sz="1800" smtClean="0">
                <a:latin typeface="Times New Roman" charset="0"/>
              </a:rPr>
              <a:t>     Originally all of these sports were segregated. This forced African Americans to develop their Rooseveltown leagues and organizations. Possibly the most famous African American sports league was the old Negro League. In 1867 the National Association of Baseball Players held their convention in Philadelphia. They Barred Black players and teams from the meeting. Then in 1871 the National Association of Professional Baseball Players established a gentlemen’s agreement to keep Blacks out. However, in the 1880s John W. “Bud” Fowler became the first African American to be paid for playing baseball. By 1900 more than 30 African Americans were playing for White teams in the White league. In 1885 the first Black team was organized by waiters at the Argyle Hotel, Babylon on Long Island. Finally, between 1910-11 a National Negro Baseball League was formed. It was the brainchild of Beaugard Mosely secretary of the Chicago Leland Giants.    </a:t>
            </a:r>
          </a:p>
          <a:p>
            <a:pPr algn="just" eaLnBrk="1" hangingPunct="1">
              <a:lnSpc>
                <a:spcPct val="80000"/>
              </a:lnSpc>
              <a:defRPr/>
            </a:pPr>
            <a:r>
              <a:rPr lang="en-US" altLang="x-none" sz="1800" smtClean="0">
                <a:latin typeface="Times New Roman" charset="0"/>
              </a:rPr>
              <a:t>     There were other forms of entertainment, which developed in the cities. Many ethnics maintained their own theatres where they were allowed to listen to the music or comics of their homeland. Urban theatres produced a distinctly American creation musical comedies.  They were part of the evolution of European operettas. George M. Cohan, an Irish vaudeville entertainer, became the first creator of musical comedies in the early 20th century. He authored a series of patriotic songs including;</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99331"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defRPr/>
            </a:pPr>
            <a:r>
              <a:rPr lang="en-US" altLang="x-none" sz="1800" i="1" smtClean="0">
                <a:latin typeface="Times New Roman" charset="0"/>
              </a:rPr>
              <a:t>      Yankee Doodle Dandy, Over There</a:t>
            </a:r>
            <a:r>
              <a:rPr lang="en-US" altLang="x-none" sz="1800" smtClean="0">
                <a:latin typeface="Times New Roman" charset="0"/>
              </a:rPr>
              <a:t>, and </a:t>
            </a:r>
            <a:r>
              <a:rPr lang="en-US" altLang="x-none" sz="1800" i="1" smtClean="0">
                <a:latin typeface="Times New Roman" charset="0"/>
              </a:rPr>
              <a:t>You’re a Grand Old Flag</a:t>
            </a:r>
            <a:r>
              <a:rPr lang="en-US" altLang="x-none" sz="1800" smtClean="0">
                <a:latin typeface="Times New Roman" charset="0"/>
              </a:rPr>
              <a:t>. </a:t>
            </a:r>
          </a:p>
          <a:p>
            <a:pPr algn="just" eaLnBrk="1" hangingPunct="1">
              <a:lnSpc>
                <a:spcPct val="80000"/>
              </a:lnSpc>
              <a:defRPr/>
            </a:pPr>
            <a:r>
              <a:rPr lang="en-US" altLang="x-none" sz="1800" smtClean="0">
                <a:latin typeface="Times New Roman" charset="0"/>
              </a:rPr>
              <a:t>     Vaudeville became popular also. This was a theatre method, which was adopted from the French. It was inexpensive enough to allow small theatre companies and neighborhood saloons could offer vaudeville. Vaudeville shows consisted of a variety of acts musicians, comedians, magicians, juggling, and others. As the form became more popular Florenz Ziegfield of New York began to stage more shows. Vaudeville was one of the few entertainment media open to African Americans.  Blacks bought the minstrel show, which were very popular for Black audiences. Minstrels became so famous that Whites began to perform them in what became known as Black face. Al Jolson was the most popular of the White Minstrel actors who performed in black face.  Most of the Minstrels were Black though. </a:t>
            </a:r>
          </a:p>
          <a:p>
            <a:pPr algn="just" eaLnBrk="1" hangingPunct="1">
              <a:lnSpc>
                <a:spcPct val="80000"/>
              </a:lnSpc>
              <a:defRPr/>
            </a:pPr>
            <a:r>
              <a:rPr lang="en-US" altLang="x-none" sz="1800" smtClean="0">
                <a:latin typeface="Times New Roman" charset="0"/>
              </a:rPr>
              <a:t>     Musicians combined the Jazz and ragtime tunes of the city with the Gospel tunes of the South. Most musicians played upon prevailing stereotypes of Blacks and acted out demeaning traits of Blacks with their music.</a:t>
            </a:r>
          </a:p>
          <a:p>
            <a:pPr algn="just" eaLnBrk="1" hangingPunct="1">
              <a:lnSpc>
                <a:spcPct val="80000"/>
              </a:lnSpc>
              <a:defRPr/>
            </a:pPr>
            <a:r>
              <a:rPr lang="en-US" altLang="x-none" sz="1800" smtClean="0">
                <a:latin typeface="Times New Roman" charset="0"/>
              </a:rPr>
              <a:t>     By far the most popular form of entertainment, which developed during the period was the movies.  Thomas Edison created the technology, which gave us the movies in the 1880s.  There after short movies became available in what became known as peep shows, in pool halls, penny arcades, and amusement parks.  Soon larger projectors were introduced which allowed for the pictures to be projected on larger screens. This invariably lead to the development of the theatre.  By 1900 large numbers of people were attending the theatres and watching movies. They were generally plotless films about trains or waterfalls, which were designed to show off the technology. </a:t>
            </a:r>
          </a:p>
          <a:p>
            <a:pPr algn="just" eaLnBrk="1" hangingPunct="1">
              <a:lnSpc>
                <a:spcPct val="80000"/>
              </a:lnSpc>
              <a:defRPr/>
            </a:pPr>
            <a:r>
              <a:rPr lang="en-US" altLang="x-none" sz="1800" smtClean="0">
                <a:latin typeface="Times New Roman" charset="0"/>
              </a:rPr>
              <a:t>     It was W.D. Griffith who brought the movies industry into the modern age with his two classic silent films; Birth of a Nation 1915, and Intolerance 1916. These two</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0355"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films introduced serious plots and elaborate productions to filmmaking.  Some of them contained notoriously racist overtones, which leads one to hypothesize that most moviegoers were White during this period.  Movies were the first truly mass entertainment medium, which reached all areas of the country and almost every group in society.     </a:t>
            </a:r>
            <a:endParaRPr lang="en-US" sz="1800" b="1" u="sng" smtClean="0">
              <a:latin typeface="Times New Roman" pitchFamily="18" charset="0"/>
            </a:endParaRPr>
          </a:p>
          <a:p>
            <a:pPr algn="just" eaLnBrk="1" hangingPunct="1">
              <a:lnSpc>
                <a:spcPct val="80000"/>
              </a:lnSpc>
            </a:pPr>
            <a:r>
              <a:rPr lang="en-US" sz="1800" b="1" u="sng" smtClean="0">
                <a:latin typeface="Times New Roman" pitchFamily="18" charset="0"/>
              </a:rPr>
              <a:t>Foreign Policy:</a:t>
            </a:r>
            <a:r>
              <a:rPr lang="en-US" sz="1800" smtClean="0">
                <a:latin typeface="Times New Roman" pitchFamily="18" charset="0"/>
              </a:rPr>
              <a:t> Crisis in Venezuela: In 1895 a crisis in Venezuela pitted the British against the Americans. The British had a colony in Guiana, which was divided from Venezuela by a river called Orinoco. In 1840 Sir Robert Schomburgh made a survey between the boundary between the colony and Venezuela. The survey was carefully done. Neither side was happy with the results. The Venezuelians rejected the boundaries because they were too close to the Orinoco. The dispute was over the Orinoco river basin.</a:t>
            </a:r>
          </a:p>
          <a:p>
            <a:pPr algn="just" eaLnBrk="1" hangingPunct="1">
              <a:lnSpc>
                <a:spcPct val="80000"/>
              </a:lnSpc>
            </a:pPr>
            <a:r>
              <a:rPr lang="en-US" sz="1800" smtClean="0">
                <a:latin typeface="Times New Roman" pitchFamily="18" charset="0"/>
              </a:rPr>
              <a:t>     The Venezuelians realized that the Orinoco was important to their economic development. When gold was discovered the crisis heated up. In 1887 the Venezuelians severed their diplomatic relations with the British. The Venezuelians invoked the Monroe Doctrine and demanded the U.S. protect her interest. The U.S. reluctantly moved. Grover Cleveland was America’s President. He was a Democrat and a minority President. He was a champion of the underdog. In 1887 Cleveland offered U.S. mediation in the dispute. The British rejected the American offer.</a:t>
            </a:r>
          </a:p>
          <a:p>
            <a:pPr algn="just" eaLnBrk="1" hangingPunct="1">
              <a:lnSpc>
                <a:spcPct val="80000"/>
              </a:lnSpc>
            </a:pPr>
            <a:r>
              <a:rPr lang="en-US" sz="1800" smtClean="0">
                <a:latin typeface="Times New Roman" pitchFamily="18" charset="0"/>
              </a:rPr>
              <a:t>     Sachville-West was the British Ambassador to the U.S. He interfered in the 1888 election on behalf of the Republicans. Cleveland lost the election. In 1892 Cleveland ran again and won. The Venezuelians hired William L. Scruggs to lobby their cause in congress. He wrote a book entitled “British Aggression in Venezuela”. In the Winter of 1895 Congress passed a resolution demanding that Britain submit to arbitration.</a:t>
            </a:r>
            <a:endParaRPr lang="en-US" sz="500" smtClean="0">
              <a:latin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1379" name="Rectangle 3"/>
          <p:cNvSpPr>
            <a:spLocks noGrp="1" noChangeArrowheads="1"/>
          </p:cNvSpPr>
          <p:nvPr>
            <p:ph type="body" idx="1"/>
          </p:nvPr>
        </p:nvSpPr>
        <p:spPr>
          <a:xfrm>
            <a:off x="304800" y="838200"/>
            <a:ext cx="8382000" cy="5638800"/>
          </a:xfrm>
        </p:spPr>
        <p:txBody>
          <a:bodyPr/>
          <a:lstStyle/>
          <a:p>
            <a:pPr algn="just" eaLnBrk="1" hangingPunct="1">
              <a:lnSpc>
                <a:spcPct val="80000"/>
              </a:lnSpc>
              <a:buFontTx/>
              <a:buNone/>
            </a:pPr>
            <a:r>
              <a:rPr lang="en-US" sz="1800" smtClean="0">
                <a:latin typeface="Times New Roman" pitchFamily="18" charset="0"/>
              </a:rPr>
              <a:t>      The British were active all over the Western Hemisphere. They occupied Corinto in Nicaragua. Cleveland had undermined a plan to annex Hawaii. He was afraid that he would be seen as weak if he did not take action. Richard Olney was Cleveland’s Secretary of State. In the summer of 1895 Cleveland told Olney to write a strong demand for the British stating the U.S. would arbitrate the dispute and both Britain and Venezuela would agree. </a:t>
            </a:r>
          </a:p>
          <a:p>
            <a:pPr algn="just" eaLnBrk="1" hangingPunct="1">
              <a:lnSpc>
                <a:spcPct val="80000"/>
              </a:lnSpc>
            </a:pPr>
            <a:r>
              <a:rPr lang="en-US" sz="1800" smtClean="0">
                <a:latin typeface="Times New Roman" pitchFamily="18" charset="0"/>
              </a:rPr>
              <a:t>     Olney wrote a major modification of the Monroe Doctrine. Any interference in New World affairs would be seen as an unfriendly act. The British were to declare whether they would or would not agree to arbitration. They British had to admit they were violating the Monroe Doctrine. He also said that the U.S. sovereignty and power came about from America’s wisdom, justice and equity and now the U.S. word was practically fiat in the Western hemisphere. The British government delayed a response. It was not until December that a draft from Lord Salisbury was received. </a:t>
            </a:r>
          </a:p>
          <a:p>
            <a:pPr algn="just" eaLnBrk="1" hangingPunct="1">
              <a:lnSpc>
                <a:spcPct val="80000"/>
              </a:lnSpc>
            </a:pPr>
            <a:r>
              <a:rPr lang="en-US" sz="1800" smtClean="0">
                <a:latin typeface="Times New Roman" pitchFamily="18" charset="0"/>
              </a:rPr>
              <a:t>     The British were tied up in South Africa at this time with the Boor War. Salisbury taught Cleveland and Olney a history lesson. He reminded them that the Monroe Doctrine was not applicable to modern situations. It was not recognized by international law. Arbitration was again rejected. Cleveland was “mad clear through”. He wanted to rush to congress and ask for a declaration of war. In the Winter of 1896 there was war fever in the country. </a:t>
            </a:r>
          </a:p>
          <a:p>
            <a:pPr algn="just" eaLnBrk="1" hangingPunct="1">
              <a:lnSpc>
                <a:spcPct val="80000"/>
              </a:lnSpc>
            </a:pPr>
            <a:r>
              <a:rPr lang="en-US" sz="1800" smtClean="0">
                <a:latin typeface="Times New Roman" pitchFamily="18" charset="0"/>
              </a:rPr>
              <a:t>     Cleveland drafted a message to congress. He said that Americans must now decide where the line should be drawn. He asked congress to appropriate funds for a commission to investigate the crisis. He said once the report comes in we must use all our power to defend Venezuelian territory. War would help our economy opposition to the war came from the clergy and peace societies. We had some international lawyers who opposed it. Intellectuals and financial community.</a:t>
            </a:r>
            <a:endParaRPr lang="en-US" sz="500" smtClean="0">
              <a:latin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74638"/>
            <a:ext cx="8229600" cy="411162"/>
          </a:xfrm>
        </p:spPr>
        <p:txBody>
          <a:bodyPr/>
          <a:lstStyle/>
          <a:p>
            <a:pPr eaLnBrk="1" hangingPunct="1">
              <a:defRPr/>
            </a:pPr>
            <a:r>
              <a:rPr lang="en-US" altLang="x-none" sz="2000" smtClean="0"/>
              <a:t>US History 1877-Present</a:t>
            </a:r>
          </a:p>
        </p:txBody>
      </p:sp>
      <p:sp>
        <p:nvSpPr>
          <p:cNvPr id="102403" name="Rectangle 3"/>
          <p:cNvSpPr>
            <a:spLocks noGrp="1" noChangeArrowheads="1"/>
          </p:cNvSpPr>
          <p:nvPr>
            <p:ph type="body" idx="1"/>
          </p:nvPr>
        </p:nvSpPr>
        <p:spPr>
          <a:xfrm>
            <a:off x="304800" y="762000"/>
            <a:ext cx="8382000" cy="5715000"/>
          </a:xfrm>
        </p:spPr>
        <p:txBody>
          <a:bodyPr/>
          <a:lstStyle/>
          <a:p>
            <a:pPr algn="just" eaLnBrk="1" hangingPunct="1">
              <a:lnSpc>
                <a:spcPct val="80000"/>
              </a:lnSpc>
              <a:buFontTx/>
              <a:buNone/>
              <a:defRPr/>
            </a:pPr>
            <a:r>
              <a:rPr lang="en-US" altLang="x-none" sz="1800" smtClean="0">
                <a:latin typeface="Times New Roman" charset="0"/>
              </a:rPr>
              <a:t>     This crisis showed how easy it was to raise the passions of Americans towards the British. Cleveland realized that we did not have the military to fight the British. There was a lot of opposition to a war from peace organizations, clergy members, and industrialists. </a:t>
            </a:r>
          </a:p>
          <a:p>
            <a:pPr algn="just" eaLnBrk="1" hangingPunct="1">
              <a:lnSpc>
                <a:spcPct val="80000"/>
              </a:lnSpc>
              <a:defRPr/>
            </a:pPr>
            <a:r>
              <a:rPr lang="en-US" altLang="x-none" sz="1800" smtClean="0">
                <a:latin typeface="Times New Roman" charset="0"/>
              </a:rPr>
              <a:t>     Joseph Pulitzer put together editorials and stories, which emphasized peace. He worked for the “New York World”. In England there was war fever. Parliament urged the British government to accept arbitration. Britain had the same fears as they had in 1848. They bent their knees. Britain’s hands were tied in the Boor War. Germany was aiding the Boors. In early 1897 an agreement was reached when the British accepted arbitration. The settlement finally reached was favorable to the British.</a:t>
            </a:r>
          </a:p>
          <a:p>
            <a:pPr algn="just" eaLnBrk="1" hangingPunct="1">
              <a:lnSpc>
                <a:spcPct val="80000"/>
              </a:lnSpc>
              <a:defRPr/>
            </a:pPr>
            <a:r>
              <a:rPr lang="en-US" altLang="x-none" sz="1800" smtClean="0">
                <a:latin typeface="Times New Roman" charset="0"/>
              </a:rPr>
              <a:t>     The consequences for the Americans were 1. accelerated Jingoism. The raw appeal to popular passions. It was like saber rattling 2. The Americans were seen unfavorably in Europe 3. America’s prestige was enhanced in the Western Hemisphere 4. The Monroe Doctrine was strengthened. Latin America applauded America’s standing up for weaker Latin-American countries. Stronger nations felt resentment.</a:t>
            </a:r>
          </a:p>
          <a:p>
            <a:pPr algn="just" eaLnBrk="1" hangingPunct="1">
              <a:lnSpc>
                <a:spcPct val="80000"/>
              </a:lnSpc>
              <a:defRPr/>
            </a:pPr>
            <a:r>
              <a:rPr lang="en-US" altLang="x-none" sz="1800" smtClean="0">
                <a:latin typeface="Times New Roman" charset="0"/>
              </a:rPr>
              <a:t>     Another crisis developed for the United States. There was a revolt in Cuba against rebelled against Spanish control. Jose Marti led the rebellion. It was centered in the Mountains with a few hundred people. They used terrorist tactics to fight the Spanish Army. The Spanish government announced the rebellion was small and would fade away. 50,000 Spanish regulars were sent to Cuba. The rebels looked to America for support. There were about 20,000 Cubans living in America in 1895. There were about 5,000 rebels fighting.</a:t>
            </a:r>
          </a:p>
          <a:p>
            <a:pPr algn="just" eaLnBrk="1" hangingPunct="1">
              <a:lnSpc>
                <a:spcPct val="80000"/>
              </a:lnSpc>
              <a:defRPr/>
            </a:pPr>
            <a:r>
              <a:rPr lang="en-US" altLang="x-none" sz="1800" smtClean="0">
                <a:latin typeface="Times New Roman" charset="0"/>
              </a:rPr>
              <a:t>     The rebels had to mobilize support in America. They gathered in New York City.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53948</Words>
  <Application>Microsoft Macintosh PowerPoint</Application>
  <PresentationFormat>On-screen Show (4:3)</PresentationFormat>
  <Paragraphs>963</Paragraphs>
  <Slides>160</Slides>
  <Notes>160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160</vt:i4>
      </vt:variant>
    </vt:vector>
  </HeadingPairs>
  <TitlesOfParts>
    <vt:vector size="163" baseType="lpstr">
      <vt:lpstr>Arial</vt:lpstr>
      <vt:lpstr>Times New Roman</vt:lpstr>
      <vt:lpstr>Default Design</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1877-Present</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lpstr>US History Exam II Notes</vt:lpstr>
    </vt:vector>
  </TitlesOfParts>
  <Company>Clemson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History 1877-Present</dc:title>
  <dc:creator>AAH</dc:creator>
  <cp:lastModifiedBy>Joseh</cp:lastModifiedBy>
  <cp:revision>8</cp:revision>
  <dcterms:created xsi:type="dcterms:W3CDTF">2005-02-24T14:08:49Z</dcterms:created>
  <dcterms:modified xsi:type="dcterms:W3CDTF">2018-07-12T01:51:51Z</dcterms:modified>
</cp:coreProperties>
</file>