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Lst>
  <p:notesMasterIdLst>
    <p:notesMasterId r:id="rId8"/>
  </p:notesMasterIdLst>
  <p:sldIdLst>
    <p:sldId id="256" r:id="rId2"/>
    <p:sldId id="257" r:id="rId3"/>
    <p:sldId id="261" r:id="rId4"/>
    <p:sldId id="258" r:id="rId5"/>
    <p:sldId id="259"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3FC56C-DF4A-8548-A553-03D19C03974F}" type="datetimeFigureOut">
              <a:rPr lang="en-US" smtClean="0"/>
              <a:t>3/21/2017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84E4E3-C0FE-0C41-BC04-C34A698DD2D4}" type="slidenum">
              <a:rPr lang="en-US" smtClean="0"/>
              <a:t>‹#›</a:t>
            </a:fld>
            <a:endParaRPr lang="en-US"/>
          </a:p>
        </p:txBody>
      </p:sp>
    </p:spTree>
    <p:extLst>
      <p:ext uri="{BB962C8B-B14F-4D97-AF65-F5344CB8AC3E}">
        <p14:creationId xmlns:p14="http://schemas.microsoft.com/office/powerpoint/2010/main" val="28250153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84E4E3-C0FE-0C41-BC04-C34A698DD2D4}" type="slidenum">
              <a:rPr lang="en-US" smtClean="0"/>
              <a:t>4</a:t>
            </a:fld>
            <a:endParaRPr lang="en-US"/>
          </a:p>
        </p:txBody>
      </p:sp>
    </p:spTree>
    <p:extLst>
      <p:ext uri="{BB962C8B-B14F-4D97-AF65-F5344CB8AC3E}">
        <p14:creationId xmlns:p14="http://schemas.microsoft.com/office/powerpoint/2010/main" val="274429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4F94F6-269D-2748-92EA-3B4D03046989}"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2C8DB-7237-D84A-A975-0FD3DEB31F6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4F94F6-269D-2748-92EA-3B4D03046989}"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2C8DB-7237-D84A-A975-0FD3DEB31F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4F94F6-269D-2748-92EA-3B4D03046989}"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2C8DB-7237-D84A-A975-0FD3DEB31F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4F94F6-269D-2748-92EA-3B4D03046989}"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2C8DB-7237-D84A-A975-0FD3DEB31F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4F94F6-269D-2748-92EA-3B4D03046989}"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2C8DB-7237-D84A-A975-0FD3DEB31F6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4F94F6-269D-2748-92EA-3B4D03046989}"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2C8DB-7237-D84A-A975-0FD3DEB31F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4F94F6-269D-2748-92EA-3B4D03046989}" type="datetimeFigureOut">
              <a:rPr lang="en-US" smtClean="0"/>
              <a:t>3/21/2017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82C8DB-7237-D84A-A975-0FD3DEB31F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4F94F6-269D-2748-92EA-3B4D03046989}" type="datetimeFigureOut">
              <a:rPr lang="en-US" smtClean="0"/>
              <a:t>3/21/2017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82C8DB-7237-D84A-A975-0FD3DEB31F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F94F6-269D-2748-92EA-3B4D03046989}" type="datetimeFigureOut">
              <a:rPr lang="en-US" smtClean="0"/>
              <a:t>3/21/2017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82C8DB-7237-D84A-A975-0FD3DEB31F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4F94F6-269D-2748-92EA-3B4D03046989}"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2C8DB-7237-D84A-A975-0FD3DEB31F6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64F94F6-269D-2748-92EA-3B4D03046989}" type="datetimeFigureOut">
              <a:rPr lang="en-US" smtClean="0"/>
              <a:t>3/21/2017</a:t>
            </a:fld>
            <a:endParaRPr lang="en-US"/>
          </a:p>
        </p:txBody>
      </p:sp>
      <p:sp>
        <p:nvSpPr>
          <p:cNvPr id="9" name="Slide Number Placeholder 8"/>
          <p:cNvSpPr>
            <a:spLocks noGrp="1"/>
          </p:cNvSpPr>
          <p:nvPr>
            <p:ph type="sldNum" sz="quarter" idx="11"/>
          </p:nvPr>
        </p:nvSpPr>
        <p:spPr/>
        <p:txBody>
          <a:bodyPr/>
          <a:lstStyle/>
          <a:p>
            <a:fld id="{DD82C8DB-7237-D84A-A975-0FD3DEB31F6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D82C8DB-7237-D84A-A975-0FD3DEB31F6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64F94F6-269D-2748-92EA-3B4D03046989}" type="datetimeFigureOut">
              <a:rPr lang="en-US" smtClean="0"/>
              <a:t>3/21/2017</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List_of_LGBT-related_films" TargetMode="External"/><Relationship Id="rId2" Type="http://schemas.openxmlformats.org/officeDocument/2006/relationships/hyperlink" Target="https://en.wikipedia.org/wiki/List_of_dramatic_television_series_with_LGBT_character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6" Type="http://schemas.openxmlformats.org/officeDocument/2006/relationships/hyperlink" Target="https://en.wikipedia.org/wiki/Cloud_9_(play)" TargetMode="External"/><Relationship Id="rId117" Type="http://schemas.openxmlformats.org/officeDocument/2006/relationships/hyperlink" Target="https://en.wikipedia.org/wiki/Stop_Kiss" TargetMode="External"/><Relationship Id="rId21" Type="http://schemas.openxmlformats.org/officeDocument/2006/relationships/hyperlink" Target="https://en.wikipedia.org/wiki/Burning_Blue" TargetMode="External"/><Relationship Id="rId42" Type="http://schemas.openxmlformats.org/officeDocument/2006/relationships/hyperlink" Target="https://en.wikipedia.org/wiki/Fortune_and_Men's_Eyes" TargetMode="External"/><Relationship Id="rId47" Type="http://schemas.openxmlformats.org/officeDocument/2006/relationships/hyperlink" Target="https://en.wikipedia.org/wiki/The_Green_Bay_Tree" TargetMode="External"/><Relationship Id="rId63" Type="http://schemas.openxmlformats.org/officeDocument/2006/relationships/hyperlink" Target="https://en.wikipedia.org/wiki/The_Judas_Kiss_(play)" TargetMode="External"/><Relationship Id="rId68" Type="http://schemas.openxmlformats.org/officeDocument/2006/relationships/hyperlink" Target="https://en.wikipedia.org/wiki/The_Lily's_Revenge" TargetMode="External"/><Relationship Id="rId84" Type="http://schemas.openxmlformats.org/officeDocument/2006/relationships/hyperlink" Target="https://en.wikipedia.org/wiki/Miracle_Day" TargetMode="External"/><Relationship Id="rId89" Type="http://schemas.openxmlformats.org/officeDocument/2006/relationships/hyperlink" Target="https://en.wikipedia.org/wiki/My_Own_Private_Oshawa" TargetMode="External"/><Relationship Id="rId112" Type="http://schemas.openxmlformats.org/officeDocument/2006/relationships/hyperlink" Target="https://en.wikipedia.org/wiki/Six_Degrees_of_Separation_(play)" TargetMode="External"/><Relationship Id="rId16" Type="http://schemas.openxmlformats.org/officeDocument/2006/relationships/hyperlink" Target="https://en.wikipedia.org/wiki/Body_Awareness" TargetMode="External"/><Relationship Id="rId107" Type="http://schemas.openxmlformats.org/officeDocument/2006/relationships/hyperlink" Target="https://en.wikipedia.org/wiki/Ross_(play)" TargetMode="External"/><Relationship Id="rId11" Type="http://schemas.openxmlformats.org/officeDocument/2006/relationships/hyperlink" Target="https://en.wikipedia.org/wiki/Bathhouse:_The_Musical!" TargetMode="External"/><Relationship Id="rId24" Type="http://schemas.openxmlformats.org/officeDocument/2006/relationships/hyperlink" Target="https://en.wikipedia.org/wiki/The_Children's_Hour_(play)" TargetMode="External"/><Relationship Id="rId32" Type="http://schemas.openxmlformats.org/officeDocument/2006/relationships/hyperlink" Target="https://en.wikipedia.org/wiki/Dress_Suits_to_Hire" TargetMode="External"/><Relationship Id="rId37" Type="http://schemas.openxmlformats.org/officeDocument/2006/relationships/hyperlink" Target="https://en.wikipedia.org/wiki/Entertaining_Mr_Sloane" TargetMode="External"/><Relationship Id="rId40" Type="http://schemas.openxmlformats.org/officeDocument/2006/relationships/hyperlink" Target="https://en.wikipedia.org/wiki/The_Fire_that_Consumes" TargetMode="External"/><Relationship Id="rId45" Type="http://schemas.openxmlformats.org/officeDocument/2006/relationships/hyperlink" Target="https://en.wikipedia.org/wiki/Geography_Club_(play)" TargetMode="External"/><Relationship Id="rId53" Type="http://schemas.openxmlformats.org/officeDocument/2006/relationships/hyperlink" Target="https://en.wikipedia.org/wiki/Holding_the_Man_(play)" TargetMode="External"/><Relationship Id="rId58" Type="http://schemas.openxmlformats.org/officeDocument/2006/relationships/hyperlink" Target="https://en.wikipedia.org/wiki/In_Gabriel's_Kitchen" TargetMode="External"/><Relationship Id="rId66" Type="http://schemas.openxmlformats.org/officeDocument/2006/relationships/hyperlink" Target="https://en.wikipedia.org/wiki/Latin!_or_Tobacco_and_Boys" TargetMode="External"/><Relationship Id="rId74" Type="http://schemas.openxmlformats.org/officeDocument/2006/relationships/hyperlink" Target="https://en.wikipedia.org/wiki/Lord_Arthur's_Bed" TargetMode="External"/><Relationship Id="rId79" Type="http://schemas.openxmlformats.org/officeDocument/2006/relationships/hyperlink" Target="https://en.wikipedia.org/wiki/The_Madness_of_Lady_Bright" TargetMode="External"/><Relationship Id="rId87" Type="http://schemas.openxmlformats.org/officeDocument/2006/relationships/hyperlink" Target="https://en.wikipedia.org/wiki/My_Big_Gay_Italian_Wedding" TargetMode="External"/><Relationship Id="rId102" Type="http://schemas.openxmlformats.org/officeDocument/2006/relationships/hyperlink" Target="https://en.wikipedia.org/wiki/Proud_(play)" TargetMode="External"/><Relationship Id="rId110" Type="http://schemas.openxmlformats.org/officeDocument/2006/relationships/hyperlink" Target="https://en.wikipedia.org/wiki/Seduction_(2004_play)" TargetMode="External"/><Relationship Id="rId115" Type="http://schemas.openxmlformats.org/officeDocument/2006/relationships/hyperlink" Target="https://en.wikipedia.org/wiki/Sons_of_the_Prophet" TargetMode="External"/><Relationship Id="rId5" Type="http://schemas.openxmlformats.org/officeDocument/2006/relationships/hyperlink" Target="https://en.wikipedia.org/wiki/Angels_in_America:_A_Gay_Fantasia_on_National_Themes" TargetMode="External"/><Relationship Id="rId61" Type="http://schemas.openxmlformats.org/officeDocument/2006/relationships/hyperlink" Target="https://en.wikipedia.org/wiki/Jerker" TargetMode="External"/><Relationship Id="rId82" Type="http://schemas.openxmlformats.org/officeDocument/2006/relationships/hyperlink" Target="https://en.wikipedia.org/wiki/Melancholy_Play" TargetMode="External"/><Relationship Id="rId90" Type="http://schemas.openxmlformats.org/officeDocument/2006/relationships/hyperlink" Target="https://en.wikipedia.org/wiki/The_Nance" TargetMode="External"/><Relationship Id="rId95" Type="http://schemas.openxmlformats.org/officeDocument/2006/relationships/hyperlink" Target="https://en.wikipedia.org/wiki/Norman,_Is_That_You?" TargetMode="External"/><Relationship Id="rId19" Type="http://schemas.openxmlformats.org/officeDocument/2006/relationships/hyperlink" Target="https://en.wikipedia.org/wiki/Break_Through_(play)" TargetMode="External"/><Relationship Id="rId14" Type="http://schemas.openxmlformats.org/officeDocument/2006/relationships/hyperlink" Target="https://en.wikipedia.org/wiki/Bent_(play)" TargetMode="External"/><Relationship Id="rId22" Type="http://schemas.openxmlformats.org/officeDocument/2006/relationships/hyperlink" Target="https://en.wikipedia.org/wiki/Casa_Valentina" TargetMode="External"/><Relationship Id="rId27" Type="http://schemas.openxmlformats.org/officeDocument/2006/relationships/hyperlink" Target="https://en.wikipedia.org/wiki/Corpus_Christi_(play)" TargetMode="External"/><Relationship Id="rId30" Type="http://schemas.openxmlformats.org/officeDocument/2006/relationships/hyperlink" Target="https://en.wikipedia.org/wiki/Dog_Sees_God:_Confessions_of_a_Teenage_Blockhead" TargetMode="External"/><Relationship Id="rId35" Type="http://schemas.openxmlformats.org/officeDocument/2006/relationships/hyperlink" Target="https://en.wikipedia.org/wiki/Elegies_for_Angels,_Punks_and_Raging_Queens" TargetMode="External"/><Relationship Id="rId43" Type="http://schemas.openxmlformats.org/officeDocument/2006/relationships/hyperlink" Target="https://en.wikipedia.org/wiki/Fucking_Men" TargetMode="External"/><Relationship Id="rId48" Type="http://schemas.openxmlformats.org/officeDocument/2006/relationships/hyperlink" Target="https://en.wikipedia.org/wiki/Gross_Indecency:_The_Three_Trials_of_Oscar_Wilde" TargetMode="External"/><Relationship Id="rId56" Type="http://schemas.openxmlformats.org/officeDocument/2006/relationships/hyperlink" Target="https://en.wikipedia.org/wiki/The_Hungry_Woman" TargetMode="External"/><Relationship Id="rId64" Type="http://schemas.openxmlformats.org/officeDocument/2006/relationships/hyperlink" Target="https://en.wikipedia.org/wiki/The_Laramie_Project" TargetMode="External"/><Relationship Id="rId69" Type="http://schemas.openxmlformats.org/officeDocument/2006/relationships/hyperlink" Target="https://en.wikipedia.org/wiki/Lips_Together,_Teeth_Apart" TargetMode="External"/><Relationship Id="rId77" Type="http://schemas.openxmlformats.org/officeDocument/2006/relationships/hyperlink" Target="https://en.wikipedia.org/wiki/Lulu_(opera)" TargetMode="External"/><Relationship Id="rId100" Type="http://schemas.openxmlformats.org/officeDocument/2006/relationships/hyperlink" Target="https://en.wikipedia.org/wiki/The_Pride_(play)" TargetMode="External"/><Relationship Id="rId105" Type="http://schemas.openxmlformats.org/officeDocument/2006/relationships/hyperlink" Target="https://en.wikipedia.org/wiki/The_Ritz_(play)" TargetMode="External"/><Relationship Id="rId113" Type="http://schemas.openxmlformats.org/officeDocument/2006/relationships/hyperlink" Target="https://en.wikipedia.org/wiki/Slavs!" TargetMode="External"/><Relationship Id="rId118" Type="http://schemas.openxmlformats.org/officeDocument/2006/relationships/hyperlink" Target="https://en.wikipedia.org/wiki/Streamers_(play)" TargetMode="External"/><Relationship Id="rId8" Type="http://schemas.openxmlformats.org/officeDocument/2006/relationships/hyperlink" Target="https://en.wikipedia.org/wiki/As_Is_(play)" TargetMode="External"/><Relationship Id="rId51" Type="http://schemas.openxmlformats.org/officeDocument/2006/relationships/hyperlink" Target="https://en.wikipedia.org/wiki/High_(play)" TargetMode="External"/><Relationship Id="rId72" Type="http://schemas.openxmlformats.org/officeDocument/2006/relationships/hyperlink" Target="https://en.wikipedia.org/wiki/Lonely_Planet_(play)" TargetMode="External"/><Relationship Id="rId80" Type="http://schemas.openxmlformats.org/officeDocument/2006/relationships/hyperlink" Target="https://en.wikipedia.org/wiki/Le_Martyre_de_saint_S%C3%A9bastien" TargetMode="External"/><Relationship Id="rId85" Type="http://schemas.openxmlformats.org/officeDocument/2006/relationships/hyperlink" Target="https://en.wikipedia.org/wiki/Mother_Clap's_Molly_House" TargetMode="External"/><Relationship Id="rId93" Type="http://schemas.openxmlformats.org/officeDocument/2006/relationships/hyperlink" Target="https://en.wikipedia.org/wiki/No_Exit" TargetMode="External"/><Relationship Id="rId98" Type="http://schemas.openxmlformats.org/officeDocument/2006/relationships/hyperlink" Target="https://en.wikipedia.org/wiki/Oscar_Wilde_(play)" TargetMode="External"/><Relationship Id="rId3" Type="http://schemas.openxmlformats.org/officeDocument/2006/relationships/hyperlink" Target="https://en.wikipedia.org/wiki/Agokwe" TargetMode="External"/><Relationship Id="rId12" Type="http://schemas.openxmlformats.org/officeDocument/2006/relationships/hyperlink" Target="https://en.wikipedia.org/wiki/Be_Happy_Be_Mormon" TargetMode="External"/><Relationship Id="rId17" Type="http://schemas.openxmlformats.org/officeDocument/2006/relationships/hyperlink" Target="https://en.wikipedia.org/wiki/Boston_Marriage_(play)" TargetMode="External"/><Relationship Id="rId25" Type="http://schemas.openxmlformats.org/officeDocument/2006/relationships/hyperlink" Target="https://en.wikipedia.org/wiki/Christine_Jorgensen_Reveals" TargetMode="External"/><Relationship Id="rId33" Type="http://schemas.openxmlformats.org/officeDocument/2006/relationships/hyperlink" Target="https://en.wikipedia.org/wiki/Eastern_Standard" TargetMode="External"/><Relationship Id="rId38" Type="http://schemas.openxmlformats.org/officeDocument/2006/relationships/hyperlink" Target="https://en.wikipedia.org/wiki/Execution_of_Justice" TargetMode="External"/><Relationship Id="rId46" Type="http://schemas.openxmlformats.org/officeDocument/2006/relationships/hyperlink" Target="https://en.wikipedia.org/wiki/The_Goat,_or_Who_Is_Sylvia?" TargetMode="External"/><Relationship Id="rId59" Type="http://schemas.openxmlformats.org/officeDocument/2006/relationships/hyperlink" Target="https://en.wikipedia.org/wiki/The_Invention_of_Love" TargetMode="External"/><Relationship Id="rId67" Type="http://schemas.openxmlformats.org/officeDocument/2006/relationships/hyperlink" Target="https://en.wikipedia.org/wiki/Lilies_(play)" TargetMode="External"/><Relationship Id="rId103" Type="http://schemas.openxmlformats.org/officeDocument/2006/relationships/hyperlink" Target="https://en.wikipedia.org/wiki/P.S._Your_Cat_Is_Dead" TargetMode="External"/><Relationship Id="rId108" Type="http://schemas.openxmlformats.org/officeDocument/2006/relationships/hyperlink" Target="https://en.wikipedia.org/wiki/Scent_of_Rain" TargetMode="External"/><Relationship Id="rId116" Type="http://schemas.openxmlformats.org/officeDocument/2006/relationships/hyperlink" Target="https://en.wikipedia.org/wiki/Staircase_(play)" TargetMode="External"/><Relationship Id="rId20" Type="http://schemas.openxmlformats.org/officeDocument/2006/relationships/hyperlink" Target="https://en.wikipedia.org/wiki/Breaking_the_Code" TargetMode="External"/><Relationship Id="rId41" Type="http://schemas.openxmlformats.org/officeDocument/2006/relationships/hyperlink" Target="https://en.wikipedia.org/wiki/The_First_Domino" TargetMode="External"/><Relationship Id="rId54" Type="http://schemas.openxmlformats.org/officeDocument/2006/relationships/hyperlink" Target="https://en.wikipedia.org/wiki/Hosanna_(play)" TargetMode="External"/><Relationship Id="rId62" Type="http://schemas.openxmlformats.org/officeDocument/2006/relationships/hyperlink" Target="https://en.wikipedia.org/wiki/Joni_and_Gina's_Wedding" TargetMode="External"/><Relationship Id="rId70" Type="http://schemas.openxmlformats.org/officeDocument/2006/relationships/hyperlink" Target="https://en.wikipedia.org/wiki/The_Lisbon_Traviata" TargetMode="External"/><Relationship Id="rId75" Type="http://schemas.openxmlformats.org/officeDocument/2006/relationships/hyperlink" Target="https://en.wikipedia.org/wiki/Love_the_Sinner" TargetMode="External"/><Relationship Id="rId83" Type="http://schemas.openxmlformats.org/officeDocument/2006/relationships/hyperlink" Target="https://en.wikipedia.org/wiki/The_Men_from_the_Boys" TargetMode="External"/><Relationship Id="rId88" Type="http://schemas.openxmlformats.org/officeDocument/2006/relationships/hyperlink" Target="https://en.wikipedia.org/wiki/My_Night_with_Reg" TargetMode="External"/><Relationship Id="rId91" Type="http://schemas.openxmlformats.org/officeDocument/2006/relationships/hyperlink" Target="https://en.wikipedia.org/wiki/Next_Fall" TargetMode="External"/><Relationship Id="rId96" Type="http://schemas.openxmlformats.org/officeDocument/2006/relationships/hyperlink" Target="https://en.wikipedia.org/wiki/Observe_the_Sons_of_Ulster_Marching_Towards_the_Somme" TargetMode="External"/><Relationship Id="rId111" Type="http://schemas.openxmlformats.org/officeDocument/2006/relationships/hyperlink" Target="https://en.wikipedia.org/wiki/Semi-Monde" TargetMode="External"/><Relationship Id="rId1" Type="http://schemas.openxmlformats.org/officeDocument/2006/relationships/slideLayout" Target="../slideLayouts/slideLayout2.xml"/><Relationship Id="rId6" Type="http://schemas.openxmlformats.org/officeDocument/2006/relationships/hyperlink" Target="https://en.wikipedia.org/wiki/Another_Country_(play)" TargetMode="External"/><Relationship Id="rId15" Type="http://schemas.openxmlformats.org/officeDocument/2006/relationships/hyperlink" Target="https://en.wikipedia.org/wiki/Blowing_Whistles" TargetMode="External"/><Relationship Id="rId23" Type="http://schemas.openxmlformats.org/officeDocument/2006/relationships/hyperlink" Target="https://en.wikipedia.org/wiki/Cat_on_a_Hot_Tin_Roof" TargetMode="External"/><Relationship Id="rId28" Type="http://schemas.openxmlformats.org/officeDocument/2006/relationships/hyperlink" Target="https://en.wikipedia.org/wiki/Deathtrap_(play)" TargetMode="External"/><Relationship Id="rId36" Type="http://schemas.openxmlformats.org/officeDocument/2006/relationships/hyperlink" Target="https://en.wikipedia.org/wiki/Elizabeth_Rex" TargetMode="External"/><Relationship Id="rId49" Type="http://schemas.openxmlformats.org/officeDocument/2006/relationships/hyperlink" Target="https://en.wikipedia.org/wiki/The_Gulf_(play)" TargetMode="External"/><Relationship Id="rId57" Type="http://schemas.openxmlformats.org/officeDocument/2006/relationships/hyperlink" Target="https://en.wikipedia.org/wiki/I_Am_My_Own_Wife" TargetMode="External"/><Relationship Id="rId106" Type="http://schemas.openxmlformats.org/officeDocument/2006/relationships/hyperlink" Target="https://en.wikipedia.org/wiki/Rose_by_Any_Other_Name..." TargetMode="External"/><Relationship Id="rId114" Type="http://schemas.openxmlformats.org/officeDocument/2006/relationships/hyperlink" Target="https://en.wikipedia.org/wiki/Some_Men" TargetMode="External"/><Relationship Id="rId119" Type="http://schemas.openxmlformats.org/officeDocument/2006/relationships/hyperlink" Target="https://en.wikipedia.org/wiki/A_Streetcar_Named_Desire" TargetMode="External"/><Relationship Id="rId10" Type="http://schemas.openxmlformats.org/officeDocument/2006/relationships/hyperlink" Target="https://en.wikipedia.org/wiki/Balm_in_Gilead" TargetMode="External"/><Relationship Id="rId31" Type="http://schemas.openxmlformats.org/officeDocument/2006/relationships/hyperlink" Target="https://en.wikipedia.org/wiki/The_Drag_(play)" TargetMode="External"/><Relationship Id="rId44" Type="http://schemas.openxmlformats.org/officeDocument/2006/relationships/hyperlink" Target="https://en.wikipedia.org/wiki/Gemini_(play)" TargetMode="External"/><Relationship Id="rId52" Type="http://schemas.openxmlformats.org/officeDocument/2006/relationships/hyperlink" Target="https://en.wikipedia.org/wiki/The_History_Boys" TargetMode="External"/><Relationship Id="rId60" Type="http://schemas.openxmlformats.org/officeDocument/2006/relationships/hyperlink" Target="https://en.wikipedia.org/wiki/Jagdszenen_aus_Niederbayern_(play)" TargetMode="External"/><Relationship Id="rId65" Type="http://schemas.openxmlformats.org/officeDocument/2006/relationships/hyperlink" Target="https://en.wikipedia.org/wiki/Last_Summer_at_Bluefish_Cove" TargetMode="External"/><Relationship Id="rId73" Type="http://schemas.openxmlformats.org/officeDocument/2006/relationships/hyperlink" Target="https://en.wikipedia.org/wiki/Loot_(play)" TargetMode="External"/><Relationship Id="rId78" Type="http://schemas.openxmlformats.org/officeDocument/2006/relationships/hyperlink" Target="https://en.wikipedia.org/wiki/M._Butterfly" TargetMode="External"/><Relationship Id="rId81" Type="http://schemas.openxmlformats.org/officeDocument/2006/relationships/hyperlink" Target="https://en.wikipedia.org/wiki/Measure_for_Pleasure" TargetMode="External"/><Relationship Id="rId86" Type="http://schemas.openxmlformats.org/officeDocument/2006/relationships/hyperlink" Target="https://en.wikipedia.org/wiki/Mothers_and_Sons_(play)" TargetMode="External"/><Relationship Id="rId94" Type="http://schemas.openxmlformats.org/officeDocument/2006/relationships/hyperlink" Target="https://en.wikipedia.org/wiki/The_Normal_Heart" TargetMode="External"/><Relationship Id="rId99" Type="http://schemas.openxmlformats.org/officeDocument/2006/relationships/hyperlink" Target="https://en.wikipedia.org/wiki/Plague_Over_England" TargetMode="External"/><Relationship Id="rId101" Type="http://schemas.openxmlformats.org/officeDocument/2006/relationships/hyperlink" Target="https://en.wikipedia.org/wiki/Privates_on_Parade" TargetMode="External"/><Relationship Id="rId4" Type="http://schemas.openxmlformats.org/officeDocument/2006/relationships/hyperlink" Target="https://en.wikipedia.org/wiki/The_AIDS_Show" TargetMode="External"/><Relationship Id="rId9" Type="http://schemas.openxmlformats.org/officeDocument/2006/relationships/hyperlink" Target="https://en.wikipedia.org/wiki/Asmara_Songsang" TargetMode="External"/><Relationship Id="rId13" Type="http://schemas.openxmlformats.org/officeDocument/2006/relationships/hyperlink" Target="https://en.wikipedia.org/wiki/Beautiful_Thing_(play)" TargetMode="External"/><Relationship Id="rId18" Type="http://schemas.openxmlformats.org/officeDocument/2006/relationships/hyperlink" Target="https://en.wikipedia.org/wiki/The_Boys_in_the_Band_(play)" TargetMode="External"/><Relationship Id="rId39" Type="http://schemas.openxmlformats.org/officeDocument/2006/relationships/hyperlink" Target="https://en.wikipedia.org/wiki/Fifth_of_July" TargetMode="External"/><Relationship Id="rId109" Type="http://schemas.openxmlformats.org/officeDocument/2006/relationships/hyperlink" Target="https://en.wikipedia.org/wiki/Secrets_of_a_Gay_Mormon_Felon" TargetMode="External"/><Relationship Id="rId34" Type="http://schemas.openxmlformats.org/officeDocument/2006/relationships/hyperlink" Target="https://en.wikipedia.org/wiki/Edward_II_(play)" TargetMode="External"/><Relationship Id="rId50" Type="http://schemas.openxmlformats.org/officeDocument/2006/relationships/hyperlink" Target="https://en.wikipedia.org/wiki/Her_Naked_Skin" TargetMode="External"/><Relationship Id="rId55" Type="http://schemas.openxmlformats.org/officeDocument/2006/relationships/hyperlink" Target="https://en.wikipedia.org/wiki/The_Hot_l_Baltimore" TargetMode="External"/><Relationship Id="rId76" Type="http://schemas.openxmlformats.org/officeDocument/2006/relationships/hyperlink" Target="https://en.wikipedia.org/wiki/Love!_Valour!_Compassion!" TargetMode="External"/><Relationship Id="rId97" Type="http://schemas.openxmlformats.org/officeDocument/2006/relationships/hyperlink" Target="https://en.wikipedia.org/wiki/Old_Times" TargetMode="External"/><Relationship Id="rId104" Type="http://schemas.openxmlformats.org/officeDocument/2006/relationships/hyperlink" Target="https://en.wikipedia.org/wiki/The_Public_(play)" TargetMode="External"/><Relationship Id="rId120" Type="http://schemas.openxmlformats.org/officeDocument/2006/relationships/hyperlink" Target="https://en.wikipedia.org/wiki/Suddenly,_Last_Summer" TargetMode="External"/><Relationship Id="rId7" Type="http://schemas.openxmlformats.org/officeDocument/2006/relationships/hyperlink" Target="https://en.wikipedia.org/wiki/Arias_with_a_Twist" TargetMode="External"/><Relationship Id="rId71" Type="http://schemas.openxmlformats.org/officeDocument/2006/relationships/hyperlink" Target="https://en.wikipedia.org/wiki/The_Little_Dog_Laughed" TargetMode="External"/><Relationship Id="rId92" Type="http://schemas.openxmlformats.org/officeDocument/2006/relationships/hyperlink" Target="https://en.wikipedia.org/wiki/The_Night_Larry_Kramer_Kissed_Me" TargetMode="External"/><Relationship Id="rId2" Type="http://schemas.openxmlformats.org/officeDocument/2006/relationships/hyperlink" Target="https://en.wikipedia.org/wiki/8_(play)" TargetMode="External"/><Relationship Id="rId29" Type="http://schemas.openxmlformats.org/officeDocument/2006/relationships/hyperlink" Target="https://en.wikipedia.org/wiki/The_Destiny_of_M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705" y="2232261"/>
            <a:ext cx="6629400" cy="2213974"/>
          </a:xfrm>
        </p:spPr>
        <p:txBody>
          <a:bodyPr/>
          <a:lstStyle/>
          <a:p>
            <a:pPr algn="ctr"/>
            <a:r>
              <a:rPr lang="en-US" sz="2800" dirty="0"/>
              <a:t>Overview of the History of Gay Theatre in America </a:t>
            </a:r>
          </a:p>
        </p:txBody>
      </p:sp>
    </p:spTree>
    <p:extLst>
      <p:ext uri="{BB962C8B-B14F-4D97-AF65-F5344CB8AC3E}">
        <p14:creationId xmlns:p14="http://schemas.microsoft.com/office/powerpoint/2010/main" val="2614399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93692"/>
            <a:ext cx="8229600" cy="5369826"/>
          </a:xfrm>
        </p:spPr>
        <p:txBody>
          <a:bodyPr>
            <a:noAutofit/>
          </a:bodyPr>
          <a:lstStyle/>
          <a:p>
            <a:r>
              <a:rPr lang="en-US" sz="1200" dirty="0"/>
              <a:t>It seems almost inconceivable today, with the abundance of openly gay playwrights and gay-themed plays, that less than 50 years ago a drama critic for </a:t>
            </a:r>
            <a:r>
              <a:rPr lang="en-US" sz="1200" i="1" dirty="0"/>
              <a:t>The New York Times</a:t>
            </a:r>
            <a:r>
              <a:rPr lang="en-US" sz="1200" dirty="0"/>
              <a:t> felt the need to call for “social and theatrical convention” to be “widened so that homosexual life may be as freely dramatized as heterosexual life, may be as frankly treated in our drama as in contemporary fiction.” </a:t>
            </a:r>
          </a:p>
          <a:p>
            <a:r>
              <a:rPr lang="en-US" sz="1200" b="1" dirty="0"/>
              <a:t>EARLY GAY PLAYWRIGHTS: </a:t>
            </a:r>
            <a:r>
              <a:rPr lang="en-US" sz="1200" dirty="0"/>
              <a:t>Oscar Wilde</a:t>
            </a:r>
            <a:r>
              <a:rPr lang="en-US" sz="1200" b="1" dirty="0"/>
              <a:t>, </a:t>
            </a:r>
            <a:r>
              <a:rPr lang="en-US" sz="1200" dirty="0"/>
              <a:t>Noel Coward</a:t>
            </a:r>
            <a:r>
              <a:rPr lang="en-US" sz="1200" b="1" dirty="0"/>
              <a:t>, </a:t>
            </a:r>
            <a:r>
              <a:rPr lang="en-US" sz="1200" dirty="0"/>
              <a:t>Tennessee Williams, William </a:t>
            </a:r>
            <a:r>
              <a:rPr lang="en-US" sz="1200" dirty="0" err="1"/>
              <a:t>Inge</a:t>
            </a:r>
            <a:r>
              <a:rPr lang="en-US" sz="1200" dirty="0"/>
              <a:t>, and Edward Albee, </a:t>
            </a:r>
            <a:r>
              <a:rPr lang="en-US" sz="1200" dirty="0" err="1"/>
              <a:t>Lanford</a:t>
            </a:r>
            <a:r>
              <a:rPr lang="en-US" sz="1200" dirty="0"/>
              <a:t> Wilson, Robert Patrick. Doric Wilson.</a:t>
            </a:r>
          </a:p>
          <a:p>
            <a:r>
              <a:rPr lang="en-US" sz="1200" dirty="0"/>
              <a:t>At the height of the </a:t>
            </a:r>
            <a:r>
              <a:rPr lang="en-US" sz="1200" i="1" dirty="0"/>
              <a:t>Pansy Craze </a:t>
            </a:r>
            <a:r>
              <a:rPr lang="en-US" sz="1200" dirty="0"/>
              <a:t>in the late 1920s, Mae West penned </a:t>
            </a:r>
            <a:r>
              <a:rPr lang="en-US" sz="1200" b="1" dirty="0"/>
              <a:t>The Drag, </a:t>
            </a:r>
            <a:r>
              <a:rPr lang="en-US" sz="1200" dirty="0"/>
              <a:t>a “social problem” play that argued for sympathetic treatment of homosexuals. However, after out-of-town tryout runs, the play received a scandalous reception. Never making it to the Great White Way, </a:t>
            </a:r>
            <a:r>
              <a:rPr lang="en-US" sz="1200" b="1" dirty="0"/>
              <a:t>The Drag </a:t>
            </a:r>
            <a:r>
              <a:rPr lang="en-US" sz="1200" dirty="0"/>
              <a:t>was censored, and West was arrested. Draconian measures from City Hall, including the passage of New York City’s 1927 “</a:t>
            </a:r>
            <a:r>
              <a:rPr lang="en-US" sz="1200" b="1" i="1" dirty="0"/>
              <a:t>padlock bill,” </a:t>
            </a:r>
            <a:r>
              <a:rPr lang="en-US" sz="1200" dirty="0"/>
              <a:t>prohibited homosexual subject matter on the Broadway stage. A few years later, the </a:t>
            </a:r>
            <a:r>
              <a:rPr lang="en-US" sz="1200" b="1" i="1" dirty="0"/>
              <a:t>Hays Code of 1934 </a:t>
            </a:r>
            <a:r>
              <a:rPr lang="en-US" sz="1200" dirty="0"/>
              <a:t>banned images of homosexuality on the Hollywood screen. Consequently, censorship of gay themes in theater and film was the norm in the U.S. from the 1930s through the 1960s. </a:t>
            </a:r>
          </a:p>
          <a:p>
            <a:r>
              <a:rPr lang="en-US" sz="1200" dirty="0"/>
              <a:t>Expanding on the concept of the coffeehouse as a forum for beatnik poetry readings, Joe </a:t>
            </a:r>
            <a:r>
              <a:rPr lang="en-US" sz="1200" dirty="0" err="1"/>
              <a:t>Cino</a:t>
            </a:r>
            <a:r>
              <a:rPr lang="en-US" sz="1200" dirty="0"/>
              <a:t> opened his small Cornelia Street café in 1958 with the intention of creating a space where theater artists could develop their individual voices and form a community.  The </a:t>
            </a:r>
            <a:r>
              <a:rPr lang="en-US" sz="1200" b="1" dirty="0" err="1"/>
              <a:t>Caffe</a:t>
            </a:r>
            <a:r>
              <a:rPr lang="en-US" sz="1200" b="1" dirty="0"/>
              <a:t> </a:t>
            </a:r>
            <a:r>
              <a:rPr lang="en-US" sz="1200" b="1" dirty="0" err="1"/>
              <a:t>Cino’s</a:t>
            </a:r>
            <a:r>
              <a:rPr lang="en-US" sz="1200" b="1" dirty="0"/>
              <a:t> </a:t>
            </a:r>
            <a:r>
              <a:rPr lang="en-US" sz="1200" dirty="0"/>
              <a:t>locale rendered it out-of-the-way enough to feel like a private sanctuary and accessible enough for urban audiences to find it.</a:t>
            </a:r>
          </a:p>
          <a:p>
            <a:r>
              <a:rPr lang="en-US" sz="1200" dirty="0"/>
              <a:t>Inside, the </a:t>
            </a:r>
            <a:r>
              <a:rPr lang="en-US" sz="1200" dirty="0" err="1"/>
              <a:t>Cino</a:t>
            </a:r>
            <a:r>
              <a:rPr lang="en-US" sz="1200" dirty="0"/>
              <a:t> resembled a converted living room decorated for a very festive occasion. Its walls were encrusted with glitter and spangles, strung with flapping photographs, flickering Christmas lights, and twinkling wind chimes, with a shiny jukebox in the corner. </a:t>
            </a:r>
            <a:r>
              <a:rPr lang="en-US" sz="1200" dirty="0" err="1"/>
              <a:t>Cino</a:t>
            </a:r>
            <a:r>
              <a:rPr lang="en-US" sz="1200" dirty="0"/>
              <a:t> wanted his café to be a magic box that would feel like home but simultaneously conjure a sense of child-like fantasy, play, and nostalgia.</a:t>
            </a:r>
          </a:p>
          <a:p>
            <a:r>
              <a:rPr lang="en-US" sz="1200" dirty="0"/>
              <a:t>IF “</a:t>
            </a:r>
            <a:r>
              <a:rPr lang="en-US" sz="1200" b="1" dirty="0"/>
              <a:t>GAY THEATER</a:t>
            </a:r>
            <a:r>
              <a:rPr lang="en-US" sz="1200" dirty="0"/>
              <a:t>” is defined as being by, for, and about un-closeted gay people, then 2014 arguably marks the 50th anniversary of the genre’s existence. </a:t>
            </a:r>
          </a:p>
          <a:p>
            <a:r>
              <a:rPr lang="en-US" sz="1200" dirty="0"/>
              <a:t>In 1964, despite a social climate of homophobia that pervaded American life for the second third of the 20th century, two one-act plays presented Off-Off-Broadway at the </a:t>
            </a:r>
            <a:r>
              <a:rPr lang="en-US" sz="1200" b="1" dirty="0" err="1"/>
              <a:t>Caffe</a:t>
            </a:r>
            <a:r>
              <a:rPr lang="en-US" sz="1200" b="1" dirty="0"/>
              <a:t> </a:t>
            </a:r>
            <a:r>
              <a:rPr lang="en-US" sz="1200" b="1" dirty="0" err="1"/>
              <a:t>Cino</a:t>
            </a:r>
            <a:r>
              <a:rPr lang="en-US" sz="1200" b="1" dirty="0"/>
              <a:t> </a:t>
            </a:r>
            <a:r>
              <a:rPr lang="en-US" sz="1200" dirty="0"/>
              <a:t>revolutionized how gay characters could be represented theatrically. </a:t>
            </a:r>
          </a:p>
          <a:p>
            <a:r>
              <a:rPr lang="en-US" sz="1200" dirty="0"/>
              <a:t>The plays were </a:t>
            </a:r>
            <a:r>
              <a:rPr lang="en-US" sz="1200" dirty="0" err="1"/>
              <a:t>Lanford</a:t>
            </a:r>
            <a:r>
              <a:rPr lang="en-US" sz="1200" dirty="0"/>
              <a:t> Wilson’s “</a:t>
            </a:r>
            <a:r>
              <a:rPr lang="en-US" sz="1200" b="1" dirty="0"/>
              <a:t>The Madness of Lady Bright</a:t>
            </a:r>
            <a:r>
              <a:rPr lang="en-US" sz="1200" dirty="0"/>
              <a:t>” and Robert Patrick’s “</a:t>
            </a:r>
            <a:r>
              <a:rPr lang="en-US" sz="1200" b="1" dirty="0"/>
              <a:t>The Haunted Host.”</a:t>
            </a:r>
            <a:endParaRPr lang="en-US" sz="1200" dirty="0"/>
          </a:p>
          <a:p>
            <a:endParaRPr lang="en-US" sz="1100" dirty="0"/>
          </a:p>
        </p:txBody>
      </p:sp>
      <p:sp>
        <p:nvSpPr>
          <p:cNvPr id="4" name="Rectangle 3"/>
          <p:cNvSpPr/>
          <p:nvPr/>
        </p:nvSpPr>
        <p:spPr>
          <a:xfrm>
            <a:off x="-1598613" y="-6204350"/>
            <a:ext cx="9005253" cy="4598181"/>
          </a:xfrm>
          <a:prstGeom prst="rect">
            <a:avLst/>
          </a:prstGeom>
        </p:spPr>
        <p:txBody>
          <a:bodyPr wrap="square">
            <a:spAutoFit/>
          </a:bodyPr>
          <a:lstStyle/>
          <a:p>
            <a:pPr marL="342900" lvl="0" indent="-228600" defTabSz="914400">
              <a:spcBef>
                <a:spcPct val="20000"/>
              </a:spcBef>
              <a:buClr>
                <a:srgbClr val="A9A57C"/>
              </a:buClr>
              <a:buFont typeface="Arial" pitchFamily="34" charset="0"/>
              <a:buChar char="•"/>
            </a:pPr>
            <a:r>
              <a:rPr lang="en-US" sz="1200" dirty="0">
                <a:solidFill>
                  <a:srgbClr val="2F2B20"/>
                </a:solidFill>
              </a:rPr>
              <a:t>It seems almost inconceivable today, with the abundance of openly gay playwrights and gay-themed plays, that less than 50 years ago a drama critic for </a:t>
            </a:r>
            <a:r>
              <a:rPr lang="en-US" sz="1200" i="1" dirty="0">
                <a:solidFill>
                  <a:srgbClr val="2F2B20"/>
                </a:solidFill>
              </a:rPr>
              <a:t>The New York Times</a:t>
            </a:r>
            <a:r>
              <a:rPr lang="en-US" sz="1200" dirty="0">
                <a:solidFill>
                  <a:srgbClr val="2F2B20"/>
                </a:solidFill>
              </a:rPr>
              <a:t> felt the need to call for “social and theatrical convention” to be “widened so that homosexual life may be as freely dramatized as heterosexual life, may be as frankly treated in our drama as in contemporary fiction.” </a:t>
            </a:r>
          </a:p>
          <a:p>
            <a:pPr marL="342900" lvl="0" indent="-228600" defTabSz="914400">
              <a:spcBef>
                <a:spcPct val="20000"/>
              </a:spcBef>
              <a:buClr>
                <a:srgbClr val="A9A57C"/>
              </a:buClr>
              <a:buFont typeface="Arial" pitchFamily="34" charset="0"/>
              <a:buChar char="•"/>
            </a:pPr>
            <a:r>
              <a:rPr lang="en-US" sz="1200" b="1" dirty="0">
                <a:solidFill>
                  <a:srgbClr val="2F2B20"/>
                </a:solidFill>
              </a:rPr>
              <a:t>EARLY GAY PLAYWRIGHTS: </a:t>
            </a:r>
            <a:r>
              <a:rPr lang="en-US" sz="1200" dirty="0">
                <a:solidFill>
                  <a:srgbClr val="2F2B20"/>
                </a:solidFill>
              </a:rPr>
              <a:t>Oscar Wilde</a:t>
            </a:r>
            <a:r>
              <a:rPr lang="en-US" sz="1200" b="1" dirty="0">
                <a:solidFill>
                  <a:srgbClr val="2F2B20"/>
                </a:solidFill>
              </a:rPr>
              <a:t>, </a:t>
            </a:r>
            <a:r>
              <a:rPr lang="en-US" sz="1200" dirty="0">
                <a:solidFill>
                  <a:srgbClr val="2F2B20"/>
                </a:solidFill>
              </a:rPr>
              <a:t>Noel Coward</a:t>
            </a:r>
            <a:r>
              <a:rPr lang="en-US" sz="1200" b="1" dirty="0">
                <a:solidFill>
                  <a:srgbClr val="2F2B20"/>
                </a:solidFill>
              </a:rPr>
              <a:t>, </a:t>
            </a:r>
            <a:r>
              <a:rPr lang="en-US" sz="1200" dirty="0">
                <a:solidFill>
                  <a:srgbClr val="2F2B20"/>
                </a:solidFill>
              </a:rPr>
              <a:t>Tennessee Williams, William </a:t>
            </a:r>
            <a:r>
              <a:rPr lang="en-US" sz="1200" dirty="0" err="1">
                <a:solidFill>
                  <a:srgbClr val="2F2B20"/>
                </a:solidFill>
              </a:rPr>
              <a:t>Inge</a:t>
            </a:r>
            <a:r>
              <a:rPr lang="en-US" sz="1200" dirty="0">
                <a:solidFill>
                  <a:srgbClr val="2F2B20"/>
                </a:solidFill>
              </a:rPr>
              <a:t>, and Edward Albee, </a:t>
            </a:r>
            <a:r>
              <a:rPr lang="en-US" sz="1200" dirty="0" err="1">
                <a:solidFill>
                  <a:srgbClr val="2F2B20"/>
                </a:solidFill>
              </a:rPr>
              <a:t>Lanford</a:t>
            </a:r>
            <a:r>
              <a:rPr lang="en-US" sz="1200" dirty="0">
                <a:solidFill>
                  <a:srgbClr val="2F2B20"/>
                </a:solidFill>
              </a:rPr>
              <a:t> Wilson, Robert Patrick. Doric Wilson.</a:t>
            </a:r>
          </a:p>
          <a:p>
            <a:pPr marL="342900" lvl="0" indent="-228600" defTabSz="914400">
              <a:spcBef>
                <a:spcPct val="20000"/>
              </a:spcBef>
              <a:buClr>
                <a:srgbClr val="A9A57C"/>
              </a:buClr>
              <a:buFont typeface="Arial" pitchFamily="34" charset="0"/>
              <a:buChar char="•"/>
            </a:pPr>
            <a:r>
              <a:rPr lang="en-US" sz="1200" dirty="0">
                <a:solidFill>
                  <a:srgbClr val="2F2B20"/>
                </a:solidFill>
              </a:rPr>
              <a:t>At the height of the </a:t>
            </a:r>
            <a:r>
              <a:rPr lang="en-US" sz="1200" i="1" dirty="0">
                <a:solidFill>
                  <a:srgbClr val="2F2B20"/>
                </a:solidFill>
              </a:rPr>
              <a:t>Pansy Craze </a:t>
            </a:r>
            <a:r>
              <a:rPr lang="en-US" sz="1200" dirty="0">
                <a:solidFill>
                  <a:srgbClr val="2F2B20"/>
                </a:solidFill>
              </a:rPr>
              <a:t>in the late 1920s, Mae West penned </a:t>
            </a:r>
            <a:r>
              <a:rPr lang="en-US" sz="1200" b="1" dirty="0">
                <a:solidFill>
                  <a:srgbClr val="2F2B20"/>
                </a:solidFill>
              </a:rPr>
              <a:t>The Drag, </a:t>
            </a:r>
            <a:r>
              <a:rPr lang="en-US" sz="1200" dirty="0">
                <a:solidFill>
                  <a:srgbClr val="2F2B20"/>
                </a:solidFill>
              </a:rPr>
              <a:t>a “social problem” play that argued for sympathetic treatment of homosexuals. However, after out-of-town tryout runs, the play received a scandalous reception. Never making it to the Great White Way, </a:t>
            </a:r>
            <a:r>
              <a:rPr lang="en-US" sz="1200" b="1" dirty="0">
                <a:solidFill>
                  <a:srgbClr val="2F2B20"/>
                </a:solidFill>
              </a:rPr>
              <a:t>The Drag </a:t>
            </a:r>
            <a:r>
              <a:rPr lang="en-US" sz="1200" dirty="0">
                <a:solidFill>
                  <a:srgbClr val="2F2B20"/>
                </a:solidFill>
              </a:rPr>
              <a:t>was censored, and West was arrested. Draconian measures from City Hall, including the passage of New York City’s 1927 “</a:t>
            </a:r>
            <a:r>
              <a:rPr lang="en-US" sz="1200" b="1" i="1" dirty="0">
                <a:solidFill>
                  <a:srgbClr val="2F2B20"/>
                </a:solidFill>
              </a:rPr>
              <a:t>padlock bill,” </a:t>
            </a:r>
            <a:r>
              <a:rPr lang="en-US" sz="1200" dirty="0">
                <a:solidFill>
                  <a:srgbClr val="2F2B20"/>
                </a:solidFill>
              </a:rPr>
              <a:t>prohibited homosexual subject matter on the Broadway stage. A few years later, the </a:t>
            </a:r>
            <a:r>
              <a:rPr lang="en-US" sz="1200" b="1" i="1" dirty="0">
                <a:solidFill>
                  <a:srgbClr val="2F2B20"/>
                </a:solidFill>
              </a:rPr>
              <a:t>Hays Code of 1934 </a:t>
            </a:r>
            <a:r>
              <a:rPr lang="en-US" sz="1200" dirty="0">
                <a:solidFill>
                  <a:srgbClr val="2F2B20"/>
                </a:solidFill>
              </a:rPr>
              <a:t>banned images of homosexuality on the Hollywood screen. Consequently, censorship of gay themes in theater and film was the norm in the U.S. from the 1930s through the 1960s. </a:t>
            </a:r>
          </a:p>
          <a:p>
            <a:pPr marL="342900" lvl="0" indent="-228600" defTabSz="914400">
              <a:spcBef>
                <a:spcPct val="20000"/>
              </a:spcBef>
              <a:buClr>
                <a:srgbClr val="A9A57C"/>
              </a:buClr>
              <a:buFont typeface="Arial" pitchFamily="34" charset="0"/>
              <a:buChar char="•"/>
            </a:pPr>
            <a:r>
              <a:rPr lang="en-US" sz="1200" dirty="0">
                <a:solidFill>
                  <a:srgbClr val="2F2B20"/>
                </a:solidFill>
              </a:rPr>
              <a:t>Expanding on the concept of the coffeehouse as a forum for beatnik poetry readings, Joe </a:t>
            </a:r>
            <a:r>
              <a:rPr lang="en-US" sz="1200" dirty="0" err="1">
                <a:solidFill>
                  <a:srgbClr val="2F2B20"/>
                </a:solidFill>
              </a:rPr>
              <a:t>Cino</a:t>
            </a:r>
            <a:r>
              <a:rPr lang="en-US" sz="1200" dirty="0">
                <a:solidFill>
                  <a:srgbClr val="2F2B20"/>
                </a:solidFill>
              </a:rPr>
              <a:t> opened his small Cornelia Street café in 1958 with the intention of creating a space where theater artists could develop their individual voices and form a community.  The </a:t>
            </a:r>
            <a:r>
              <a:rPr lang="en-US" sz="1200" dirty="0" err="1">
                <a:solidFill>
                  <a:srgbClr val="2F2B20"/>
                </a:solidFill>
              </a:rPr>
              <a:t>Caffe</a:t>
            </a:r>
            <a:r>
              <a:rPr lang="en-US" sz="1200" dirty="0">
                <a:solidFill>
                  <a:srgbClr val="2F2B20"/>
                </a:solidFill>
              </a:rPr>
              <a:t> </a:t>
            </a:r>
            <a:r>
              <a:rPr lang="en-US" sz="1200" dirty="0" err="1">
                <a:solidFill>
                  <a:srgbClr val="2F2B20"/>
                </a:solidFill>
              </a:rPr>
              <a:t>Cino’s</a:t>
            </a:r>
            <a:r>
              <a:rPr lang="en-US" sz="1200" dirty="0">
                <a:solidFill>
                  <a:srgbClr val="2F2B20"/>
                </a:solidFill>
              </a:rPr>
              <a:t> locale rendered it out-of-the-way enough to feel like a private sanctuary and accessible enough for urban audiences to find it.</a:t>
            </a:r>
          </a:p>
          <a:p>
            <a:pPr marL="342900" lvl="0" indent="-228600" defTabSz="914400">
              <a:spcBef>
                <a:spcPct val="20000"/>
              </a:spcBef>
              <a:buClr>
                <a:srgbClr val="A9A57C"/>
              </a:buClr>
              <a:buFont typeface="Arial" pitchFamily="34" charset="0"/>
              <a:buChar char="•"/>
            </a:pPr>
            <a:r>
              <a:rPr lang="en-US" sz="1200" dirty="0">
                <a:solidFill>
                  <a:srgbClr val="2F2B20"/>
                </a:solidFill>
              </a:rPr>
              <a:t>Inside, the </a:t>
            </a:r>
            <a:r>
              <a:rPr lang="en-US" sz="1200" dirty="0" err="1">
                <a:solidFill>
                  <a:srgbClr val="2F2B20"/>
                </a:solidFill>
              </a:rPr>
              <a:t>Cino</a:t>
            </a:r>
            <a:r>
              <a:rPr lang="en-US" sz="1200" dirty="0">
                <a:solidFill>
                  <a:srgbClr val="2F2B20"/>
                </a:solidFill>
              </a:rPr>
              <a:t> resembled a converted living room decorated for a very festive occasion. Its walls were encrusted with glitter and spangles, strung with flapping photographs, flickering Christmas lights, and twinkling wind chimes, with a shiny jukebox in the corner. </a:t>
            </a:r>
            <a:r>
              <a:rPr lang="en-US" sz="1200" dirty="0" err="1">
                <a:solidFill>
                  <a:srgbClr val="2F2B20"/>
                </a:solidFill>
              </a:rPr>
              <a:t>Cino</a:t>
            </a:r>
            <a:r>
              <a:rPr lang="en-US" sz="1200" dirty="0">
                <a:solidFill>
                  <a:srgbClr val="2F2B20"/>
                </a:solidFill>
              </a:rPr>
              <a:t> wanted his café to be a magic box that would feel like home but simultaneously conjure a sense of child-like fantasy, play, and nostalgia.</a:t>
            </a:r>
          </a:p>
          <a:p>
            <a:pPr marL="342900" lvl="0" indent="-228600" defTabSz="914400">
              <a:spcBef>
                <a:spcPct val="20000"/>
              </a:spcBef>
              <a:buClr>
                <a:srgbClr val="A9A57C"/>
              </a:buClr>
              <a:buFont typeface="Arial" pitchFamily="34" charset="0"/>
              <a:buChar char="•"/>
            </a:pPr>
            <a:r>
              <a:rPr lang="en-US" sz="1200" dirty="0">
                <a:solidFill>
                  <a:srgbClr val="2F2B20"/>
                </a:solidFill>
              </a:rPr>
              <a:t>IF “</a:t>
            </a:r>
            <a:r>
              <a:rPr lang="en-US" sz="1200" b="1" dirty="0">
                <a:solidFill>
                  <a:srgbClr val="2F2B20"/>
                </a:solidFill>
              </a:rPr>
              <a:t>GAY THEATER</a:t>
            </a:r>
            <a:r>
              <a:rPr lang="en-US" sz="1200" dirty="0">
                <a:solidFill>
                  <a:srgbClr val="2F2B20"/>
                </a:solidFill>
              </a:rPr>
              <a:t>” is defined as being by, for, and about un-closeted gay people, then 2014 arguably marks the 50th anniversary of the genre’s existence. </a:t>
            </a:r>
          </a:p>
          <a:p>
            <a:pPr marL="342900" lvl="0" indent="-228600" defTabSz="914400">
              <a:spcBef>
                <a:spcPct val="20000"/>
              </a:spcBef>
              <a:buClr>
                <a:srgbClr val="A9A57C"/>
              </a:buClr>
              <a:buFont typeface="Arial" pitchFamily="34" charset="0"/>
              <a:buChar char="•"/>
            </a:pPr>
            <a:r>
              <a:rPr lang="en-US" sz="1200" dirty="0">
                <a:solidFill>
                  <a:srgbClr val="2F2B20"/>
                </a:solidFill>
              </a:rPr>
              <a:t>In 1964, despite a social climate of homophobia that pervaded American life for the second third of the 20th century, two one-act plays presented Off-Off-Broadway at the </a:t>
            </a:r>
            <a:r>
              <a:rPr lang="en-US" sz="1200" b="1" dirty="0" err="1">
                <a:solidFill>
                  <a:srgbClr val="2F2B20"/>
                </a:solidFill>
              </a:rPr>
              <a:t>Caffe</a:t>
            </a:r>
            <a:r>
              <a:rPr lang="en-US" sz="1200" b="1" dirty="0">
                <a:solidFill>
                  <a:srgbClr val="2F2B20"/>
                </a:solidFill>
              </a:rPr>
              <a:t> </a:t>
            </a:r>
            <a:r>
              <a:rPr lang="en-US" sz="1200" b="1" dirty="0" err="1">
                <a:solidFill>
                  <a:srgbClr val="2F2B20"/>
                </a:solidFill>
              </a:rPr>
              <a:t>Cino</a:t>
            </a:r>
            <a:r>
              <a:rPr lang="en-US" sz="1200" b="1" dirty="0">
                <a:solidFill>
                  <a:srgbClr val="2F2B20"/>
                </a:solidFill>
              </a:rPr>
              <a:t> </a:t>
            </a:r>
            <a:r>
              <a:rPr lang="en-US" sz="1200" dirty="0">
                <a:solidFill>
                  <a:srgbClr val="2F2B20"/>
                </a:solidFill>
              </a:rPr>
              <a:t>revolutionized how gay characters could be represented theatrically. </a:t>
            </a:r>
          </a:p>
          <a:p>
            <a:pPr marL="342900" lvl="0" indent="-228600" defTabSz="914400">
              <a:spcBef>
                <a:spcPct val="20000"/>
              </a:spcBef>
              <a:buClr>
                <a:srgbClr val="A9A57C"/>
              </a:buClr>
              <a:buFont typeface="Arial" pitchFamily="34" charset="0"/>
              <a:buChar char="•"/>
            </a:pPr>
            <a:r>
              <a:rPr lang="en-US" sz="1200" dirty="0">
                <a:solidFill>
                  <a:srgbClr val="2F2B20"/>
                </a:solidFill>
              </a:rPr>
              <a:t>The plays were </a:t>
            </a:r>
            <a:r>
              <a:rPr lang="en-US" sz="1200" dirty="0" err="1">
                <a:solidFill>
                  <a:srgbClr val="2F2B20"/>
                </a:solidFill>
              </a:rPr>
              <a:t>Lanford</a:t>
            </a:r>
            <a:r>
              <a:rPr lang="en-US" sz="1200" dirty="0">
                <a:solidFill>
                  <a:srgbClr val="2F2B20"/>
                </a:solidFill>
              </a:rPr>
              <a:t> Wilson’s “</a:t>
            </a:r>
            <a:r>
              <a:rPr lang="en-US" sz="1200" b="1" dirty="0">
                <a:solidFill>
                  <a:srgbClr val="2F2B20"/>
                </a:solidFill>
              </a:rPr>
              <a:t>The Madness of Lady Bright</a:t>
            </a:r>
            <a:r>
              <a:rPr lang="en-US" sz="1200" dirty="0">
                <a:solidFill>
                  <a:srgbClr val="2F2B20"/>
                </a:solidFill>
              </a:rPr>
              <a:t>” and Robert Patrick’s “</a:t>
            </a:r>
            <a:r>
              <a:rPr lang="en-US" sz="1200" b="1" dirty="0">
                <a:solidFill>
                  <a:srgbClr val="2F2B20"/>
                </a:solidFill>
              </a:rPr>
              <a:t>The Haunted Host.”</a:t>
            </a:r>
            <a:endParaRPr lang="en-US" sz="1200" dirty="0">
              <a:solidFill>
                <a:srgbClr val="2F2B20"/>
              </a:solidFill>
            </a:endParaRPr>
          </a:p>
        </p:txBody>
      </p:sp>
    </p:spTree>
    <p:extLst>
      <p:ext uri="{BB962C8B-B14F-4D97-AF65-F5344CB8AC3E}">
        <p14:creationId xmlns:p14="http://schemas.microsoft.com/office/powerpoint/2010/main" val="1794813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4559"/>
            <a:ext cx="8229600" cy="5674903"/>
          </a:xfrm>
        </p:spPr>
        <p:txBody>
          <a:bodyPr>
            <a:normAutofit fontScale="40000" lnSpcReduction="20000"/>
          </a:bodyPr>
          <a:lstStyle/>
          <a:p>
            <a:r>
              <a:rPr lang="en-US" sz="2900" dirty="0"/>
              <a:t>In 1968 a play opened in New York that portrayed gay life onstage in a way it had never been before. In the words of another </a:t>
            </a:r>
            <a:r>
              <a:rPr lang="en-US" sz="2900" i="1" dirty="0"/>
              <a:t>Times</a:t>
            </a:r>
            <a:r>
              <a:rPr lang="en-US" sz="2900" dirty="0"/>
              <a:t> critic, Clive Barnes, it was “by far the frankest treatment of homosexuality I have ever seen on the stage.” Mart Crowley’s </a:t>
            </a:r>
            <a:r>
              <a:rPr lang="en-US" sz="2900" b="1" i="1" dirty="0"/>
              <a:t>The Boys in the Band</a:t>
            </a:r>
            <a:r>
              <a:rPr lang="en-US" sz="2900" b="1" dirty="0"/>
              <a:t> </a:t>
            </a:r>
            <a:r>
              <a:rPr lang="en-US" sz="2900" dirty="0"/>
              <a:t>made theatrical history for gay theater just as Lorraine Hansberry’s </a:t>
            </a:r>
            <a:r>
              <a:rPr lang="en-US" sz="2900" b="1" i="1" dirty="0"/>
              <a:t>A Raisin in the Sun</a:t>
            </a:r>
            <a:r>
              <a:rPr lang="en-US" sz="2900" dirty="0"/>
              <a:t>, had done in the previous decade for African-American drama. </a:t>
            </a:r>
          </a:p>
          <a:p>
            <a:r>
              <a:rPr lang="en-US" sz="2900" b="1" i="1" dirty="0"/>
              <a:t>The Boys in the Band</a:t>
            </a:r>
            <a:r>
              <a:rPr lang="en-US" sz="2900" b="1" dirty="0"/>
              <a:t> </a:t>
            </a:r>
            <a:r>
              <a:rPr lang="en-US" sz="2900" dirty="0"/>
              <a:t>played 1,001 performances Off Broadway and was then filmed by William </a:t>
            </a:r>
            <a:r>
              <a:rPr lang="en-US" sz="2900" dirty="0" err="1"/>
              <a:t>Friedkin</a:t>
            </a:r>
            <a:r>
              <a:rPr lang="en-US" sz="2900" dirty="0"/>
              <a:t> with the original cast, marking a cinematic milestone as well. </a:t>
            </a:r>
          </a:p>
          <a:p>
            <a:r>
              <a:rPr lang="en-US" sz="2900" dirty="0"/>
              <a:t>Over the years critics within the gay community have criticized Crowley for presenting stereotyped characters and an excessively negative view of gay life. Yet this play, staged a year before the </a:t>
            </a:r>
            <a:r>
              <a:rPr lang="en-US" sz="2900" b="1" dirty="0"/>
              <a:t>Stonewall Riots </a:t>
            </a:r>
            <a:r>
              <a:rPr lang="en-US" sz="2900" dirty="0"/>
              <a:t>that are often cited as the beginning of the modern gay civil-rights movement, portrays the humor and resilience of the characters as well as their pain.</a:t>
            </a:r>
          </a:p>
          <a:p>
            <a:r>
              <a:rPr lang="en-US" sz="2900" dirty="0"/>
              <a:t>New York’s gay community had grown weary of the police department targeting gay clubs, a majority of which had already been closed. The crowd on the street watched quietly as </a:t>
            </a:r>
            <a:r>
              <a:rPr lang="en-US" sz="2900" dirty="0" err="1"/>
              <a:t>Stonewall’s</a:t>
            </a:r>
            <a:r>
              <a:rPr lang="en-US" sz="2900" dirty="0"/>
              <a:t> employees were arrested, but when three drag queens and a lesbian were forced into the paddy wagon, the crowd began throwing bottles at the police. The protest, however, spilled over into the neighboring streets, and order was not restored until the deployment of New York’s riot police.</a:t>
            </a:r>
          </a:p>
          <a:p>
            <a:r>
              <a:rPr lang="en-US" sz="2900" dirty="0"/>
              <a:t>The </a:t>
            </a:r>
            <a:r>
              <a:rPr lang="en-US" sz="2900" b="1" dirty="0"/>
              <a:t>Stonewall Riot </a:t>
            </a:r>
            <a:r>
              <a:rPr lang="en-US" sz="2900" dirty="0"/>
              <a:t>was followed by several days of demonstrations in New York and was the impetus for the formation of the </a:t>
            </a:r>
            <a:r>
              <a:rPr lang="en-US" sz="2900" i="1" dirty="0"/>
              <a:t>Gay Liberation Front </a:t>
            </a:r>
            <a:r>
              <a:rPr lang="en-US" sz="2900" dirty="0"/>
              <a:t>as well as other gay, lesbian, and bisexual civil rights organizations. It is also regarded by many as history’s first major protest on behalf of equal rights for homosexuals.</a:t>
            </a:r>
          </a:p>
          <a:p>
            <a:r>
              <a:rPr lang="en-US" sz="2900" dirty="0"/>
              <a:t>Martin Sherman’s </a:t>
            </a:r>
            <a:r>
              <a:rPr lang="en-US" sz="2900" b="1" i="1" dirty="0"/>
              <a:t>Bent</a:t>
            </a:r>
            <a:r>
              <a:rPr lang="en-US" sz="2900" dirty="0"/>
              <a:t> opened in London with Ian </a:t>
            </a:r>
            <a:r>
              <a:rPr lang="en-US" sz="2900" dirty="0" err="1"/>
              <a:t>McKellen</a:t>
            </a:r>
            <a:r>
              <a:rPr lang="en-US" sz="2900" dirty="0"/>
              <a:t> in 1979 and then in New York with Richard Gere. Sherman dramatized, in fictional form, the plight of gay men in Nazi Germany who were arrested and sent to concentration camps for their sexual orientation. </a:t>
            </a:r>
          </a:p>
          <a:p>
            <a:r>
              <a:rPr lang="en-US" sz="2900" b="1" i="1" dirty="0"/>
              <a:t>Bent</a:t>
            </a:r>
            <a:r>
              <a:rPr lang="en-US" sz="2900" dirty="0"/>
              <a:t> not only brought to audiences’ attention tragic historical events of which they may heretofore been unaware.</a:t>
            </a:r>
          </a:p>
          <a:p>
            <a:r>
              <a:rPr lang="en-US" sz="2900" dirty="0"/>
              <a:t>Harvey </a:t>
            </a:r>
            <a:r>
              <a:rPr lang="en-US" sz="2900" dirty="0" err="1"/>
              <a:t>Fierstein’s</a:t>
            </a:r>
            <a:r>
              <a:rPr lang="en-US" sz="2900" dirty="0"/>
              <a:t> </a:t>
            </a:r>
            <a:r>
              <a:rPr lang="en-US" sz="2900" b="1" i="1" dirty="0"/>
              <a:t>Torch Song Trilogy</a:t>
            </a:r>
            <a:r>
              <a:rPr lang="en-US" sz="2900" dirty="0"/>
              <a:t>, originally produced in 1978 and 1979 as three separate plays by La </a:t>
            </a:r>
            <a:r>
              <a:rPr lang="en-US" sz="2900" dirty="0" err="1"/>
              <a:t>MaMa</a:t>
            </a:r>
            <a:r>
              <a:rPr lang="en-US" sz="2900" dirty="0"/>
              <a:t> E.T.C., became a one-evening trilogy Off Broadway in 1981 and 1982. It moved to Broadway later in 1982, ran for more than 1,200 performances, and won Tony Awards for </a:t>
            </a:r>
            <a:r>
              <a:rPr lang="en-US" sz="2900" dirty="0" err="1"/>
              <a:t>Fierstein</a:t>
            </a:r>
            <a:r>
              <a:rPr lang="en-US" sz="2900" dirty="0"/>
              <a:t> in both the best play and best actor in a play categories. </a:t>
            </a:r>
          </a:p>
          <a:p>
            <a:r>
              <a:rPr lang="en-US" sz="2900" dirty="0"/>
              <a:t>A contemporary comedy about a gay man’s relationship with his lover, ex-lover, mother, friends, and adopted son, the play touched on such topics as gender identity, coming out, gay bashing, and gay parenting well before these issues were being discussed and analyzed the way they are today.</a:t>
            </a:r>
          </a:p>
          <a:p>
            <a:endParaRPr lang="en-US" dirty="0"/>
          </a:p>
          <a:p>
            <a:endParaRPr lang="en-US" dirty="0"/>
          </a:p>
        </p:txBody>
      </p:sp>
    </p:spTree>
    <p:extLst>
      <p:ext uri="{BB962C8B-B14F-4D97-AF65-F5344CB8AC3E}">
        <p14:creationId xmlns:p14="http://schemas.microsoft.com/office/powerpoint/2010/main" val="4197076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709" y="508872"/>
            <a:ext cx="7620000" cy="5473585"/>
          </a:xfrm>
        </p:spPr>
        <p:txBody>
          <a:bodyPr>
            <a:normAutofit/>
          </a:bodyPr>
          <a:lstStyle/>
          <a:p>
            <a:r>
              <a:rPr lang="en-US" sz="1600" dirty="0"/>
              <a:t>When </a:t>
            </a:r>
            <a:r>
              <a:rPr lang="en-US" sz="1600" dirty="0" err="1"/>
              <a:t>Fierstein’s</a:t>
            </a:r>
            <a:r>
              <a:rPr lang="en-US" sz="1600" dirty="0"/>
              <a:t>  </a:t>
            </a:r>
            <a:r>
              <a:rPr lang="en-US" sz="1600" b="1" i="1" dirty="0"/>
              <a:t>Safe Sex</a:t>
            </a:r>
            <a:r>
              <a:rPr lang="en-US" sz="1600" b="1" dirty="0"/>
              <a:t>—</a:t>
            </a:r>
            <a:r>
              <a:rPr lang="en-US" sz="1600" dirty="0"/>
              <a:t>opened in 1987, the gay community had been galvanized by the </a:t>
            </a:r>
            <a:r>
              <a:rPr lang="en-US" sz="1600" b="1" dirty="0"/>
              <a:t>AIDS Pandemic </a:t>
            </a:r>
            <a:r>
              <a:rPr lang="en-US" sz="1600" dirty="0"/>
              <a:t>that was causing widespread devastation through its ranks. </a:t>
            </a:r>
          </a:p>
          <a:p>
            <a:r>
              <a:rPr lang="en-US" sz="1600" dirty="0"/>
              <a:t>Just as </a:t>
            </a:r>
            <a:r>
              <a:rPr lang="en-US" sz="1600" b="1" dirty="0"/>
              <a:t>AIDS</a:t>
            </a:r>
            <a:r>
              <a:rPr lang="en-US" sz="1600" dirty="0"/>
              <a:t> transformed the gay community as a whole, it transformed gay playwriting as well, becoming an almost unavoidable source of subject matter. </a:t>
            </a:r>
          </a:p>
          <a:p>
            <a:r>
              <a:rPr lang="en-US" sz="1600" dirty="0"/>
              <a:t>The irony that AIDS made the gay community more visible than it had ever been before was not lost on one of </a:t>
            </a:r>
            <a:r>
              <a:rPr lang="en-US" sz="1600" dirty="0" err="1"/>
              <a:t>Fierstein’s</a:t>
            </a:r>
            <a:r>
              <a:rPr lang="en-US" sz="1600" dirty="0"/>
              <a:t> characters in </a:t>
            </a:r>
            <a:r>
              <a:rPr lang="en-US" sz="1600" b="1" i="1" dirty="0"/>
              <a:t>Safe Sex</a:t>
            </a:r>
            <a:r>
              <a:rPr lang="en-US" sz="1600" dirty="0"/>
              <a:t>: “</a:t>
            </a:r>
            <a:r>
              <a:rPr lang="en-US" sz="1600" i="1" dirty="0"/>
              <a:t>Now they know who we are. ... We’ve found our voices. We know who we are. They know who we are. And they know that we care what they think. And all because of a disease. A virus. A virus that you don’t get because you’re Gay, just because you’re human. We were Gay. Now we’re human</a:t>
            </a:r>
            <a:r>
              <a:rPr lang="en-US" sz="1600" dirty="0"/>
              <a:t>.” </a:t>
            </a:r>
          </a:p>
          <a:p>
            <a:r>
              <a:rPr lang="en-US" sz="1600" dirty="0"/>
              <a:t>Larry Kramer’s </a:t>
            </a:r>
            <a:r>
              <a:rPr lang="en-US" sz="1600" b="1" i="1" dirty="0"/>
              <a:t>The Normal Heart</a:t>
            </a:r>
            <a:r>
              <a:rPr lang="en-US" sz="1600" b="1" dirty="0"/>
              <a:t>, </a:t>
            </a:r>
            <a:r>
              <a:rPr lang="en-US" sz="1600" dirty="0"/>
              <a:t>the longest-running production ever presented at The Public Theater, is suffused with anger and outrage at the lack of response to the crisis by the medical establishment, politicians, society as a whole, and the gay community itself. </a:t>
            </a:r>
          </a:p>
          <a:p>
            <a:r>
              <a:rPr lang="en-US" sz="1600" dirty="0"/>
              <a:t>Based on Kramer’s own experiences as an early gay activist and founding member of Gay Men’s Heath Crisis (G.M.H.C.), it is part polemic, part call-to-arms, and part love story—</a:t>
            </a:r>
            <a:r>
              <a:rPr lang="en-US" sz="1600" b="1" i="1" dirty="0"/>
              <a:t>The Normal Heart</a:t>
            </a:r>
            <a:r>
              <a:rPr lang="en-US" sz="1600" dirty="0"/>
              <a:t> pulled no punches in confronting its audiences with the enormity of AIDS and its devastation of the gay community. </a:t>
            </a:r>
          </a:p>
          <a:p>
            <a:endParaRPr lang="en-US" dirty="0"/>
          </a:p>
        </p:txBody>
      </p:sp>
    </p:spTree>
    <p:extLst>
      <p:ext uri="{BB962C8B-B14F-4D97-AF65-F5344CB8AC3E}">
        <p14:creationId xmlns:p14="http://schemas.microsoft.com/office/powerpoint/2010/main" val="381751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12486"/>
            <a:ext cx="7620000" cy="4800600"/>
          </a:xfrm>
        </p:spPr>
        <p:txBody>
          <a:bodyPr>
            <a:normAutofit/>
          </a:bodyPr>
          <a:lstStyle/>
          <a:p>
            <a:r>
              <a:rPr lang="en-US" sz="1400" dirty="0"/>
              <a:t>Although many successful plays dealing with AIDS followed in the 1990s—including Terrence McNally’s notable</a:t>
            </a:r>
            <a:r>
              <a:rPr lang="en-US" sz="1400" b="1" dirty="0"/>
              <a:t> </a:t>
            </a:r>
            <a:r>
              <a:rPr lang="en-US" sz="1400" b="1" i="1" dirty="0"/>
              <a:t>Love! </a:t>
            </a:r>
            <a:r>
              <a:rPr lang="en-US" sz="1400" b="1" i="1" dirty="0" err="1"/>
              <a:t>Valour</a:t>
            </a:r>
            <a:r>
              <a:rPr lang="en-US" sz="1400" b="1" i="1" dirty="0"/>
              <a:t>! Compassion!</a:t>
            </a:r>
            <a:r>
              <a:rPr lang="en-US" sz="1400" dirty="0"/>
              <a:t>—none had a more profound and lasting impact than Tony Kushner’s </a:t>
            </a:r>
            <a:r>
              <a:rPr lang="en-US" sz="1400" b="1" i="1" dirty="0"/>
              <a:t>Angels in America</a:t>
            </a:r>
            <a:r>
              <a:rPr lang="en-US" sz="1400" b="1" dirty="0"/>
              <a:t>, </a:t>
            </a:r>
            <a:r>
              <a:rPr lang="en-US" sz="1400" dirty="0"/>
              <a:t>the first part of which, </a:t>
            </a:r>
            <a:r>
              <a:rPr lang="en-US" sz="1400" b="1" i="1" dirty="0" err="1"/>
              <a:t>Millenium</a:t>
            </a:r>
            <a:r>
              <a:rPr lang="en-US" sz="1400" b="1" i="1" dirty="0"/>
              <a:t> Approaches</a:t>
            </a:r>
            <a:r>
              <a:rPr lang="en-US" sz="1400" dirty="0"/>
              <a:t>, was given its New York premiere in 1992 at Juilliard when Kushner was a playwright-in-residence at the School. </a:t>
            </a:r>
          </a:p>
          <a:p>
            <a:r>
              <a:rPr lang="en-US" sz="1400" dirty="0"/>
              <a:t>Awarded the Pulitzer Prize for drama and two successive Tony Awards for </a:t>
            </a:r>
            <a:r>
              <a:rPr lang="en-US" sz="1400" b="1" i="1" dirty="0" err="1"/>
              <a:t>Millenium</a:t>
            </a:r>
            <a:r>
              <a:rPr lang="en-US" sz="1400" b="1" i="1" dirty="0"/>
              <a:t> </a:t>
            </a:r>
            <a:r>
              <a:rPr lang="en-US" sz="1400" b="1" i="1" dirty="0" err="1"/>
              <a:t>Approaces</a:t>
            </a:r>
            <a:r>
              <a:rPr lang="en-US" sz="1400" dirty="0"/>
              <a:t> and </a:t>
            </a:r>
            <a:r>
              <a:rPr lang="en-US" sz="1400" b="1" i="1" dirty="0"/>
              <a:t>Perestroika</a:t>
            </a:r>
            <a:r>
              <a:rPr lang="en-US" sz="1400" dirty="0"/>
              <a:t>, it was later filmed by Mike Nichols for HBO. Subtitled </a:t>
            </a:r>
            <a:r>
              <a:rPr lang="en-US" sz="1400" b="1" i="1" dirty="0"/>
              <a:t>A Gay Fantasia on National Themes</a:t>
            </a:r>
            <a:r>
              <a:rPr lang="en-US" sz="1400" b="1" dirty="0"/>
              <a:t>, </a:t>
            </a:r>
            <a:r>
              <a:rPr lang="en-US" sz="1400" b="1" i="1" dirty="0"/>
              <a:t>Angels in America</a:t>
            </a:r>
            <a:r>
              <a:rPr lang="en-US" sz="1400" dirty="0"/>
              <a:t> mixes historical and fictional characters, humor and heartbreak, to dramatize not only the effect that AIDS had on gay Americans but how they are inextricably bound into the fabric of American life.</a:t>
            </a:r>
          </a:p>
          <a:p>
            <a:r>
              <a:rPr lang="en-US" dirty="0"/>
              <a:t>List of TV Series and Characters from 1970 – Today </a:t>
            </a:r>
          </a:p>
          <a:p>
            <a:r>
              <a:rPr lang="en-US" sz="1050" dirty="0">
                <a:hlinkClick r:id="rId2"/>
              </a:rPr>
              <a:t>https://en.wikipedia.org/wiki/List_of_dramatic_television_series_with_LGBT_characters</a:t>
            </a:r>
            <a:endParaRPr lang="en-US" sz="1050" dirty="0"/>
          </a:p>
          <a:p>
            <a:endParaRPr lang="en-US" sz="2000" dirty="0"/>
          </a:p>
          <a:p>
            <a:r>
              <a:rPr lang="en-US" sz="2000"/>
              <a:t>Comprehensive List </a:t>
            </a:r>
            <a:r>
              <a:rPr lang="en-US" sz="2000" dirty="0"/>
              <a:t>of Films with </a:t>
            </a:r>
            <a:r>
              <a:rPr lang="en-US" sz="2000"/>
              <a:t>LGBT Themes </a:t>
            </a:r>
            <a:endParaRPr lang="en-US" sz="2000" dirty="0"/>
          </a:p>
          <a:p>
            <a:r>
              <a:rPr lang="en-US" sz="1050" dirty="0">
                <a:hlinkClick r:id="rId3"/>
              </a:rPr>
              <a:t>https://en.wikipedia.org/wiki/List_of_LGBT-related_films</a:t>
            </a:r>
            <a:endParaRPr lang="en-US" sz="1050" dirty="0"/>
          </a:p>
          <a:p>
            <a:endParaRPr lang="en-US" sz="1050" dirty="0"/>
          </a:p>
        </p:txBody>
      </p:sp>
    </p:spTree>
    <p:extLst>
      <p:ext uri="{BB962C8B-B14F-4D97-AF65-F5344CB8AC3E}">
        <p14:creationId xmlns:p14="http://schemas.microsoft.com/office/powerpoint/2010/main" val="1744754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317" y="151710"/>
            <a:ext cx="2420065" cy="6426017"/>
          </a:xfrm>
        </p:spPr>
        <p:txBody>
          <a:bodyPr>
            <a:normAutofit fontScale="25000" lnSpcReduction="20000"/>
          </a:bodyPr>
          <a:lstStyle/>
          <a:p>
            <a:endParaRPr lang="en-US" dirty="0"/>
          </a:p>
          <a:p>
            <a:r>
              <a:rPr lang="en-US" sz="3100" b="1" dirty="0"/>
              <a:t>0–9</a:t>
            </a:r>
          </a:p>
          <a:p>
            <a:r>
              <a:rPr lang="en-US" sz="3100" dirty="0">
                <a:hlinkClick r:id="rId2"/>
              </a:rPr>
              <a:t>8 (play)</a:t>
            </a:r>
          </a:p>
          <a:p>
            <a:r>
              <a:rPr lang="en-US" sz="3100" b="1" dirty="0"/>
              <a:t>A</a:t>
            </a:r>
          </a:p>
          <a:p>
            <a:r>
              <a:rPr lang="en-US" sz="3100" i="1" dirty="0">
                <a:hlinkClick r:id="rId3"/>
              </a:rPr>
              <a:t>Agokwe</a:t>
            </a:r>
            <a:endParaRPr lang="en-US" sz="3100" dirty="0">
              <a:hlinkClick r:id="rId3"/>
            </a:endParaRPr>
          </a:p>
          <a:p>
            <a:r>
              <a:rPr lang="en-US" sz="3100" dirty="0">
                <a:hlinkClick r:id="rId4"/>
              </a:rPr>
              <a:t>The AIDS Show</a:t>
            </a:r>
          </a:p>
          <a:p>
            <a:r>
              <a:rPr lang="en-US" sz="3100" dirty="0">
                <a:hlinkClick r:id="rId5"/>
              </a:rPr>
              <a:t>Angels in America: A Gay Fantasia on National Themes</a:t>
            </a:r>
          </a:p>
          <a:p>
            <a:r>
              <a:rPr lang="en-US" sz="3100" dirty="0">
                <a:hlinkClick r:id="rId6"/>
              </a:rPr>
              <a:t>Another Country (play)</a:t>
            </a:r>
          </a:p>
          <a:p>
            <a:r>
              <a:rPr lang="en-US" sz="3100" dirty="0">
                <a:hlinkClick r:id="rId7"/>
              </a:rPr>
              <a:t>Arias with a Twist</a:t>
            </a:r>
          </a:p>
          <a:p>
            <a:r>
              <a:rPr lang="en-US" sz="3100" dirty="0">
                <a:hlinkClick r:id="rId8"/>
              </a:rPr>
              <a:t>As Is (play)</a:t>
            </a:r>
          </a:p>
          <a:p>
            <a:r>
              <a:rPr lang="en-US" sz="3100" dirty="0">
                <a:hlinkClick r:id="rId9"/>
              </a:rPr>
              <a:t>Asmara Songsang</a:t>
            </a:r>
          </a:p>
          <a:p>
            <a:r>
              <a:rPr lang="en-US" sz="3100" b="1" dirty="0"/>
              <a:t>B</a:t>
            </a:r>
          </a:p>
          <a:p>
            <a:r>
              <a:rPr lang="en-US" sz="3100" dirty="0">
                <a:hlinkClick r:id="rId10"/>
              </a:rPr>
              <a:t>Balm in Gilead</a:t>
            </a:r>
          </a:p>
          <a:p>
            <a:r>
              <a:rPr lang="en-US" sz="3100" dirty="0">
                <a:hlinkClick r:id="rId11"/>
              </a:rPr>
              <a:t>Bathhouse: The Musical!</a:t>
            </a:r>
          </a:p>
          <a:p>
            <a:r>
              <a:rPr lang="en-US" sz="3100" i="1" dirty="0">
                <a:hlinkClick r:id="rId12"/>
              </a:rPr>
              <a:t>Be Happy Be Mormon</a:t>
            </a:r>
            <a:endParaRPr lang="en-US" sz="3100" dirty="0">
              <a:hlinkClick r:id="rId12"/>
            </a:endParaRPr>
          </a:p>
          <a:p>
            <a:r>
              <a:rPr lang="en-US" sz="3100" dirty="0">
                <a:hlinkClick r:id="rId13"/>
              </a:rPr>
              <a:t>Beautiful Thing (play)</a:t>
            </a:r>
          </a:p>
          <a:p>
            <a:r>
              <a:rPr lang="en-US" sz="3100" dirty="0">
                <a:hlinkClick r:id="rId14"/>
              </a:rPr>
              <a:t>Bent (play)</a:t>
            </a:r>
          </a:p>
          <a:p>
            <a:r>
              <a:rPr lang="en-US" sz="3100" dirty="0">
                <a:hlinkClick r:id="rId15"/>
              </a:rPr>
              <a:t>Blowing Whistles</a:t>
            </a:r>
          </a:p>
          <a:p>
            <a:r>
              <a:rPr lang="en-US" sz="3100" dirty="0">
                <a:hlinkClick r:id="rId16"/>
              </a:rPr>
              <a:t>Body Awareness</a:t>
            </a:r>
          </a:p>
          <a:p>
            <a:r>
              <a:rPr lang="en-US" sz="3100" dirty="0">
                <a:hlinkClick r:id="rId17"/>
              </a:rPr>
              <a:t>Boston Marriage (play)</a:t>
            </a:r>
          </a:p>
          <a:p>
            <a:r>
              <a:rPr lang="en-US" sz="3100" dirty="0">
                <a:hlinkClick r:id="rId18"/>
              </a:rPr>
              <a:t>The Boys in the Band (play)</a:t>
            </a:r>
          </a:p>
          <a:p>
            <a:r>
              <a:rPr lang="en-US" sz="3100" dirty="0">
                <a:hlinkClick r:id="rId19"/>
              </a:rPr>
              <a:t>Break Through (play)</a:t>
            </a:r>
          </a:p>
          <a:p>
            <a:r>
              <a:rPr lang="en-US" sz="3100" dirty="0">
                <a:hlinkClick r:id="rId20"/>
              </a:rPr>
              <a:t>Breaking the Code</a:t>
            </a:r>
          </a:p>
          <a:p>
            <a:r>
              <a:rPr lang="en-US" sz="3100" dirty="0">
                <a:hlinkClick r:id="rId21"/>
              </a:rPr>
              <a:t>Burning Blue</a:t>
            </a:r>
          </a:p>
          <a:p>
            <a:r>
              <a:rPr lang="en-US" sz="3100" b="1" dirty="0"/>
              <a:t>C</a:t>
            </a:r>
          </a:p>
          <a:p>
            <a:r>
              <a:rPr lang="en-US" sz="3100" dirty="0">
                <a:hlinkClick r:id="rId22"/>
              </a:rPr>
              <a:t>Casa Valentina</a:t>
            </a:r>
          </a:p>
          <a:p>
            <a:r>
              <a:rPr lang="en-US" sz="3100" dirty="0">
                <a:hlinkClick r:id="rId23"/>
              </a:rPr>
              <a:t>Cat on a Hot Tin Roof</a:t>
            </a:r>
          </a:p>
          <a:p>
            <a:r>
              <a:rPr lang="en-US" sz="3100" dirty="0">
                <a:hlinkClick r:id="rId24"/>
              </a:rPr>
              <a:t>The Children's Hour (play)</a:t>
            </a:r>
          </a:p>
          <a:p>
            <a:r>
              <a:rPr lang="en-US" sz="3100" dirty="0">
                <a:hlinkClick r:id="rId25"/>
              </a:rPr>
              <a:t>Christine Jorgensen Reveals</a:t>
            </a:r>
          </a:p>
          <a:p>
            <a:r>
              <a:rPr lang="en-US" sz="3100" dirty="0">
                <a:hlinkClick r:id="rId26"/>
              </a:rPr>
              <a:t>Cloud 9 (play)</a:t>
            </a:r>
          </a:p>
          <a:p>
            <a:r>
              <a:rPr lang="en-US" sz="3100" dirty="0">
                <a:hlinkClick r:id="rId27"/>
              </a:rPr>
              <a:t>Corpus Christi (play)</a:t>
            </a:r>
          </a:p>
          <a:p>
            <a:r>
              <a:rPr lang="en-US" sz="3100" b="1" dirty="0"/>
              <a:t>D</a:t>
            </a:r>
          </a:p>
          <a:p>
            <a:r>
              <a:rPr lang="en-US" sz="3100" dirty="0">
                <a:hlinkClick r:id="rId28"/>
              </a:rPr>
              <a:t>Deathtrap (play)</a:t>
            </a:r>
          </a:p>
          <a:p>
            <a:r>
              <a:rPr lang="en-US" sz="3100" dirty="0">
                <a:hlinkClick r:id="rId29"/>
              </a:rPr>
              <a:t>The Destiny of Me</a:t>
            </a:r>
          </a:p>
          <a:p>
            <a:r>
              <a:rPr lang="en-US" sz="3100" dirty="0">
                <a:hlinkClick r:id="rId30"/>
              </a:rPr>
              <a:t>Dog Sees God: Confessions of a Teenage Blockhead</a:t>
            </a:r>
          </a:p>
          <a:p>
            <a:r>
              <a:rPr lang="en-US" sz="3100" dirty="0">
                <a:hlinkClick r:id="rId31"/>
              </a:rPr>
              <a:t>The Drag (play)</a:t>
            </a:r>
          </a:p>
          <a:p>
            <a:r>
              <a:rPr lang="en-US" sz="3100" dirty="0">
                <a:hlinkClick r:id="rId32"/>
              </a:rPr>
              <a:t>Dress Suits to Hire</a:t>
            </a:r>
          </a:p>
          <a:p>
            <a:r>
              <a:rPr lang="en-US" sz="3100" b="1" dirty="0"/>
              <a:t>E</a:t>
            </a:r>
          </a:p>
          <a:p>
            <a:r>
              <a:rPr lang="en-US" sz="3100" dirty="0">
                <a:hlinkClick r:id="rId33"/>
              </a:rPr>
              <a:t>Eastern Standard</a:t>
            </a:r>
          </a:p>
          <a:p>
            <a:r>
              <a:rPr lang="en-US" sz="3100" dirty="0">
                <a:hlinkClick r:id="rId34"/>
              </a:rPr>
              <a:t>Edward II (play)</a:t>
            </a:r>
          </a:p>
          <a:p>
            <a:r>
              <a:rPr lang="en-US" sz="3100" dirty="0">
                <a:hlinkClick r:id="rId35"/>
              </a:rPr>
              <a:t>Elegies for Angels, Punks and Raging Queens</a:t>
            </a:r>
          </a:p>
          <a:p>
            <a:r>
              <a:rPr lang="en-US" sz="3100" dirty="0">
                <a:hlinkClick r:id="rId36"/>
              </a:rPr>
              <a:t>Elizabeth Rex</a:t>
            </a:r>
          </a:p>
          <a:p>
            <a:r>
              <a:rPr lang="en-US" sz="3100" dirty="0">
                <a:hlinkClick r:id="rId37"/>
              </a:rPr>
              <a:t>Entertaining Mr Sloane</a:t>
            </a:r>
          </a:p>
          <a:p>
            <a:r>
              <a:rPr lang="en-US" sz="3100" dirty="0">
                <a:hlinkClick r:id="rId38"/>
              </a:rPr>
              <a:t>Execution of Justice</a:t>
            </a:r>
          </a:p>
          <a:p>
            <a:r>
              <a:rPr lang="en-US" sz="3100" b="1" dirty="0"/>
              <a:t>F</a:t>
            </a:r>
          </a:p>
          <a:p>
            <a:r>
              <a:rPr lang="en-US" sz="4000" dirty="0">
                <a:hlinkClick r:id="rId39"/>
              </a:rPr>
              <a:t>Fifth of July</a:t>
            </a:r>
          </a:p>
          <a:p>
            <a:r>
              <a:rPr lang="en-US" sz="4000" dirty="0">
                <a:hlinkClick r:id="rId40"/>
              </a:rPr>
              <a:t>The Fire that Consumes</a:t>
            </a:r>
          </a:p>
          <a:p>
            <a:r>
              <a:rPr lang="en-US" sz="4000" dirty="0">
                <a:hlinkClick r:id="rId41"/>
              </a:rPr>
              <a:t>The First Domino</a:t>
            </a:r>
          </a:p>
          <a:p>
            <a:r>
              <a:rPr lang="en-US" sz="4000" dirty="0">
                <a:hlinkClick r:id="rId42"/>
              </a:rPr>
              <a:t>Fortune and Men's Eyes</a:t>
            </a:r>
          </a:p>
          <a:p>
            <a:r>
              <a:rPr lang="en-US" sz="4000" dirty="0">
                <a:hlinkClick r:id="rId43"/>
              </a:rPr>
              <a:t>Fucking Men</a:t>
            </a:r>
          </a:p>
        </p:txBody>
      </p:sp>
      <p:sp>
        <p:nvSpPr>
          <p:cNvPr id="4" name="TextBox 3"/>
          <p:cNvSpPr txBox="1"/>
          <p:nvPr/>
        </p:nvSpPr>
        <p:spPr>
          <a:xfrm>
            <a:off x="2480402" y="151711"/>
            <a:ext cx="1279887" cy="4832093"/>
          </a:xfrm>
          <a:prstGeom prst="rect">
            <a:avLst/>
          </a:prstGeom>
          <a:noFill/>
        </p:spPr>
        <p:txBody>
          <a:bodyPr wrap="square" rtlCol="0">
            <a:spAutoFit/>
          </a:bodyPr>
          <a:lstStyle/>
          <a:p>
            <a:r>
              <a:rPr lang="en-US" sz="1100" b="1" dirty="0"/>
              <a:t>G</a:t>
            </a:r>
          </a:p>
          <a:p>
            <a:r>
              <a:rPr lang="en-US" sz="1100" dirty="0">
                <a:hlinkClick r:id="rId44"/>
              </a:rPr>
              <a:t>Gemini (play)</a:t>
            </a:r>
          </a:p>
          <a:p>
            <a:r>
              <a:rPr lang="en-US" sz="1100" dirty="0">
                <a:hlinkClick r:id="rId45"/>
              </a:rPr>
              <a:t>Geography Club (play)</a:t>
            </a:r>
          </a:p>
          <a:p>
            <a:r>
              <a:rPr lang="en-US" sz="1100" dirty="0">
                <a:hlinkClick r:id="rId46"/>
              </a:rPr>
              <a:t>The Goat, or Who Is Sylvia?</a:t>
            </a:r>
          </a:p>
          <a:p>
            <a:r>
              <a:rPr lang="en-US" sz="1100" dirty="0">
                <a:hlinkClick r:id="rId47"/>
              </a:rPr>
              <a:t>The Green Bay Tree</a:t>
            </a:r>
          </a:p>
          <a:p>
            <a:r>
              <a:rPr lang="en-US" sz="1100" dirty="0">
                <a:hlinkClick r:id="rId48"/>
              </a:rPr>
              <a:t>Gross Indecency: The Three Trials of Oscar Wilde</a:t>
            </a:r>
          </a:p>
          <a:p>
            <a:r>
              <a:rPr lang="en-US" sz="1100" dirty="0">
                <a:hlinkClick r:id="rId49"/>
              </a:rPr>
              <a:t>The Gulf (play)</a:t>
            </a:r>
          </a:p>
          <a:p>
            <a:r>
              <a:rPr lang="en-US" sz="1100" b="1" dirty="0"/>
              <a:t>H</a:t>
            </a:r>
          </a:p>
          <a:p>
            <a:r>
              <a:rPr lang="en-US" sz="1100" dirty="0">
                <a:hlinkClick r:id="rId50"/>
              </a:rPr>
              <a:t>Her Naked Skin</a:t>
            </a:r>
          </a:p>
          <a:p>
            <a:r>
              <a:rPr lang="en-US" sz="1100" dirty="0">
                <a:hlinkClick r:id="rId51"/>
              </a:rPr>
              <a:t>High (play)</a:t>
            </a:r>
          </a:p>
          <a:p>
            <a:r>
              <a:rPr lang="en-US" sz="1100" dirty="0">
                <a:hlinkClick r:id="rId52"/>
              </a:rPr>
              <a:t>The History Boys</a:t>
            </a:r>
          </a:p>
          <a:p>
            <a:r>
              <a:rPr lang="en-US" sz="1100" dirty="0">
                <a:hlinkClick r:id="rId53"/>
              </a:rPr>
              <a:t>Holding the Man (play)</a:t>
            </a:r>
          </a:p>
          <a:p>
            <a:r>
              <a:rPr lang="en-US" sz="1100" dirty="0">
                <a:hlinkClick r:id="rId54"/>
              </a:rPr>
              <a:t>Hosanna (play)</a:t>
            </a:r>
          </a:p>
          <a:p>
            <a:r>
              <a:rPr lang="en-US" sz="1100" dirty="0">
                <a:hlinkClick r:id="rId55"/>
              </a:rPr>
              <a:t>The Hot l Baltimore</a:t>
            </a:r>
          </a:p>
          <a:p>
            <a:r>
              <a:rPr lang="en-US" sz="1100" dirty="0">
                <a:hlinkClick r:id="rId56"/>
              </a:rPr>
              <a:t>The Hungry Woman</a:t>
            </a:r>
          </a:p>
          <a:p>
            <a:r>
              <a:rPr lang="en-US" sz="1100" b="1" dirty="0"/>
              <a:t>I</a:t>
            </a:r>
          </a:p>
          <a:p>
            <a:r>
              <a:rPr lang="en-US" sz="1100" dirty="0">
                <a:hlinkClick r:id="rId57"/>
              </a:rPr>
              <a:t>I Am My Own Wife</a:t>
            </a:r>
          </a:p>
          <a:p>
            <a:r>
              <a:rPr lang="en-US" sz="1100" dirty="0">
                <a:hlinkClick r:id="rId58"/>
              </a:rPr>
              <a:t>In Gabriel's Kitchen</a:t>
            </a:r>
          </a:p>
          <a:p>
            <a:r>
              <a:rPr lang="en-US" sz="1100" dirty="0">
                <a:hlinkClick r:id="rId59"/>
              </a:rPr>
              <a:t>The Invention of Love</a:t>
            </a:r>
          </a:p>
          <a:p>
            <a:r>
              <a:rPr lang="en-US" sz="1100" b="1" dirty="0"/>
              <a:t>J</a:t>
            </a:r>
          </a:p>
        </p:txBody>
      </p:sp>
      <p:sp>
        <p:nvSpPr>
          <p:cNvPr id="5" name="TextBox 4"/>
          <p:cNvSpPr txBox="1"/>
          <p:nvPr/>
        </p:nvSpPr>
        <p:spPr>
          <a:xfrm>
            <a:off x="3641229" y="257951"/>
            <a:ext cx="1428711" cy="4493538"/>
          </a:xfrm>
          <a:prstGeom prst="rect">
            <a:avLst/>
          </a:prstGeom>
          <a:noFill/>
        </p:spPr>
        <p:txBody>
          <a:bodyPr wrap="square" rtlCol="0">
            <a:spAutoFit/>
          </a:bodyPr>
          <a:lstStyle/>
          <a:p>
            <a:r>
              <a:rPr lang="en-US" sz="1100" dirty="0">
                <a:hlinkClick r:id="rId60"/>
              </a:rPr>
              <a:t>Jagdszenen aus Niederbayern (play)</a:t>
            </a:r>
          </a:p>
          <a:p>
            <a:r>
              <a:rPr lang="en-US" sz="1100" dirty="0">
                <a:hlinkClick r:id="rId61"/>
              </a:rPr>
              <a:t>Jerker</a:t>
            </a:r>
          </a:p>
          <a:p>
            <a:r>
              <a:rPr lang="en-US" sz="1100" dirty="0">
                <a:hlinkClick r:id="rId62"/>
              </a:rPr>
              <a:t>Joni and Gina's Wedding</a:t>
            </a:r>
          </a:p>
          <a:p>
            <a:r>
              <a:rPr lang="en-US" sz="1100" dirty="0">
                <a:hlinkClick r:id="rId63"/>
              </a:rPr>
              <a:t>The Judas Kiss (play)</a:t>
            </a:r>
          </a:p>
          <a:p>
            <a:r>
              <a:rPr lang="en-US" sz="1100" b="1" dirty="0"/>
              <a:t>L</a:t>
            </a:r>
          </a:p>
          <a:p>
            <a:r>
              <a:rPr lang="en-US" sz="1100" dirty="0">
                <a:hlinkClick r:id="rId64"/>
              </a:rPr>
              <a:t>The Laramie Project</a:t>
            </a:r>
          </a:p>
          <a:p>
            <a:r>
              <a:rPr lang="en-US" sz="1100" dirty="0">
                <a:hlinkClick r:id="rId65"/>
              </a:rPr>
              <a:t>Last Summer at Bluefish Cove</a:t>
            </a:r>
          </a:p>
          <a:p>
            <a:r>
              <a:rPr lang="en-US" sz="1100" dirty="0">
                <a:hlinkClick r:id="rId66"/>
              </a:rPr>
              <a:t>Latin! or Tobacco and Boys</a:t>
            </a:r>
          </a:p>
          <a:p>
            <a:r>
              <a:rPr lang="en-US" sz="1100" dirty="0">
                <a:hlinkClick r:id="rId67"/>
              </a:rPr>
              <a:t>Lilies (play)</a:t>
            </a:r>
          </a:p>
          <a:p>
            <a:r>
              <a:rPr lang="en-US" sz="1100" dirty="0">
                <a:hlinkClick r:id="rId68"/>
              </a:rPr>
              <a:t>The Lily's Revenge</a:t>
            </a:r>
          </a:p>
          <a:p>
            <a:r>
              <a:rPr lang="en-US" sz="1100" dirty="0">
                <a:hlinkClick r:id="rId69"/>
              </a:rPr>
              <a:t>Lips Together, Teeth Apart</a:t>
            </a:r>
          </a:p>
          <a:p>
            <a:r>
              <a:rPr lang="en-US" sz="1100" dirty="0">
                <a:hlinkClick r:id="rId70"/>
              </a:rPr>
              <a:t>The Lisbon Traviata</a:t>
            </a:r>
          </a:p>
          <a:p>
            <a:r>
              <a:rPr lang="en-US" sz="1100" dirty="0">
                <a:hlinkClick r:id="rId71"/>
              </a:rPr>
              <a:t>The Little Dog Laughed</a:t>
            </a:r>
          </a:p>
          <a:p>
            <a:r>
              <a:rPr lang="en-US" sz="1100" dirty="0">
                <a:hlinkClick r:id="rId72"/>
              </a:rPr>
              <a:t>Lonely Planet (play)</a:t>
            </a:r>
          </a:p>
          <a:p>
            <a:r>
              <a:rPr lang="en-US" sz="1100" dirty="0">
                <a:hlinkClick r:id="rId73"/>
              </a:rPr>
              <a:t>Loot (play)</a:t>
            </a:r>
          </a:p>
          <a:p>
            <a:r>
              <a:rPr lang="en-US" sz="1100" dirty="0">
                <a:hlinkClick r:id="rId74"/>
              </a:rPr>
              <a:t>Lord Arthur's Bed</a:t>
            </a:r>
          </a:p>
          <a:p>
            <a:r>
              <a:rPr lang="en-US" sz="1100" dirty="0">
                <a:hlinkClick r:id="rId75"/>
              </a:rPr>
              <a:t>Love the Sinner</a:t>
            </a:r>
          </a:p>
          <a:p>
            <a:r>
              <a:rPr lang="en-US" sz="1100" dirty="0">
                <a:hlinkClick r:id="rId76"/>
              </a:rPr>
              <a:t>Love! Valour! Compassion!</a:t>
            </a:r>
          </a:p>
          <a:p>
            <a:r>
              <a:rPr lang="en-US" sz="1100" dirty="0">
                <a:hlinkClick r:id="rId77"/>
              </a:rPr>
              <a:t>Lulu (opera)</a:t>
            </a:r>
          </a:p>
        </p:txBody>
      </p:sp>
      <p:sp>
        <p:nvSpPr>
          <p:cNvPr id="6" name="Rectangle 5"/>
          <p:cNvSpPr/>
          <p:nvPr/>
        </p:nvSpPr>
        <p:spPr>
          <a:xfrm>
            <a:off x="5069940" y="317478"/>
            <a:ext cx="1510256" cy="5678479"/>
          </a:xfrm>
          <a:prstGeom prst="rect">
            <a:avLst/>
          </a:prstGeom>
        </p:spPr>
        <p:txBody>
          <a:bodyPr wrap="square">
            <a:spAutoFit/>
          </a:bodyPr>
          <a:lstStyle/>
          <a:p>
            <a:r>
              <a:rPr lang="en-US" sz="1100" b="1" dirty="0"/>
              <a:t>M</a:t>
            </a:r>
          </a:p>
          <a:p>
            <a:r>
              <a:rPr lang="en-US" sz="1100" dirty="0">
                <a:hlinkClick r:id="rId78"/>
              </a:rPr>
              <a:t>M. Butterfly</a:t>
            </a:r>
          </a:p>
          <a:p>
            <a:r>
              <a:rPr lang="en-US" sz="1100" dirty="0">
                <a:hlinkClick r:id="rId79"/>
              </a:rPr>
              <a:t>The Madness of Lady Bright</a:t>
            </a:r>
          </a:p>
          <a:p>
            <a:r>
              <a:rPr lang="en-US" sz="1100" dirty="0">
                <a:hlinkClick r:id="rId80"/>
              </a:rPr>
              <a:t>Le Martyre de saint Sébastien</a:t>
            </a:r>
          </a:p>
          <a:p>
            <a:r>
              <a:rPr lang="en-US" sz="1100" dirty="0">
                <a:hlinkClick r:id="rId81"/>
              </a:rPr>
              <a:t>Measure for Pleasure</a:t>
            </a:r>
          </a:p>
          <a:p>
            <a:r>
              <a:rPr lang="en-US" sz="1100" dirty="0">
                <a:hlinkClick r:id="rId82"/>
              </a:rPr>
              <a:t>Melancholy Play</a:t>
            </a:r>
          </a:p>
          <a:p>
            <a:r>
              <a:rPr lang="en-US" sz="1100" dirty="0">
                <a:hlinkClick r:id="rId83"/>
              </a:rPr>
              <a:t>The Men from the Boys</a:t>
            </a:r>
          </a:p>
          <a:p>
            <a:r>
              <a:rPr lang="en-US" sz="1100" dirty="0">
                <a:hlinkClick r:id="rId84"/>
              </a:rPr>
              <a:t>Miracle Day</a:t>
            </a:r>
          </a:p>
          <a:p>
            <a:r>
              <a:rPr lang="en-US" sz="1100" dirty="0">
                <a:hlinkClick r:id="rId85"/>
              </a:rPr>
              <a:t>Mother Clap's Molly House</a:t>
            </a:r>
          </a:p>
          <a:p>
            <a:r>
              <a:rPr lang="en-US" sz="1100" dirty="0">
                <a:hlinkClick r:id="rId86"/>
              </a:rPr>
              <a:t>Mothers and Sons (play)</a:t>
            </a:r>
          </a:p>
          <a:p>
            <a:r>
              <a:rPr lang="en-US" sz="1100" dirty="0">
                <a:hlinkClick r:id="rId87"/>
              </a:rPr>
              <a:t>My Big Gay Italian Wedding</a:t>
            </a:r>
          </a:p>
          <a:p>
            <a:r>
              <a:rPr lang="en-US" sz="1100" dirty="0">
                <a:hlinkClick r:id="rId88"/>
              </a:rPr>
              <a:t>My Night with Reg</a:t>
            </a:r>
          </a:p>
          <a:p>
            <a:r>
              <a:rPr lang="en-US" sz="1100" i="1" dirty="0">
                <a:hlinkClick r:id="rId89"/>
              </a:rPr>
              <a:t>My Own Private Oshawa</a:t>
            </a:r>
            <a:endParaRPr lang="en-US" sz="1100" dirty="0">
              <a:hlinkClick r:id="rId89"/>
            </a:endParaRPr>
          </a:p>
          <a:p>
            <a:r>
              <a:rPr lang="en-US" sz="1100" b="1" dirty="0"/>
              <a:t>N</a:t>
            </a:r>
          </a:p>
          <a:p>
            <a:r>
              <a:rPr lang="en-US" sz="1100" dirty="0">
                <a:hlinkClick r:id="rId90"/>
              </a:rPr>
              <a:t>The Nance</a:t>
            </a:r>
          </a:p>
          <a:p>
            <a:r>
              <a:rPr lang="en-US" sz="1100" dirty="0">
                <a:hlinkClick r:id="rId91"/>
              </a:rPr>
              <a:t>Next Fall</a:t>
            </a:r>
          </a:p>
          <a:p>
            <a:r>
              <a:rPr lang="en-US" sz="1100" dirty="0">
                <a:hlinkClick r:id="rId92"/>
              </a:rPr>
              <a:t>The Night Larry Kramer Kissed Me</a:t>
            </a:r>
          </a:p>
          <a:p>
            <a:r>
              <a:rPr lang="en-US" sz="1100" dirty="0">
                <a:hlinkClick r:id="rId93"/>
              </a:rPr>
              <a:t>No Exit</a:t>
            </a:r>
          </a:p>
          <a:p>
            <a:r>
              <a:rPr lang="en-US" sz="1100" dirty="0">
                <a:hlinkClick r:id="rId94"/>
              </a:rPr>
              <a:t>The Normal Heart</a:t>
            </a:r>
          </a:p>
          <a:p>
            <a:r>
              <a:rPr lang="en-US" sz="1100" dirty="0">
                <a:hlinkClick r:id="rId95"/>
              </a:rPr>
              <a:t>Norman, Is That You?</a:t>
            </a:r>
          </a:p>
          <a:p>
            <a:r>
              <a:rPr lang="en-US" sz="1100" b="1" dirty="0"/>
              <a:t>O</a:t>
            </a:r>
          </a:p>
          <a:p>
            <a:r>
              <a:rPr lang="en-US" sz="1100" dirty="0">
                <a:hlinkClick r:id="rId96"/>
              </a:rPr>
              <a:t>Observe the Sons of Ulster Marching Towards the Somme</a:t>
            </a:r>
          </a:p>
          <a:p>
            <a:r>
              <a:rPr lang="en-US" sz="1100" dirty="0">
                <a:hlinkClick r:id="rId97"/>
              </a:rPr>
              <a:t>Old Times</a:t>
            </a:r>
          </a:p>
          <a:p>
            <a:r>
              <a:rPr lang="en-US" sz="1100" dirty="0">
                <a:hlinkClick r:id="rId98"/>
              </a:rPr>
              <a:t>Oscar Wilde (play)</a:t>
            </a:r>
          </a:p>
        </p:txBody>
      </p:sp>
      <p:sp>
        <p:nvSpPr>
          <p:cNvPr id="7" name="TextBox 6"/>
          <p:cNvSpPr txBox="1"/>
          <p:nvPr/>
        </p:nvSpPr>
        <p:spPr>
          <a:xfrm>
            <a:off x="6580196" y="595270"/>
            <a:ext cx="1627145" cy="5001370"/>
          </a:xfrm>
          <a:prstGeom prst="rect">
            <a:avLst/>
          </a:prstGeom>
          <a:noFill/>
        </p:spPr>
        <p:txBody>
          <a:bodyPr wrap="square" rtlCol="0">
            <a:spAutoFit/>
          </a:bodyPr>
          <a:lstStyle/>
          <a:p>
            <a:r>
              <a:rPr lang="en-US" sz="1100" b="1" dirty="0"/>
              <a:t>P</a:t>
            </a:r>
          </a:p>
          <a:p>
            <a:r>
              <a:rPr lang="en-US" sz="1100" dirty="0">
                <a:hlinkClick r:id="rId99"/>
              </a:rPr>
              <a:t>Plague Over England</a:t>
            </a:r>
          </a:p>
          <a:p>
            <a:r>
              <a:rPr lang="en-US" sz="1100" dirty="0">
                <a:hlinkClick r:id="rId100"/>
              </a:rPr>
              <a:t>The Pride (play)</a:t>
            </a:r>
          </a:p>
          <a:p>
            <a:r>
              <a:rPr lang="en-US" sz="1100" dirty="0">
                <a:hlinkClick r:id="rId101"/>
              </a:rPr>
              <a:t>Privates on Parade</a:t>
            </a:r>
          </a:p>
          <a:p>
            <a:r>
              <a:rPr lang="en-US" sz="1100" dirty="0">
                <a:hlinkClick r:id="rId102"/>
              </a:rPr>
              <a:t>Proud (play)</a:t>
            </a:r>
          </a:p>
          <a:p>
            <a:r>
              <a:rPr lang="en-US" sz="1100" dirty="0">
                <a:hlinkClick r:id="rId103"/>
              </a:rPr>
              <a:t>P.S. Your Cat Is Dead</a:t>
            </a:r>
          </a:p>
          <a:p>
            <a:r>
              <a:rPr lang="en-US" sz="1100" dirty="0">
                <a:hlinkClick r:id="rId104"/>
              </a:rPr>
              <a:t>The Public (play)</a:t>
            </a:r>
          </a:p>
          <a:p>
            <a:r>
              <a:rPr lang="en-US" sz="1100" b="1" dirty="0"/>
              <a:t>R</a:t>
            </a:r>
          </a:p>
          <a:p>
            <a:r>
              <a:rPr lang="en-US" sz="1100" dirty="0">
                <a:hlinkClick r:id="rId105"/>
              </a:rPr>
              <a:t>The Ritz (play)</a:t>
            </a:r>
          </a:p>
          <a:p>
            <a:r>
              <a:rPr lang="en-US" sz="1100" dirty="0">
                <a:hlinkClick r:id="rId106"/>
              </a:rPr>
              <a:t>Rose by Any Other Name...</a:t>
            </a:r>
          </a:p>
          <a:p>
            <a:r>
              <a:rPr lang="en-US" sz="1100" dirty="0">
                <a:hlinkClick r:id="rId107"/>
              </a:rPr>
              <a:t>Ross (play)</a:t>
            </a:r>
          </a:p>
          <a:p>
            <a:r>
              <a:rPr lang="en-US" sz="1100" b="1" dirty="0"/>
              <a:t>S</a:t>
            </a:r>
          </a:p>
          <a:p>
            <a:r>
              <a:rPr lang="en-US" sz="1100" dirty="0">
                <a:hlinkClick r:id="rId108"/>
              </a:rPr>
              <a:t>Scent of Rain</a:t>
            </a:r>
          </a:p>
          <a:p>
            <a:r>
              <a:rPr lang="en-US" sz="1100" i="1" dirty="0">
                <a:hlinkClick r:id="rId109"/>
              </a:rPr>
              <a:t>Secrets of a Gay Mormon Felon</a:t>
            </a:r>
            <a:endParaRPr lang="en-US" sz="1100" dirty="0">
              <a:hlinkClick r:id="rId109"/>
            </a:endParaRPr>
          </a:p>
          <a:p>
            <a:r>
              <a:rPr lang="en-US" sz="1100" dirty="0">
                <a:hlinkClick r:id="rId110"/>
              </a:rPr>
              <a:t>Seduction (2004 play)</a:t>
            </a:r>
          </a:p>
          <a:p>
            <a:r>
              <a:rPr lang="en-US" sz="1100" dirty="0">
                <a:hlinkClick r:id="rId111"/>
              </a:rPr>
              <a:t>Semi-Monde</a:t>
            </a:r>
          </a:p>
          <a:p>
            <a:r>
              <a:rPr lang="en-US" sz="1100" dirty="0">
                <a:hlinkClick r:id="rId112"/>
              </a:rPr>
              <a:t>Six Degrees of Separation (play)</a:t>
            </a:r>
          </a:p>
          <a:p>
            <a:r>
              <a:rPr lang="en-US" sz="1100" dirty="0">
                <a:hlinkClick r:id="rId113"/>
              </a:rPr>
              <a:t>Slavs!</a:t>
            </a:r>
          </a:p>
          <a:p>
            <a:r>
              <a:rPr lang="en-US" sz="1100" dirty="0">
                <a:hlinkClick r:id="rId114"/>
              </a:rPr>
              <a:t>Some Men</a:t>
            </a:r>
          </a:p>
          <a:p>
            <a:r>
              <a:rPr lang="en-US" sz="1100" dirty="0">
                <a:hlinkClick r:id="rId115"/>
              </a:rPr>
              <a:t>Sons of the Prophet</a:t>
            </a:r>
          </a:p>
          <a:p>
            <a:r>
              <a:rPr lang="en-US" sz="1100" dirty="0">
                <a:hlinkClick r:id="rId116"/>
              </a:rPr>
              <a:t>Staircase (play)</a:t>
            </a:r>
          </a:p>
          <a:p>
            <a:r>
              <a:rPr lang="en-US" sz="1100" dirty="0">
                <a:hlinkClick r:id="rId117"/>
              </a:rPr>
              <a:t>Stop Kiss</a:t>
            </a:r>
          </a:p>
          <a:p>
            <a:r>
              <a:rPr lang="en-US" sz="1100" dirty="0">
                <a:hlinkClick r:id="rId118"/>
              </a:rPr>
              <a:t>Streamers (play)</a:t>
            </a:r>
          </a:p>
          <a:p>
            <a:r>
              <a:rPr lang="en-US" sz="1100" dirty="0">
                <a:hlinkClick r:id="rId119"/>
              </a:rPr>
              <a:t>A Streetcar Named Desire</a:t>
            </a:r>
          </a:p>
          <a:p>
            <a:r>
              <a:rPr lang="en-US" sz="1100" dirty="0">
                <a:hlinkClick r:id="rId120"/>
              </a:rPr>
              <a:t>Suddenly, Last Summer</a:t>
            </a:r>
          </a:p>
        </p:txBody>
      </p:sp>
    </p:spTree>
    <p:extLst>
      <p:ext uri="{BB962C8B-B14F-4D97-AF65-F5344CB8AC3E}">
        <p14:creationId xmlns:p14="http://schemas.microsoft.com/office/powerpoint/2010/main" val="7993353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109</TotalTime>
  <Words>626</Words>
  <Application>Microsoft Office PowerPoint</Application>
  <PresentationFormat>On-screen Show (4:3)</PresentationFormat>
  <Paragraphs>177</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Cambria</vt:lpstr>
      <vt:lpstr>Adjacency</vt:lpstr>
      <vt:lpstr>Overview of the History of Gay Theatre in America </vt:lpstr>
      <vt:lpstr>PowerPoint Presentation</vt:lpstr>
      <vt:lpstr>PowerPoint Presentation</vt:lpstr>
      <vt:lpstr>PowerPoint Presentation</vt:lpstr>
      <vt:lpstr>PowerPoint Presentation</vt:lpstr>
      <vt:lpstr>PowerPoint Presentation</vt:lpstr>
    </vt:vector>
  </TitlesOfParts>
  <Company>Cal State Fullerton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Titan User</dc:creator>
  <cp:lastModifiedBy>kevin slay</cp:lastModifiedBy>
  <cp:revision>12</cp:revision>
  <dcterms:created xsi:type="dcterms:W3CDTF">2017-03-20T19:06:47Z</dcterms:created>
  <dcterms:modified xsi:type="dcterms:W3CDTF">2017-03-21T15:20:51Z</dcterms:modified>
</cp:coreProperties>
</file>