
<file path=[Content_Types].xml><?xml version="1.0" encoding="utf-8"?>
<Types xmlns="http://schemas.openxmlformats.org/package/2006/content-types">
  <Override PartName="/ppt/tags/tag1.xml" ContentType="application/vnd.openxmlformats-officedocument.presentationml.tags+xml"/>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89" r:id="rId3"/>
    <p:sldId id="293" r:id="rId4"/>
    <p:sldId id="290" r:id="rId5"/>
    <p:sldId id="291" r:id="rId6"/>
    <p:sldId id="292" r:id="rId7"/>
    <p:sldId id="294" r:id="rId8"/>
    <p:sldId id="295" r:id="rId9"/>
    <p:sldId id="296" r:id="rId10"/>
    <p:sldId id="266" r:id="rId11"/>
    <p:sldId id="257" r:id="rId12"/>
    <p:sldId id="298" r:id="rId13"/>
    <p:sldId id="300" r:id="rId14"/>
    <p:sldId id="301" r:id="rId15"/>
    <p:sldId id="302" r:id="rId16"/>
    <p:sldId id="305" r:id="rId17"/>
    <p:sldId id="303" r:id="rId18"/>
    <p:sldId id="304" r:id="rId19"/>
    <p:sldId id="297" r:id="rId20"/>
    <p:sldId id="306" r:id="rId21"/>
    <p:sldId id="307" r:id="rId22"/>
    <p:sldId id="309"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2" d="100"/>
          <a:sy n="92" d="100"/>
        </p:scale>
        <p:origin x="-816"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tags" Target="tags/tag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036FAE-AE02-4316-8FA7-999B53192CD1}" type="datetimeFigureOut">
              <a:rPr lang="en-US" smtClean="0"/>
              <a:pPr/>
              <a:t>5/11/18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8721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36FAE-AE02-4316-8FA7-999B53192CD1}" type="datetimeFigureOut">
              <a:rPr lang="en-US" smtClean="0"/>
              <a:pPr/>
              <a:t>5/11/18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75344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36FAE-AE02-4316-8FA7-999B53192CD1}" type="datetimeFigureOut">
              <a:rPr lang="en-US" smtClean="0"/>
              <a:pPr/>
              <a:t>5/11/18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264373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036FAE-AE02-4316-8FA7-999B53192CD1}" type="datetimeFigureOut">
              <a:rPr lang="en-US" smtClean="0"/>
              <a:pPr/>
              <a:t>5/11/18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727817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036FAE-AE02-4316-8FA7-999B53192CD1}" type="datetimeFigureOut">
              <a:rPr lang="en-US" smtClean="0"/>
              <a:pPr/>
              <a:t>5/11/18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90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036FAE-AE02-4316-8FA7-999B53192CD1}" type="datetimeFigureOut">
              <a:rPr lang="en-US" smtClean="0"/>
              <a:pPr/>
              <a:t>5/11/18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8856898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036FAE-AE02-4316-8FA7-999B53192CD1}" type="datetimeFigureOut">
              <a:rPr lang="en-US" smtClean="0"/>
              <a:pPr/>
              <a:t>5/11/18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8036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036FAE-AE02-4316-8FA7-999B53192CD1}" type="datetimeFigureOut">
              <a:rPr lang="en-US" smtClean="0"/>
              <a:pPr/>
              <a:t>5/11/18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3189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36FAE-AE02-4316-8FA7-999B53192CD1}" type="datetimeFigureOut">
              <a:rPr lang="en-US" smtClean="0"/>
              <a:pPr/>
              <a:t>5/11/18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5770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36FAE-AE02-4316-8FA7-999B53192CD1}" type="datetimeFigureOut">
              <a:rPr lang="en-US" smtClean="0"/>
              <a:pPr/>
              <a:t>5/11/18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627412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36FAE-AE02-4316-8FA7-999B53192CD1}" type="datetimeFigureOut">
              <a:rPr lang="en-US" smtClean="0"/>
              <a:pPr/>
              <a:t>5/11/18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21865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36FAE-AE02-4316-8FA7-999B53192CD1}" type="datetimeFigureOut">
              <a:rPr lang="en-US" smtClean="0"/>
              <a:pPr/>
              <a:t>5/11/18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24997-EFDE-471B-904A-CBDE6FC4CFA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1887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lstStyle/>
          <a:p>
            <a:pPr marL="0" indent="0">
              <a:buNone/>
            </a:pPr>
            <a:r>
              <a:rPr lang="en-US" dirty="0" smtClean="0"/>
              <a:t>This lecture will cover the details about the Proposal Project. In it you’ll find information about the purpose of proposals, details about the items you must produce, and explanations of best practices for those items.</a:t>
            </a:r>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33450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Autofit/>
          </a:bodyPr>
          <a:lstStyle/>
          <a:p>
            <a:r>
              <a:rPr lang="en-US" sz="3600" dirty="0"/>
              <a:t>Proposal Lecture</a:t>
            </a:r>
          </a:p>
        </p:txBody>
      </p:sp>
      <p:sp>
        <p:nvSpPr>
          <p:cNvPr id="3" name="Content Placeholder 2"/>
          <p:cNvSpPr>
            <a:spLocks noGrp="1"/>
          </p:cNvSpPr>
          <p:nvPr>
            <p:ph idx="1"/>
          </p:nvPr>
        </p:nvSpPr>
        <p:spPr>
          <a:xfrm>
            <a:off x="3886200" y="1295400"/>
            <a:ext cx="4800600" cy="4830763"/>
          </a:xfrm>
        </p:spPr>
        <p:txBody>
          <a:bodyPr>
            <a:normAutofit/>
          </a:bodyPr>
          <a:lstStyle/>
          <a:p>
            <a:pPr marL="0" indent="0">
              <a:buNone/>
            </a:pPr>
            <a:r>
              <a:rPr lang="en-US" sz="2400" dirty="0" smtClean="0"/>
              <a:t>This illustration shows the main sections of a proposal and is borrowed from our textbook.</a:t>
            </a:r>
          </a:p>
          <a:p>
            <a:pPr marL="0" indent="0">
              <a:buNone/>
            </a:pPr>
            <a:endParaRPr lang="en-US" sz="2400" dirty="0"/>
          </a:p>
          <a:p>
            <a:pPr marL="0" indent="0">
              <a:buNone/>
            </a:pPr>
            <a:r>
              <a:rPr lang="en-US" sz="2400" dirty="0" smtClean="0"/>
              <a:t>Note that the size of each section varies according to how long a particular section might be in the overall document. Also, note that this is a general guideline and should not replace specified guidelines you’ve been given.</a:t>
            </a:r>
            <a:endParaRPr lang="en-US" sz="2400" dirty="0"/>
          </a:p>
        </p:txBody>
      </p:sp>
      <p:cxnSp>
        <p:nvCxnSpPr>
          <p:cNvPr id="5" name="Straight Connector 4"/>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
        <p:nvSpPr>
          <p:cNvPr id="11" name="TextBox 10"/>
          <p:cNvSpPr txBox="1"/>
          <p:nvPr/>
        </p:nvSpPr>
        <p:spPr>
          <a:xfrm>
            <a:off x="762000" y="1371600"/>
            <a:ext cx="2438400" cy="381000"/>
          </a:xfrm>
          <a:prstGeom prst="rect">
            <a:avLst/>
          </a:prstGeom>
          <a:solidFill>
            <a:schemeClr val="bg1"/>
          </a:solidFill>
          <a:ln w="34925">
            <a:solidFill>
              <a:schemeClr val="tx1">
                <a:lumMod val="65000"/>
                <a:lumOff val="35000"/>
              </a:schemeClr>
            </a:solidFill>
          </a:ln>
        </p:spPr>
        <p:txBody>
          <a:bodyPr wrap="square" rtlCol="0">
            <a:spAutoFit/>
          </a:bodyPr>
          <a:lstStyle/>
          <a:p>
            <a:pPr algn="ctr"/>
            <a:r>
              <a:rPr lang="en-US" dirty="0" smtClean="0"/>
              <a:t>Introduction</a:t>
            </a:r>
            <a:endParaRPr lang="en-US" dirty="0"/>
          </a:p>
        </p:txBody>
      </p:sp>
      <p:sp>
        <p:nvSpPr>
          <p:cNvPr id="12" name="TextBox 11"/>
          <p:cNvSpPr txBox="1"/>
          <p:nvPr/>
        </p:nvSpPr>
        <p:spPr>
          <a:xfrm>
            <a:off x="762000" y="1905895"/>
            <a:ext cx="2438400" cy="646331"/>
          </a:xfrm>
          <a:prstGeom prst="rect">
            <a:avLst/>
          </a:prstGeom>
          <a:solidFill>
            <a:schemeClr val="bg1"/>
          </a:solidFill>
          <a:ln w="34925">
            <a:solidFill>
              <a:schemeClr val="tx1">
                <a:lumMod val="65000"/>
                <a:lumOff val="35000"/>
              </a:schemeClr>
            </a:solidFill>
          </a:ln>
        </p:spPr>
        <p:txBody>
          <a:bodyPr wrap="square" rtlCol="0">
            <a:spAutoFit/>
          </a:bodyPr>
          <a:lstStyle/>
          <a:p>
            <a:pPr algn="ctr"/>
            <a:r>
              <a:rPr lang="en-US" dirty="0" smtClean="0"/>
              <a:t>Current Situation</a:t>
            </a:r>
          </a:p>
          <a:p>
            <a:pPr algn="ctr"/>
            <a:endParaRPr lang="en-US" dirty="0"/>
          </a:p>
        </p:txBody>
      </p:sp>
      <p:sp>
        <p:nvSpPr>
          <p:cNvPr id="13" name="TextBox 12"/>
          <p:cNvSpPr txBox="1"/>
          <p:nvPr/>
        </p:nvSpPr>
        <p:spPr>
          <a:xfrm>
            <a:off x="762000" y="2743179"/>
            <a:ext cx="2438400" cy="1754326"/>
          </a:xfrm>
          <a:prstGeom prst="rect">
            <a:avLst/>
          </a:prstGeom>
          <a:solidFill>
            <a:schemeClr val="bg1"/>
          </a:solidFill>
          <a:ln w="34925">
            <a:solidFill>
              <a:schemeClr val="tx1">
                <a:lumMod val="65000"/>
                <a:lumOff val="35000"/>
              </a:schemeClr>
            </a:solidFill>
          </a:ln>
        </p:spPr>
        <p:txBody>
          <a:bodyPr wrap="square" rtlCol="0">
            <a:spAutoFit/>
          </a:bodyPr>
          <a:lstStyle/>
          <a:p>
            <a:pPr algn="ctr"/>
            <a:r>
              <a:rPr lang="en-US" dirty="0" smtClean="0"/>
              <a:t>Project Plan</a:t>
            </a:r>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14" name="TextBox 13"/>
          <p:cNvSpPr txBox="1"/>
          <p:nvPr/>
        </p:nvSpPr>
        <p:spPr>
          <a:xfrm>
            <a:off x="762000" y="4648200"/>
            <a:ext cx="2438400" cy="646331"/>
          </a:xfrm>
          <a:prstGeom prst="rect">
            <a:avLst/>
          </a:prstGeom>
          <a:solidFill>
            <a:schemeClr val="bg1"/>
          </a:solidFill>
          <a:ln w="34925">
            <a:solidFill>
              <a:schemeClr val="tx1">
                <a:lumMod val="65000"/>
                <a:lumOff val="35000"/>
              </a:schemeClr>
            </a:solidFill>
          </a:ln>
        </p:spPr>
        <p:txBody>
          <a:bodyPr wrap="square" rtlCol="0">
            <a:spAutoFit/>
          </a:bodyPr>
          <a:lstStyle/>
          <a:p>
            <a:pPr algn="ctr"/>
            <a:r>
              <a:rPr lang="en-US" dirty="0" smtClean="0"/>
              <a:t>Qualifications</a:t>
            </a:r>
          </a:p>
          <a:p>
            <a:pPr algn="ctr"/>
            <a:endParaRPr lang="en-US" dirty="0"/>
          </a:p>
        </p:txBody>
      </p:sp>
      <p:sp>
        <p:nvSpPr>
          <p:cNvPr id="15" name="TextBox 14"/>
          <p:cNvSpPr txBox="1"/>
          <p:nvPr/>
        </p:nvSpPr>
        <p:spPr>
          <a:xfrm>
            <a:off x="762000" y="5453587"/>
            <a:ext cx="2438400" cy="646331"/>
          </a:xfrm>
          <a:prstGeom prst="rect">
            <a:avLst/>
          </a:prstGeom>
          <a:solidFill>
            <a:schemeClr val="bg1"/>
          </a:solidFill>
          <a:ln w="34925">
            <a:solidFill>
              <a:schemeClr val="tx1">
                <a:lumMod val="65000"/>
                <a:lumOff val="35000"/>
              </a:schemeClr>
            </a:solidFill>
          </a:ln>
        </p:spPr>
        <p:txBody>
          <a:bodyPr wrap="square" rtlCol="0">
            <a:spAutoFit/>
          </a:bodyPr>
          <a:lstStyle/>
          <a:p>
            <a:pPr algn="ctr"/>
            <a:r>
              <a:rPr lang="en-US" dirty="0" smtClean="0"/>
              <a:t>Conclusions: Costs and Benefits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01039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Details about the Proposal Document</a:t>
            </a:r>
          </a:p>
          <a:p>
            <a:pPr lvl="1">
              <a:buFont typeface="Arial" pitchFamily="34" charset="0"/>
              <a:buChar char="•"/>
            </a:pPr>
            <a:r>
              <a:rPr lang="en-US" dirty="0"/>
              <a:t>The proposal will be a document between 5 and 7 pages in </a:t>
            </a:r>
            <a:r>
              <a:rPr lang="en-US" dirty="0" smtClean="0"/>
              <a:t>length (not counting the title page and TOC).</a:t>
            </a:r>
            <a:endParaRPr lang="en-US" dirty="0"/>
          </a:p>
          <a:p>
            <a:pPr lvl="1">
              <a:buFont typeface="Arial" pitchFamily="34" charset="0"/>
              <a:buChar char="•"/>
            </a:pPr>
            <a:r>
              <a:rPr lang="en-US" dirty="0" smtClean="0"/>
              <a:t>The proposal should follow the formatting guidelines posted in the Important Documents Folder.</a:t>
            </a:r>
          </a:p>
          <a:p>
            <a:pPr lvl="1">
              <a:buFont typeface="Arial" pitchFamily="34" charset="0"/>
              <a:buChar char="•"/>
            </a:pPr>
            <a:r>
              <a:rPr lang="en-US" dirty="0" smtClean="0"/>
              <a:t>The proposal should use outside sources to validate claims (e.g. research) and these should be cited using IEEE.</a:t>
            </a:r>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4358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lnSpcReduction="10000"/>
          </a:bodyPr>
          <a:lstStyle/>
          <a:p>
            <a:pPr marL="0" indent="0">
              <a:buNone/>
            </a:pPr>
            <a:r>
              <a:rPr lang="en-US" dirty="0" smtClean="0"/>
              <a:t>Sections of the Proposal Document</a:t>
            </a:r>
          </a:p>
          <a:p>
            <a:pPr lvl="1">
              <a:buFont typeface="Arial" pitchFamily="34" charset="0"/>
              <a:buChar char="•"/>
            </a:pPr>
            <a:r>
              <a:rPr lang="en-US" dirty="0" smtClean="0"/>
              <a:t>Title Page.</a:t>
            </a:r>
          </a:p>
          <a:p>
            <a:pPr lvl="1">
              <a:buFont typeface="Arial" pitchFamily="34" charset="0"/>
              <a:buChar char="•"/>
            </a:pPr>
            <a:r>
              <a:rPr lang="en-US" dirty="0"/>
              <a:t>Table of </a:t>
            </a:r>
            <a:r>
              <a:rPr lang="en-US" dirty="0" smtClean="0"/>
              <a:t>Contents</a:t>
            </a:r>
          </a:p>
          <a:p>
            <a:pPr lvl="2"/>
            <a:r>
              <a:rPr lang="en-US" dirty="0"/>
              <a:t>On a separate page, the table of contents outlines the text and give page numbers for each section of the document.</a:t>
            </a:r>
          </a:p>
          <a:p>
            <a:pPr lvl="1">
              <a:buFont typeface="Arial" pitchFamily="34" charset="0"/>
              <a:buChar char="•"/>
            </a:pPr>
            <a:r>
              <a:rPr lang="en-US" dirty="0" smtClean="0"/>
              <a:t>Introduction/Background</a:t>
            </a:r>
            <a:endParaRPr lang="en-US" dirty="0"/>
          </a:p>
          <a:p>
            <a:pPr lvl="2"/>
            <a:r>
              <a:rPr lang="en-US" dirty="0"/>
              <a:t>Describe the organization, </a:t>
            </a:r>
            <a:r>
              <a:rPr lang="en-US" dirty="0" smtClean="0"/>
              <a:t>its </a:t>
            </a:r>
            <a:r>
              <a:rPr lang="en-US" dirty="0"/>
              <a:t>services or products, and the population it serves. Convince the reader that the organization is doing good in the community. State its mission. Describe in detail the population the organization is trying to help.</a:t>
            </a:r>
          </a:p>
          <a:p>
            <a:pPr lvl="1">
              <a:buFont typeface="Arial" pitchFamily="34" charset="0"/>
              <a:buChar char="•"/>
            </a:pPr>
            <a:endParaRPr lang="en-US" dirty="0"/>
          </a:p>
          <a:p>
            <a:pPr lvl="1">
              <a:buFont typeface="Arial" pitchFamily="34" charset="0"/>
              <a:buChar char="•"/>
            </a:pP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84414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Sections of the Proposal Document</a:t>
            </a:r>
          </a:p>
          <a:p>
            <a:pPr lvl="1">
              <a:buFont typeface="Arial" pitchFamily="34" charset="0"/>
              <a:buChar char="•"/>
            </a:pPr>
            <a:r>
              <a:rPr lang="en-US" dirty="0" smtClean="0"/>
              <a:t>Summary of Program</a:t>
            </a:r>
          </a:p>
          <a:p>
            <a:pPr lvl="2"/>
            <a:r>
              <a:rPr lang="en-US" dirty="0" smtClean="0"/>
              <a:t>Briefly describe the organization and the services it provides for the community. This could also go in the background section.</a:t>
            </a:r>
          </a:p>
          <a:p>
            <a:pPr lvl="1">
              <a:buFont typeface="Arial" pitchFamily="34" charset="0"/>
              <a:buChar char="•"/>
            </a:pPr>
            <a:r>
              <a:rPr lang="en-US" dirty="0" smtClean="0"/>
              <a:t>Current Situation (also called Statement of Need or Problem Statement).</a:t>
            </a:r>
          </a:p>
          <a:p>
            <a:pPr lvl="2"/>
            <a:r>
              <a:rPr lang="en-US" dirty="0" smtClean="0"/>
              <a:t>Explain what is the need that the organization has. Describe it in detail. What is the “big picture” of the need they have? Explain who is affected or how things could be improved. Offer evidence of the need.</a:t>
            </a:r>
          </a:p>
          <a:p>
            <a:pPr lvl="1">
              <a:buFont typeface="Arial" pitchFamily="34" charset="0"/>
              <a:buChar char="•"/>
            </a:pPr>
            <a:endParaRPr lang="en-US" dirty="0"/>
          </a:p>
          <a:p>
            <a:pPr lvl="1">
              <a:buFont typeface="Arial" pitchFamily="34" charset="0"/>
              <a:buChar char="•"/>
            </a:pP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0603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Sections of the Proposal Document</a:t>
            </a:r>
          </a:p>
          <a:p>
            <a:pPr lvl="1">
              <a:buFont typeface="Arial" pitchFamily="34" charset="0"/>
              <a:buChar char="•"/>
            </a:pPr>
            <a:r>
              <a:rPr lang="en-US" dirty="0" smtClean="0"/>
              <a:t>Project Plan</a:t>
            </a:r>
          </a:p>
          <a:p>
            <a:pPr lvl="2"/>
            <a:r>
              <a:rPr lang="en-US" dirty="0" smtClean="0"/>
              <a:t>This is the bulk of your proposal. </a:t>
            </a:r>
            <a:endParaRPr lang="en-US" dirty="0"/>
          </a:p>
          <a:p>
            <a:pPr lvl="2"/>
            <a:r>
              <a:rPr lang="en-US" dirty="0" smtClean="0"/>
              <a:t>It contains information about the </a:t>
            </a:r>
            <a:r>
              <a:rPr lang="en-US" b="1" dirty="0" smtClean="0"/>
              <a:t>overall solution </a:t>
            </a:r>
            <a:r>
              <a:rPr lang="en-US" dirty="0" smtClean="0"/>
              <a:t>and how it meets the stated need, the </a:t>
            </a:r>
            <a:r>
              <a:rPr lang="en-US" b="1" dirty="0" smtClean="0"/>
              <a:t>major and minor steps</a:t>
            </a:r>
            <a:r>
              <a:rPr lang="en-US" dirty="0" smtClean="0"/>
              <a:t> needed to do the project, and the </a:t>
            </a:r>
            <a:r>
              <a:rPr lang="en-US" b="1" dirty="0" smtClean="0"/>
              <a:t>deliverable </a:t>
            </a:r>
            <a:r>
              <a:rPr lang="en-US" dirty="0" smtClean="0"/>
              <a:t>you hope to produce if awarded the grant money.</a:t>
            </a:r>
          </a:p>
          <a:p>
            <a:pPr lvl="2"/>
            <a:r>
              <a:rPr lang="en-US" dirty="0" smtClean="0"/>
              <a:t>Sections you might include: Solution, Goals and Objectives, Methods of Implementation, Community Collaboration, Evaluation, Budget, and Timeline.</a:t>
            </a:r>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5693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Sections of the Proposal Document</a:t>
            </a:r>
          </a:p>
          <a:p>
            <a:pPr lvl="1">
              <a:buFont typeface="Arial" pitchFamily="34" charset="0"/>
              <a:buChar char="•"/>
            </a:pPr>
            <a:r>
              <a:rPr lang="en-US" dirty="0" smtClean="0"/>
              <a:t>Solution</a:t>
            </a:r>
          </a:p>
          <a:p>
            <a:pPr lvl="2"/>
            <a:r>
              <a:rPr lang="en-US" dirty="0" smtClean="0"/>
              <a:t>Describe in an overview paragraph what you are proposing to do to solve the problem you previously outlined.</a:t>
            </a:r>
          </a:p>
          <a:p>
            <a:pPr lvl="1">
              <a:buFont typeface="Arial" pitchFamily="34" charset="0"/>
              <a:buChar char="•"/>
            </a:pPr>
            <a:r>
              <a:rPr lang="en-US" dirty="0" smtClean="0"/>
              <a:t>Goals and Objectives</a:t>
            </a:r>
          </a:p>
          <a:p>
            <a:pPr lvl="2"/>
            <a:r>
              <a:rPr lang="en-US" dirty="0" smtClean="0"/>
              <a:t>State the goals of your project and how you believe those goals solve the problem. These are usually in a list format.</a:t>
            </a:r>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6499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Sections of the Proposal Document</a:t>
            </a:r>
          </a:p>
          <a:p>
            <a:pPr lvl="1">
              <a:buFont typeface="Arial" pitchFamily="34" charset="0"/>
              <a:buChar char="•"/>
            </a:pPr>
            <a:r>
              <a:rPr lang="en-US" dirty="0" smtClean="0"/>
              <a:t>Methods of Implementation</a:t>
            </a:r>
          </a:p>
          <a:p>
            <a:pPr lvl="2"/>
            <a:r>
              <a:rPr lang="en-US" dirty="0"/>
              <a:t>Describe how you plan to deliver the services or product. Explain the day to day plan of operations for completing the project or how it will happen should you receive the grant. </a:t>
            </a:r>
          </a:p>
          <a:p>
            <a:pPr lvl="1">
              <a:buFont typeface="Arial" pitchFamily="34" charset="0"/>
              <a:buChar char="•"/>
            </a:pPr>
            <a:r>
              <a:rPr lang="en-US" dirty="0" smtClean="0"/>
              <a:t>Community </a:t>
            </a:r>
            <a:r>
              <a:rPr lang="en-US" dirty="0"/>
              <a:t>Collaboration</a:t>
            </a:r>
          </a:p>
          <a:p>
            <a:pPr lvl="2"/>
            <a:r>
              <a:rPr lang="en-US" dirty="0" smtClean="0"/>
              <a:t>Explain the community resources (people, locations, materials etc.) that you’ll employ.</a:t>
            </a:r>
          </a:p>
          <a:p>
            <a:pPr lvl="1"/>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64978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Sections of the Proposal Document</a:t>
            </a:r>
          </a:p>
          <a:p>
            <a:pPr lvl="1">
              <a:buFont typeface="Arial" pitchFamily="34" charset="0"/>
              <a:buChar char="•"/>
            </a:pPr>
            <a:r>
              <a:rPr lang="en-US" dirty="0" smtClean="0"/>
              <a:t>Evaluation</a:t>
            </a:r>
          </a:p>
          <a:p>
            <a:pPr lvl="2"/>
            <a:r>
              <a:rPr lang="en-US" dirty="0" smtClean="0"/>
              <a:t>Explain how you will determine the success level of your project. What evidence of your success will you have one/two/five years after implementing the program?</a:t>
            </a:r>
          </a:p>
          <a:p>
            <a:pPr lvl="1">
              <a:buFont typeface="Arial" pitchFamily="34" charset="0"/>
              <a:buChar char="•"/>
            </a:pPr>
            <a:r>
              <a:rPr lang="en-US" dirty="0" smtClean="0"/>
              <a:t>Budget</a:t>
            </a:r>
          </a:p>
          <a:p>
            <a:pPr lvl="2"/>
            <a:r>
              <a:rPr lang="en-US" dirty="0" smtClean="0"/>
              <a:t>Outline how the grant money will be spent in a table.</a:t>
            </a:r>
          </a:p>
          <a:p>
            <a:pPr lvl="2"/>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5719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Sections of the Proposal Document</a:t>
            </a:r>
          </a:p>
          <a:p>
            <a:pPr lvl="1">
              <a:buFont typeface="Arial" pitchFamily="34" charset="0"/>
              <a:buChar char="•"/>
            </a:pPr>
            <a:r>
              <a:rPr lang="en-US" dirty="0"/>
              <a:t>Timeline</a:t>
            </a:r>
          </a:p>
          <a:p>
            <a:pPr lvl="2"/>
            <a:r>
              <a:rPr lang="en-US" dirty="0" smtClean="0"/>
              <a:t>Visually show the timeline for completing the project. This can be a Gantt chart, table, or other visual model of time/tasks.</a:t>
            </a:r>
          </a:p>
          <a:p>
            <a:pPr lvl="1">
              <a:buFont typeface="Arial" pitchFamily="34" charset="0"/>
              <a:buChar char="•"/>
            </a:pPr>
            <a:r>
              <a:rPr lang="en-US" dirty="0" smtClean="0"/>
              <a:t>Conclusion</a:t>
            </a:r>
          </a:p>
          <a:p>
            <a:pPr lvl="2"/>
            <a:r>
              <a:rPr lang="en-US" dirty="0" smtClean="0"/>
              <a:t>Summarize your strongest arguments for the project and why your organization would be a good choice for receiving the grant money.</a:t>
            </a:r>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48839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lstStyle/>
          <a:p>
            <a:pPr marL="0" indent="0">
              <a:buNone/>
            </a:pPr>
            <a:r>
              <a:rPr lang="en-US" dirty="0" smtClean="0"/>
              <a:t>PowerPoint Details</a:t>
            </a:r>
          </a:p>
          <a:p>
            <a:pPr lvl="1">
              <a:buFont typeface="Arial" pitchFamily="34" charset="0"/>
              <a:buChar char="•"/>
            </a:pPr>
            <a:r>
              <a:rPr lang="en-US" dirty="0" smtClean="0"/>
              <a:t>You will create a </a:t>
            </a:r>
            <a:r>
              <a:rPr lang="en-US" dirty="0"/>
              <a:t>PowerPoint of your proposal to persuade the board of directors of the English Foundation that you deserve the funds you are requesting. </a:t>
            </a:r>
          </a:p>
          <a:p>
            <a:pPr lvl="1">
              <a:buFont typeface="Arial" pitchFamily="34" charset="0"/>
              <a:buChar char="•"/>
            </a:pPr>
            <a:r>
              <a:rPr lang="en-US" dirty="0" smtClean="0"/>
              <a:t>Create a 7 to 15 slide presentation for the board of directors of the English Foundation.</a:t>
            </a:r>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52969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lstStyle/>
          <a:p>
            <a:pPr marL="0" indent="0">
              <a:buNone/>
            </a:pPr>
            <a:r>
              <a:rPr lang="en-US" dirty="0" smtClean="0"/>
              <a:t>The Proposal Project requires four tasks: </a:t>
            </a:r>
          </a:p>
          <a:p>
            <a:pPr marL="971550" lvl="1" indent="-514350">
              <a:buFont typeface="+mj-lt"/>
              <a:buAutoNum type="arabicPeriod"/>
            </a:pPr>
            <a:r>
              <a:rPr lang="en-US" dirty="0" smtClean="0"/>
              <a:t>Find </a:t>
            </a:r>
            <a:r>
              <a:rPr lang="en-US" dirty="0"/>
              <a:t>a non-profit organization in our community that has a real need of funding for a </a:t>
            </a:r>
            <a:r>
              <a:rPr lang="en-US" u="sng" dirty="0"/>
              <a:t>specific purpose</a:t>
            </a:r>
            <a:r>
              <a:rPr lang="en-US" dirty="0"/>
              <a:t> (e.g. building improvement, fund-raising event, designated recipients</a:t>
            </a:r>
            <a:r>
              <a:rPr lang="en-US" dirty="0" smtClean="0"/>
              <a:t>),</a:t>
            </a:r>
          </a:p>
          <a:p>
            <a:pPr marL="971550" lvl="1" indent="-514350">
              <a:buFont typeface="+mj-lt"/>
              <a:buAutoNum type="arabicPeriod"/>
            </a:pPr>
            <a:r>
              <a:rPr lang="en-US" dirty="0"/>
              <a:t>Research the organization – find out its mission, programs, service area, demographics, history, </a:t>
            </a:r>
            <a:r>
              <a:rPr lang="en-US" dirty="0" smtClean="0"/>
              <a:t>etc.</a:t>
            </a:r>
          </a:p>
          <a:p>
            <a:pPr lvl="1">
              <a:buFont typeface="Arial" pitchFamily="34" charset="0"/>
              <a:buChar char="•"/>
            </a:pPr>
            <a:endParaRPr lang="en-US" dirty="0"/>
          </a:p>
          <a:p>
            <a:pPr lvl="1">
              <a:buFont typeface="Arial" pitchFamily="34" charset="0"/>
              <a:buChar char="•"/>
            </a:pP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4433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lstStyle/>
          <a:p>
            <a:pPr marL="0" indent="0">
              <a:buNone/>
            </a:pPr>
            <a:r>
              <a:rPr lang="en-US" dirty="0" smtClean="0"/>
              <a:t>PowerPoint Details</a:t>
            </a:r>
          </a:p>
          <a:p>
            <a:pPr lvl="1">
              <a:buFont typeface="Arial" pitchFamily="34" charset="0"/>
              <a:buChar char="•"/>
            </a:pPr>
            <a:r>
              <a:rPr lang="en-US" dirty="0" smtClean="0"/>
              <a:t>Prepare it as if you were going to be speaking, but instead of speaking live, you have three options:</a:t>
            </a:r>
          </a:p>
          <a:p>
            <a:pPr lvl="2"/>
            <a:r>
              <a:rPr lang="en-US" dirty="0" smtClean="0"/>
              <a:t>Video record yourself presenting the material and submit a .</a:t>
            </a:r>
            <a:r>
              <a:rPr lang="en-US" dirty="0" err="1" smtClean="0"/>
              <a:t>mov</a:t>
            </a:r>
            <a:r>
              <a:rPr lang="en-US" dirty="0" smtClean="0"/>
              <a:t>, .mp4, or .wma file.</a:t>
            </a:r>
          </a:p>
          <a:p>
            <a:pPr lvl="2"/>
            <a:r>
              <a:rPr lang="en-US" dirty="0" smtClean="0"/>
              <a:t>Audio record yourself presenting and imbed these audio clips into the PowerPoint.</a:t>
            </a:r>
          </a:p>
          <a:p>
            <a:pPr lvl="2"/>
            <a:r>
              <a:rPr lang="en-US" dirty="0" smtClean="0"/>
              <a:t>Write out the spoken portions of the presentation in the notes section at the bottom of the screen (see the next slide).</a:t>
            </a:r>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55378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a:t>Proposal Lecture</a:t>
            </a:r>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pic>
        <p:nvPicPr>
          <p:cNvPr id="13" name="Picture 5" descr="ScreenShot001"/>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352800" y="990600"/>
            <a:ext cx="5181600" cy="477252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14" name="Text Box 7"/>
          <p:cNvSpPr txBox="1">
            <a:spLocks noChangeArrowheads="1"/>
          </p:cNvSpPr>
          <p:nvPr/>
        </p:nvSpPr>
        <p:spPr bwMode="auto">
          <a:xfrm>
            <a:off x="1143000" y="4648200"/>
            <a:ext cx="1600200" cy="1200150"/>
          </a:xfrm>
          <a:prstGeom prst="rect">
            <a:avLst/>
          </a:prstGeom>
          <a:solidFill>
            <a:schemeClr val="bg1"/>
          </a:solidFill>
          <a:ln w="9525">
            <a:solidFill>
              <a:schemeClr val="accent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a:t>This is where you’ll add written comments</a:t>
            </a:r>
          </a:p>
        </p:txBody>
      </p:sp>
      <p:sp>
        <p:nvSpPr>
          <p:cNvPr id="15" name="AutoShape 6"/>
          <p:cNvSpPr>
            <a:spLocks noChangeArrowheads="1"/>
          </p:cNvSpPr>
          <p:nvPr/>
        </p:nvSpPr>
        <p:spPr bwMode="auto">
          <a:xfrm rot="11648838" flipH="1">
            <a:off x="2918438" y="5225509"/>
            <a:ext cx="1257300" cy="342900"/>
          </a:xfrm>
          <a:prstGeom prst="rightArrow">
            <a:avLst>
              <a:gd name="adj1" fmla="val 50000"/>
              <a:gd name="adj2" fmla="val 91667"/>
            </a:avLst>
          </a:prstGeom>
          <a:solidFill>
            <a:srgbClr val="FF0000"/>
          </a:solidFill>
          <a:ln w="9525">
            <a:solidFill>
              <a:srgbClr val="000000"/>
            </a:solidFill>
            <a:miter lim="800000"/>
            <a:headEnd/>
            <a:tailEnd/>
          </a:ln>
        </p:spPr>
        <p:txBody>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00813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Deadlines for those documents: </a:t>
            </a:r>
          </a:p>
          <a:p>
            <a:pPr lvl="1">
              <a:buFont typeface="Arial" pitchFamily="34" charset="0"/>
              <a:buChar char="•"/>
            </a:pPr>
            <a:r>
              <a:rPr lang="en-US" dirty="0" smtClean="0"/>
              <a:t>The rough draft of the </a:t>
            </a:r>
            <a:r>
              <a:rPr lang="en-US" u="sng" dirty="0" smtClean="0"/>
              <a:t>proposal</a:t>
            </a:r>
            <a:r>
              <a:rPr lang="en-US" dirty="0" smtClean="0"/>
              <a:t> is due </a:t>
            </a:r>
            <a:r>
              <a:rPr lang="en-US" b="1" dirty="0" smtClean="0"/>
              <a:t>June </a:t>
            </a:r>
            <a:r>
              <a:rPr lang="en-US" b="1" dirty="0" smtClean="0"/>
              <a:t>13 </a:t>
            </a:r>
            <a:r>
              <a:rPr lang="en-US" b="1" dirty="0" smtClean="0"/>
              <a:t>at midnight </a:t>
            </a:r>
            <a:r>
              <a:rPr lang="en-US" dirty="0" smtClean="0"/>
              <a:t>to the Peer Workshop Blog</a:t>
            </a:r>
          </a:p>
          <a:p>
            <a:pPr lvl="1">
              <a:buFont typeface="Arial" pitchFamily="34" charset="0"/>
              <a:buChar char="•"/>
            </a:pPr>
            <a:r>
              <a:rPr lang="en-US" dirty="0" smtClean="0"/>
              <a:t>The rough draft of the PowerPoint is due </a:t>
            </a:r>
            <a:r>
              <a:rPr lang="en-US" b="1" dirty="0" smtClean="0"/>
              <a:t>June </a:t>
            </a:r>
            <a:r>
              <a:rPr lang="en-US" b="1" dirty="0" smtClean="0"/>
              <a:t>13</a:t>
            </a:r>
            <a:r>
              <a:rPr lang="en-US" dirty="0" smtClean="0"/>
              <a:t> </a:t>
            </a:r>
            <a:r>
              <a:rPr lang="en-US" dirty="0" smtClean="0"/>
              <a:t>in Discussion Board #6.</a:t>
            </a:r>
            <a:endParaRPr lang="en-US" dirty="0"/>
          </a:p>
          <a:p>
            <a:pPr lvl="1">
              <a:buFont typeface="Arial" pitchFamily="34" charset="0"/>
              <a:buChar char="•"/>
            </a:pPr>
            <a:r>
              <a:rPr lang="en-US" dirty="0" smtClean="0"/>
              <a:t>Final drafts of these items are part of the </a:t>
            </a:r>
            <a:r>
              <a:rPr lang="en-US" u="sng" dirty="0" smtClean="0"/>
              <a:t>Final Portfolio</a:t>
            </a:r>
            <a:r>
              <a:rPr lang="en-US" dirty="0" smtClean="0"/>
              <a:t>, due </a:t>
            </a:r>
            <a:r>
              <a:rPr lang="en-US" b="1" smtClean="0"/>
              <a:t>June </a:t>
            </a:r>
            <a:r>
              <a:rPr lang="en-US" b="1" smtClean="0"/>
              <a:t>21.</a:t>
            </a: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4410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lstStyle/>
          <a:p>
            <a:pPr marL="0" indent="0">
              <a:buNone/>
            </a:pPr>
            <a:r>
              <a:rPr lang="en-US" dirty="0" smtClean="0"/>
              <a:t>The Proposal Project requires four tasks: </a:t>
            </a:r>
          </a:p>
          <a:p>
            <a:pPr marL="971550" lvl="1" indent="-514350">
              <a:buFont typeface="+mj-lt"/>
              <a:buAutoNum type="arabicPeriod" startAt="3"/>
            </a:pPr>
            <a:r>
              <a:rPr lang="en-US" dirty="0" smtClean="0"/>
              <a:t>Represent </a:t>
            </a:r>
            <a:r>
              <a:rPr lang="en-US" dirty="0"/>
              <a:t>that organization and write a formal proposal to the English Foundation* for the needed funds; persuade them that the project is worth </a:t>
            </a:r>
            <a:r>
              <a:rPr lang="en-US" dirty="0" smtClean="0"/>
              <a:t>doing.</a:t>
            </a:r>
          </a:p>
          <a:p>
            <a:pPr marL="971550" lvl="1" indent="-514350">
              <a:buFont typeface="+mj-lt"/>
              <a:buAutoNum type="arabicPeriod" startAt="3"/>
            </a:pPr>
            <a:r>
              <a:rPr lang="en-US" dirty="0"/>
              <a:t>Create a formal PowerPoint presentation to the board of directors of the English Foundation to “orally” present the need and persuade them to donate </a:t>
            </a:r>
            <a:r>
              <a:rPr lang="en-US" dirty="0" smtClean="0"/>
              <a:t>funds.</a:t>
            </a:r>
            <a:endParaRPr lang="en-US" dirty="0"/>
          </a:p>
          <a:p>
            <a:pPr lvl="1">
              <a:buFont typeface="Arial" pitchFamily="34" charset="0"/>
              <a:buChar char="•"/>
            </a:pPr>
            <a:endParaRPr lang="en-US" dirty="0"/>
          </a:p>
          <a:p>
            <a:pPr lvl="1">
              <a:buFont typeface="Arial" pitchFamily="34" charset="0"/>
              <a:buChar char="•"/>
            </a:pP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
        <p:nvSpPr>
          <p:cNvPr id="3" name="TextBox 2"/>
          <p:cNvSpPr txBox="1"/>
          <p:nvPr/>
        </p:nvSpPr>
        <p:spPr>
          <a:xfrm>
            <a:off x="3810000" y="5334000"/>
            <a:ext cx="4876800" cy="646331"/>
          </a:xfrm>
          <a:prstGeom prst="rect">
            <a:avLst/>
          </a:prstGeom>
          <a:solidFill>
            <a:schemeClr val="bg1"/>
          </a:solidFill>
          <a:ln w="19050">
            <a:solidFill>
              <a:schemeClr val="accent1"/>
            </a:solidFill>
          </a:ln>
        </p:spPr>
        <p:txBody>
          <a:bodyPr wrap="square" rtlCol="0">
            <a:spAutoFit/>
          </a:bodyPr>
          <a:lstStyle/>
          <a:p>
            <a:r>
              <a:rPr lang="en-US" dirty="0" smtClean="0"/>
              <a:t>*Details about the English Foundation appear later in this presentation.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77457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lstStyle/>
          <a:p>
            <a:pPr marL="0" indent="0">
              <a:buNone/>
            </a:pPr>
            <a:r>
              <a:rPr lang="en-US" dirty="0" smtClean="0"/>
              <a:t>Products you’ll write: </a:t>
            </a:r>
          </a:p>
          <a:p>
            <a:pPr lvl="1">
              <a:buFont typeface="Arial" pitchFamily="34" charset="0"/>
              <a:buChar char="•"/>
            </a:pPr>
            <a:r>
              <a:rPr lang="en-US" dirty="0" smtClean="0"/>
              <a:t>A </a:t>
            </a:r>
            <a:r>
              <a:rPr lang="en-US" u="sng" dirty="0"/>
              <a:t>written formal proposal</a:t>
            </a:r>
            <a:r>
              <a:rPr lang="en-US" dirty="0"/>
              <a:t> that carefully outlines the need and how the requested monies will be </a:t>
            </a:r>
            <a:r>
              <a:rPr lang="en-US" dirty="0" smtClean="0"/>
              <a:t>used, and </a:t>
            </a:r>
          </a:p>
          <a:p>
            <a:pPr lvl="1">
              <a:buFont typeface="Arial" pitchFamily="34" charset="0"/>
              <a:buChar char="•"/>
            </a:pPr>
            <a:r>
              <a:rPr lang="en-US" dirty="0"/>
              <a:t>A </a:t>
            </a:r>
            <a:r>
              <a:rPr lang="en-US" u="sng" dirty="0"/>
              <a:t>PowerPoint presentation</a:t>
            </a:r>
            <a:r>
              <a:rPr lang="en-US" dirty="0"/>
              <a:t> offering the same information contained within the proposal, but intended for oral </a:t>
            </a:r>
            <a:r>
              <a:rPr lang="en-US" dirty="0" smtClean="0"/>
              <a:t>presentation.</a:t>
            </a:r>
            <a:endParaRPr lang="en-US" dirty="0"/>
          </a:p>
          <a:p>
            <a:pPr lvl="1">
              <a:buFont typeface="Arial" pitchFamily="34" charset="0"/>
              <a:buChar char="•"/>
            </a:pP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35999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Deadlines for those documents: </a:t>
            </a:r>
          </a:p>
          <a:p>
            <a:pPr lvl="1">
              <a:buFont typeface="Arial" pitchFamily="34" charset="0"/>
              <a:buChar char="•"/>
            </a:pPr>
            <a:r>
              <a:rPr lang="en-US" dirty="0" smtClean="0"/>
              <a:t>The rough draft of the </a:t>
            </a:r>
            <a:r>
              <a:rPr lang="en-US" u="sng" dirty="0" smtClean="0"/>
              <a:t>proposal</a:t>
            </a:r>
            <a:r>
              <a:rPr lang="en-US" dirty="0" smtClean="0"/>
              <a:t> is </a:t>
            </a:r>
            <a:r>
              <a:rPr lang="en-US" b="1" dirty="0" smtClean="0"/>
              <a:t>June </a:t>
            </a:r>
            <a:r>
              <a:rPr lang="en-US" b="1" dirty="0" smtClean="0"/>
              <a:t>13 </a:t>
            </a:r>
            <a:r>
              <a:rPr lang="en-US" b="1" dirty="0" smtClean="0"/>
              <a:t>at midnight </a:t>
            </a:r>
            <a:r>
              <a:rPr lang="en-US" dirty="0" smtClean="0"/>
              <a:t>to the Peer Workshop Blog.</a:t>
            </a:r>
          </a:p>
          <a:p>
            <a:pPr lvl="1">
              <a:buFont typeface="Arial" pitchFamily="34" charset="0"/>
              <a:buChar char="•"/>
            </a:pPr>
            <a:r>
              <a:rPr lang="en-US" dirty="0" smtClean="0"/>
              <a:t>The rough draft of the PowerPoint is due </a:t>
            </a:r>
            <a:r>
              <a:rPr lang="en-US" b="1" dirty="0" smtClean="0"/>
              <a:t>June </a:t>
            </a:r>
            <a:r>
              <a:rPr lang="en-US" b="1" dirty="0" smtClean="0"/>
              <a:t>13 </a:t>
            </a:r>
            <a:r>
              <a:rPr lang="en-US" b="1" dirty="0" smtClean="0"/>
              <a:t>at midnight</a:t>
            </a:r>
            <a:r>
              <a:rPr lang="en-US" dirty="0" smtClean="0"/>
              <a:t> in Discussion Board #6.</a:t>
            </a:r>
            <a:endParaRPr lang="en-US" dirty="0"/>
          </a:p>
          <a:p>
            <a:pPr lvl="1">
              <a:buFont typeface="Arial" pitchFamily="34" charset="0"/>
              <a:buChar char="•"/>
            </a:pPr>
            <a:r>
              <a:rPr lang="en-US" dirty="0" smtClean="0"/>
              <a:t>Final drafts of these items are part of the </a:t>
            </a:r>
            <a:r>
              <a:rPr lang="en-US" u="sng" dirty="0" smtClean="0"/>
              <a:t>Final Portfolio</a:t>
            </a:r>
            <a:r>
              <a:rPr lang="en-US" dirty="0" smtClean="0"/>
              <a:t>, due </a:t>
            </a:r>
            <a:r>
              <a:rPr lang="en-US" b="1" dirty="0" smtClean="0"/>
              <a:t>June </a:t>
            </a:r>
            <a:r>
              <a:rPr lang="en-US" b="1" dirty="0" smtClean="0"/>
              <a:t>21.</a:t>
            </a: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93353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lnSpcReduction="10000"/>
          </a:bodyPr>
          <a:lstStyle/>
          <a:p>
            <a:pPr marL="0" indent="0">
              <a:buNone/>
            </a:pPr>
            <a:r>
              <a:rPr lang="en-US" dirty="0" smtClean="0"/>
              <a:t>Purposes: </a:t>
            </a:r>
          </a:p>
          <a:p>
            <a:pPr lvl="1">
              <a:buFont typeface="Arial" pitchFamily="34" charset="0"/>
              <a:buChar char="•"/>
            </a:pPr>
            <a:r>
              <a:rPr lang="en-US" dirty="0" smtClean="0"/>
              <a:t>The </a:t>
            </a:r>
            <a:r>
              <a:rPr lang="en-US" dirty="0"/>
              <a:t>primary purpose of any proposal is to *persuade* your reader that your request is legitimate and worthwhile</a:t>
            </a:r>
            <a:r>
              <a:rPr lang="en-US" dirty="0" smtClean="0"/>
              <a:t>.</a:t>
            </a:r>
          </a:p>
          <a:p>
            <a:pPr lvl="1">
              <a:buFont typeface="Arial" pitchFamily="34" charset="0"/>
              <a:buChar char="•"/>
            </a:pPr>
            <a:r>
              <a:rPr lang="en-US" dirty="0"/>
              <a:t>Proposal writers are often surprised to discover that what they see as a clear need or opportunity doesn't seem so clear to others. </a:t>
            </a:r>
          </a:p>
          <a:p>
            <a:pPr lvl="1">
              <a:buFont typeface="Arial" pitchFamily="34" charset="0"/>
              <a:buChar char="•"/>
            </a:pPr>
            <a:r>
              <a:rPr lang="en-US" dirty="0"/>
              <a:t>Your primary responsibility, therefore, is to </a:t>
            </a:r>
            <a:r>
              <a:rPr lang="en-US" i="1" dirty="0"/>
              <a:t>persuade</a:t>
            </a:r>
            <a:r>
              <a:rPr lang="en-US" dirty="0"/>
              <a:t> readers </a:t>
            </a:r>
          </a:p>
          <a:p>
            <a:pPr lvl="2"/>
            <a:r>
              <a:rPr lang="en-US" dirty="0"/>
              <a:t>that you're a need or opportunity </a:t>
            </a:r>
            <a:r>
              <a:rPr lang="en-US" dirty="0" smtClean="0"/>
              <a:t>exists, </a:t>
            </a:r>
            <a:r>
              <a:rPr lang="en-US" dirty="0"/>
              <a:t>and </a:t>
            </a:r>
          </a:p>
          <a:p>
            <a:pPr lvl="2"/>
            <a:r>
              <a:rPr lang="en-US" dirty="0"/>
              <a:t>that you have a reasonable plan to meet it. </a:t>
            </a:r>
          </a:p>
          <a:p>
            <a:pPr lvl="1">
              <a:buFont typeface="Arial" pitchFamily="34" charset="0"/>
              <a:buChar char="•"/>
            </a:pPr>
            <a:endParaRPr lang="en-US" dirty="0" smtClean="0"/>
          </a:p>
          <a:p>
            <a:pPr lvl="1">
              <a:buFont typeface="Arial" pitchFamily="34" charset="0"/>
              <a:buChar char="•"/>
            </a:pP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0550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fontScale="92500"/>
          </a:bodyPr>
          <a:lstStyle/>
          <a:p>
            <a:pPr marL="0" indent="0">
              <a:buNone/>
            </a:pPr>
            <a:r>
              <a:rPr lang="en-US" dirty="0" smtClean="0"/>
              <a:t>Purposes: </a:t>
            </a:r>
          </a:p>
          <a:p>
            <a:pPr lvl="1">
              <a:buFont typeface="Arial" pitchFamily="34" charset="0"/>
              <a:buChar char="•"/>
            </a:pPr>
            <a:r>
              <a:rPr lang="en-US" dirty="0" smtClean="0"/>
              <a:t>To </a:t>
            </a:r>
            <a:r>
              <a:rPr lang="en-US" b="1" dirty="0" smtClean="0"/>
              <a:t>argue</a:t>
            </a:r>
            <a:r>
              <a:rPr lang="en-US" dirty="0" smtClean="0"/>
              <a:t> </a:t>
            </a:r>
            <a:r>
              <a:rPr lang="en-US" dirty="0"/>
              <a:t>for the existence of a need or opportunity. This requires you to prove that a need or opportunity exists and that your view of the situation is accurate. </a:t>
            </a:r>
            <a:endParaRPr lang="en-US" dirty="0" smtClean="0"/>
          </a:p>
          <a:p>
            <a:pPr lvl="1">
              <a:buFont typeface="Arial" pitchFamily="34" charset="0"/>
              <a:buChar char="•"/>
            </a:pPr>
            <a:r>
              <a:rPr lang="en-US" dirty="0" smtClean="0"/>
              <a:t>To </a:t>
            </a:r>
            <a:r>
              <a:rPr lang="en-US" b="1" dirty="0" smtClean="0"/>
              <a:t>present</a:t>
            </a:r>
            <a:r>
              <a:rPr lang="en-US" dirty="0" smtClean="0"/>
              <a:t> </a:t>
            </a:r>
            <a:r>
              <a:rPr lang="en-US" dirty="0"/>
              <a:t>a plan to solve the problem. </a:t>
            </a:r>
          </a:p>
          <a:p>
            <a:pPr lvl="1">
              <a:buFont typeface="Arial" pitchFamily="34" charset="0"/>
              <a:buChar char="•"/>
            </a:pPr>
            <a:r>
              <a:rPr lang="en-US" dirty="0" smtClean="0"/>
              <a:t>To </a:t>
            </a:r>
            <a:r>
              <a:rPr lang="en-US" b="1" dirty="0" smtClean="0"/>
              <a:t>persuade</a:t>
            </a:r>
            <a:r>
              <a:rPr lang="en-US" dirty="0" smtClean="0"/>
              <a:t> </a:t>
            </a:r>
            <a:r>
              <a:rPr lang="en-US" dirty="0"/>
              <a:t>readers that your plan is reasonable (in terms of time and money) by describing the potential benefits of your plan and (perhaps) showing how you're qualified to implement the plan (if you'll be the one to complete what you propose). </a:t>
            </a:r>
          </a:p>
          <a:p>
            <a:pPr lvl="1">
              <a:buFont typeface="Arial" pitchFamily="34" charset="0"/>
              <a:buChar char="•"/>
            </a:pPr>
            <a:endParaRPr lang="en-US" dirty="0" smtClean="0"/>
          </a:p>
          <a:p>
            <a:pPr lvl="1">
              <a:buFont typeface="Arial" pitchFamily="34" charset="0"/>
              <a:buChar char="•"/>
            </a:pP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4261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fontScale="92500" lnSpcReduction="10000"/>
          </a:bodyPr>
          <a:lstStyle/>
          <a:p>
            <a:pPr marL="0" indent="0">
              <a:buNone/>
            </a:pPr>
            <a:r>
              <a:rPr lang="en-US" dirty="0" smtClean="0"/>
              <a:t>Context for the assignment: </a:t>
            </a:r>
          </a:p>
          <a:p>
            <a:pPr lvl="1">
              <a:buFont typeface="Arial" pitchFamily="34" charset="0"/>
              <a:buChar char="•"/>
            </a:pPr>
            <a:r>
              <a:rPr lang="en-US" dirty="0" smtClean="0"/>
              <a:t>Your </a:t>
            </a:r>
            <a:r>
              <a:rPr lang="en-US" dirty="0"/>
              <a:t>assignment is to write a proposal requesting financial (or materials etc.) support for a </a:t>
            </a:r>
            <a:r>
              <a:rPr lang="en-US" u="sng" dirty="0"/>
              <a:t>specific project or program</a:t>
            </a:r>
            <a:r>
              <a:rPr lang="en-US" dirty="0"/>
              <a:t> in nonprofit organization in your community. </a:t>
            </a:r>
            <a:endParaRPr lang="en-US" dirty="0" smtClean="0"/>
          </a:p>
          <a:p>
            <a:pPr lvl="1">
              <a:buFont typeface="Arial" pitchFamily="34" charset="0"/>
              <a:buChar char="•"/>
            </a:pPr>
            <a:r>
              <a:rPr lang="en-US" dirty="0" smtClean="0"/>
              <a:t>Find </a:t>
            </a:r>
            <a:r>
              <a:rPr lang="en-US" dirty="0"/>
              <a:t>and thoroughly research a nonprofit in need of </a:t>
            </a:r>
            <a:r>
              <a:rPr lang="en-US" dirty="0" smtClean="0"/>
              <a:t>funding. </a:t>
            </a:r>
          </a:p>
          <a:p>
            <a:pPr lvl="1">
              <a:buFont typeface="Arial" pitchFamily="34" charset="0"/>
              <a:buChar char="•"/>
            </a:pPr>
            <a:r>
              <a:rPr lang="en-US" dirty="0" smtClean="0"/>
              <a:t>Construct </a:t>
            </a:r>
            <a:r>
              <a:rPr lang="en-US" dirty="0"/>
              <a:t>a viable plan for improving their organization and for funding that specific need or project.  </a:t>
            </a:r>
            <a:endParaRPr lang="en-US" dirty="0" smtClean="0"/>
          </a:p>
          <a:p>
            <a:pPr lvl="1">
              <a:buFont typeface="Arial" pitchFamily="34" charset="0"/>
              <a:buChar char="•"/>
            </a:pPr>
            <a:r>
              <a:rPr lang="en-US" dirty="0" smtClean="0"/>
              <a:t>Act </a:t>
            </a:r>
            <a:r>
              <a:rPr lang="en-US" dirty="0"/>
              <a:t>as an advocate for that organization by writing a proposal to secure funds for this plan.</a:t>
            </a:r>
          </a:p>
          <a:p>
            <a:pPr lvl="1">
              <a:buFont typeface="Arial" pitchFamily="34" charset="0"/>
              <a:buChar char="•"/>
            </a:pPr>
            <a:endParaRPr lang="en-US" dirty="0" smtClean="0"/>
          </a:p>
          <a:p>
            <a:pPr lvl="1">
              <a:buFont typeface="Arial" pitchFamily="34" charset="0"/>
              <a:buChar char="•"/>
            </a:pP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4231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95400"/>
            <a:ext cx="8229600" cy="4797623"/>
          </a:xfrm>
        </p:spPr>
        <p:txBody>
          <a:bodyPr>
            <a:normAutofit/>
          </a:bodyPr>
          <a:lstStyle/>
          <a:p>
            <a:pPr marL="0" indent="0">
              <a:buNone/>
            </a:pPr>
            <a:r>
              <a:rPr lang="en-US" dirty="0" smtClean="0"/>
              <a:t>Context for the assignment: </a:t>
            </a:r>
          </a:p>
          <a:p>
            <a:pPr lvl="1">
              <a:buFont typeface="Arial" pitchFamily="34" charset="0"/>
              <a:buChar char="•"/>
            </a:pPr>
            <a:r>
              <a:rPr lang="en-US" dirty="0"/>
              <a:t>Your audience for this proposal is the English Foundation, a (fictitious) wealthy</a:t>
            </a:r>
            <a:r>
              <a:rPr lang="en-US" dirty="0" smtClean="0"/>
              <a:t>, </a:t>
            </a:r>
            <a:r>
              <a:rPr lang="en-US" dirty="0"/>
              <a:t>private funding </a:t>
            </a:r>
            <a:r>
              <a:rPr lang="en-US" dirty="0" smtClean="0"/>
              <a:t>source that has put out an RFP.</a:t>
            </a:r>
          </a:p>
          <a:p>
            <a:pPr lvl="1">
              <a:buFont typeface="Arial" pitchFamily="34" charset="0"/>
              <a:buChar char="•"/>
            </a:pPr>
            <a:r>
              <a:rPr lang="en-US" dirty="0" smtClean="0"/>
              <a:t>You </a:t>
            </a:r>
            <a:r>
              <a:rPr lang="en-US" dirty="0"/>
              <a:t>will be offering both a formal proposal and a presentation to the English Foundation’s board of directors (aka Dr.</a:t>
            </a:r>
            <a:r>
              <a:rPr lang="en-US" dirty="0" smtClean="0"/>
              <a:t> Keller)</a:t>
            </a:r>
            <a:r>
              <a:rPr lang="en-US" dirty="0"/>
              <a:t>.  </a:t>
            </a:r>
            <a:endParaRPr lang="en-US" dirty="0" smtClean="0"/>
          </a:p>
          <a:p>
            <a:pPr lvl="1">
              <a:buFont typeface="Arial" pitchFamily="34" charset="0"/>
              <a:buChar char="•"/>
            </a:pPr>
            <a:r>
              <a:rPr lang="en-US" dirty="0" smtClean="0"/>
              <a:t>The grant money available is $10,000. </a:t>
            </a:r>
            <a:r>
              <a:rPr lang="en-US" dirty="0"/>
              <a:t> </a:t>
            </a:r>
          </a:p>
          <a:p>
            <a:pPr lvl="1">
              <a:buFont typeface="Arial" pitchFamily="34" charset="0"/>
              <a:buChar char="•"/>
            </a:pPr>
            <a:endParaRPr lang="en-US" dirty="0" smtClean="0"/>
          </a:p>
          <a:p>
            <a:pPr lvl="1">
              <a:buFont typeface="Arial" pitchFamily="34" charset="0"/>
              <a:buChar char="•"/>
            </a:pPr>
            <a:endParaRPr lang="en-US" dirty="0" smtClean="0"/>
          </a:p>
        </p:txBody>
      </p:sp>
      <p:cxnSp>
        <p:nvCxnSpPr>
          <p:cNvPr id="6" name="Straight Connector 5"/>
          <p:cNvCxnSpPr/>
          <p:nvPr/>
        </p:nvCxnSpPr>
        <p:spPr>
          <a:xfrm>
            <a:off x="0" y="304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52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400800"/>
            <a:ext cx="9144000" cy="0"/>
          </a:xfrm>
          <a:prstGeom prst="line">
            <a:avLst/>
          </a:prstGeom>
          <a:ln w="88900">
            <a:solidFill>
              <a:schemeClr val="accent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66294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553200"/>
            <a:ext cx="9144000" cy="0"/>
          </a:xfrm>
          <a:prstGeom prst="line">
            <a:avLst/>
          </a:prstGeom>
          <a:ln w="44450">
            <a:solidFill>
              <a:schemeClr val="tx1">
                <a:lumMod val="65000"/>
                <a:lumOff val="3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457200"/>
            <a:ext cx="8229600" cy="487363"/>
          </a:xfrm>
        </p:spPr>
        <p:txBody>
          <a:bodyPr>
            <a:noAutofit/>
          </a:bodyPr>
          <a:lstStyle/>
          <a:p>
            <a:r>
              <a:rPr lang="en-US" sz="3600" dirty="0" smtClean="0"/>
              <a:t>Proposal Lecture</a:t>
            </a:r>
            <a:endParaRPr lang="en-US" sz="3600" dirty="0"/>
          </a:p>
        </p:txBody>
      </p:sp>
      <p:sp>
        <p:nvSpPr>
          <p:cNvPr id="12" name="TextBox 11"/>
          <p:cNvSpPr txBox="1"/>
          <p:nvPr/>
        </p:nvSpPr>
        <p:spPr>
          <a:xfrm>
            <a:off x="6439348" y="6093023"/>
            <a:ext cx="2667000" cy="307777"/>
          </a:xfrm>
          <a:prstGeom prst="rect">
            <a:avLst/>
          </a:prstGeom>
          <a:noFill/>
        </p:spPr>
        <p:txBody>
          <a:bodyPr wrap="square" rtlCol="0">
            <a:spAutoFit/>
          </a:bodyPr>
          <a:lstStyle/>
          <a:p>
            <a:r>
              <a:rPr lang="en-US" sz="1400" dirty="0"/>
              <a:t>W234: Technical Report Writing</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614891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MMPROD_NEXTUNIQUEID" val="10010"/>
  <p:tag name="MMPROD_UIDATA" val="&lt;database version=&quot;7.0&quot;&gt;&lt;object type=&quot;1&quot; unique_id=&quot;10001&quot;&gt;&lt;object type=&quot;2&quot; unique_id=&quot;10132&quot;&gt;&lt;object type=&quot;3&quot; unique_id=&quot;10133&quot;&gt;&lt;property id=&quot;20148&quot; value=&quot;5&quot;/&gt;&lt;property id=&quot;20300&quot; value=&quot;Slide 1 - &amp;quot;Proposal Lecture&amp;quot;&quot;/&gt;&lt;property id=&quot;20307&quot; value=&quot;256&quot;/&gt;&lt;/object&gt;&lt;object type=&quot;3&quot; unique_id=&quot;10263&quot;&gt;&lt;property id=&quot;20148&quot; value=&quot;5&quot;/&gt;&lt;property id=&quot;20300&quot; value=&quot;Slide 10 - &amp;quot;Proposal Lecture&amp;quot;&quot;/&gt;&lt;property id=&quot;20307&quot; value=&quot;266&quot;/&gt;&lt;/object&gt;&lt;object type=&quot;3&quot; unique_id=&quot;10264&quot;&gt;&lt;property id=&quot;20148&quot; value=&quot;5&quot;/&gt;&lt;property id=&quot;20300&quot; value=&quot;Slide 11 - &amp;quot;Proposal Lecture&amp;quot;&quot;/&gt;&lt;property id=&quot;20307&quot; value=&quot;257&quot;/&gt;&lt;/object&gt;&lt;object type=&quot;3&quot; unique_id=&quot;10453&quot;&gt;&lt;property id=&quot;20148&quot; value=&quot;5&quot;/&gt;&lt;property id=&quot;20300&quot; value=&quot;Slide 2 - &amp;quot;Proposal Lecture&amp;quot;&quot;/&gt;&lt;property id=&quot;20307&quot; value=&quot;289&quot;/&gt;&lt;/object&gt;&lt;object type=&quot;3&quot; unique_id=&quot;10454&quot;&gt;&lt;property id=&quot;20148&quot; value=&quot;5&quot;/&gt;&lt;property id=&quot;20300&quot; value=&quot;Slide 4 - &amp;quot;Proposal Lecture&amp;quot;&quot;/&gt;&lt;property id=&quot;20307&quot; value=&quot;290&quot;/&gt;&lt;/object&gt;&lt;object type=&quot;3&quot; unique_id=&quot;10455&quot;&gt;&lt;property id=&quot;20148&quot; value=&quot;5&quot;/&gt;&lt;property id=&quot;20300&quot; value=&quot;Slide 5 - &amp;quot;Proposal Lecture&amp;quot;&quot;/&gt;&lt;property id=&quot;20307&quot; value=&quot;291&quot;/&gt;&lt;/object&gt;&lt;object type=&quot;3&quot; unique_id=&quot;10456&quot;&gt;&lt;property id=&quot;20148&quot; value=&quot;5&quot;/&gt;&lt;property id=&quot;20300&quot; value=&quot;Slide 6 - &amp;quot;Proposal Lecture&amp;quot;&quot;/&gt;&lt;property id=&quot;20307&quot; value=&quot;292&quot;/&gt;&lt;/object&gt;&lt;object type=&quot;3&quot; unique_id=&quot;10569&quot;&gt;&lt;property id=&quot;20148&quot; value=&quot;5&quot;/&gt;&lt;property id=&quot;20300&quot; value=&quot;Slide 3 - &amp;quot;Proposal Lecture&amp;quot;&quot;/&gt;&lt;property id=&quot;20307&quot; value=&quot;293&quot;/&gt;&lt;/object&gt;&lt;object type=&quot;3&quot; unique_id=&quot;11121&quot;&gt;&lt;property id=&quot;20148&quot; value=&quot;5&quot;/&gt;&lt;property id=&quot;20300&quot; value=&quot;Slide 7 - &amp;quot;Proposal Lecture&amp;quot;&quot;/&gt;&lt;property id=&quot;20307&quot; value=&quot;294&quot;/&gt;&lt;/object&gt;&lt;object type=&quot;3&quot; unique_id=&quot;11122&quot;&gt;&lt;property id=&quot;20148&quot; value=&quot;5&quot;/&gt;&lt;property id=&quot;20300&quot; value=&quot;Slide 8 - &amp;quot;Proposal Lecture&amp;quot;&quot;/&gt;&lt;property id=&quot;20307&quot; value=&quot;295&quot;/&gt;&lt;/object&gt;&lt;object type=&quot;3&quot; unique_id=&quot;11123&quot;&gt;&lt;property id=&quot;20148&quot; value=&quot;5&quot;/&gt;&lt;property id=&quot;20300&quot; value=&quot;Slide 9 - &amp;quot;Proposal Lecture&amp;quot;&quot;/&gt;&lt;property id=&quot;20307&quot; value=&quot;296&quot;/&gt;&lt;/object&gt;&lt;object type=&quot;3&quot; unique_id=&quot;11124&quot;&gt;&lt;property id=&quot;20148&quot; value=&quot;5&quot;/&gt;&lt;property id=&quot;20300&quot; value=&quot;Slide 12 - &amp;quot;Proposal Lecture&amp;quot;&quot;/&gt;&lt;property id=&quot;20307&quot; value=&quot;298&quot;/&gt;&lt;/object&gt;&lt;object type=&quot;3&quot; unique_id=&quot;11125&quot;&gt;&lt;property id=&quot;20148&quot; value=&quot;5&quot;/&gt;&lt;property id=&quot;20300&quot; value=&quot;Slide 13 - &amp;quot;Proposal Lecture&amp;quot;&quot;/&gt;&lt;property id=&quot;20307&quot; value=&quot;300&quot;/&gt;&lt;/object&gt;&lt;object type=&quot;3&quot; unique_id=&quot;11126&quot;&gt;&lt;property id=&quot;20148&quot; value=&quot;5&quot;/&gt;&lt;property id=&quot;20300&quot; value=&quot;Slide 14 - &amp;quot;Proposal Lecture&amp;quot;&quot;/&gt;&lt;property id=&quot;20307&quot; value=&quot;301&quot;/&gt;&lt;/object&gt;&lt;object type=&quot;3&quot; unique_id=&quot;11127&quot;&gt;&lt;property id=&quot;20148&quot; value=&quot;5&quot;/&gt;&lt;property id=&quot;20300&quot; value=&quot;Slide 15 - &amp;quot;Proposal Lecture&amp;quot;&quot;/&gt;&lt;property id=&quot;20307&quot; value=&quot;302&quot;/&gt;&lt;/object&gt;&lt;object type=&quot;3&quot; unique_id=&quot;11128&quot;&gt;&lt;property id=&quot;20148&quot; value=&quot;5&quot;/&gt;&lt;property id=&quot;20300&quot; value=&quot;Slide 16 - &amp;quot;Proposal Lecture&amp;quot;&quot;/&gt;&lt;property id=&quot;20307&quot; value=&quot;305&quot;/&gt;&lt;/object&gt;&lt;object type=&quot;3&quot; unique_id=&quot;11129&quot;&gt;&lt;property id=&quot;20148&quot; value=&quot;5&quot;/&gt;&lt;property id=&quot;20300&quot; value=&quot;Slide 17 - &amp;quot;Proposal Lecture&amp;quot;&quot;/&gt;&lt;property id=&quot;20307&quot; value=&quot;303&quot;/&gt;&lt;/object&gt;&lt;object type=&quot;3&quot; unique_id=&quot;11130&quot;&gt;&lt;property id=&quot;20148&quot; value=&quot;5&quot;/&gt;&lt;property id=&quot;20300&quot; value=&quot;Slide 18 - &amp;quot;Proposal Lecture&amp;quot;&quot;/&gt;&lt;property id=&quot;20307&quot; value=&quot;304&quot;/&gt;&lt;/object&gt;&lt;object type=&quot;3&quot; unique_id=&quot;11131&quot;&gt;&lt;property id=&quot;20148&quot; value=&quot;5&quot;/&gt;&lt;property id=&quot;20300&quot; value=&quot;Slide 19 - &amp;quot;Proposal Lecture&amp;quot;&quot;/&gt;&lt;property id=&quot;20307&quot; value=&quot;297&quot;/&gt;&lt;/object&gt;&lt;object type=&quot;3&quot; unique_id=&quot;11132&quot;&gt;&lt;property id=&quot;20148&quot; value=&quot;5&quot;/&gt;&lt;property id=&quot;20300&quot; value=&quot;Slide 20 - &amp;quot;Proposal Lecture&amp;quot;&quot;/&gt;&lt;property id=&quot;20307&quot; value=&quot;306&quot;/&gt;&lt;/object&gt;&lt;object type=&quot;3&quot; unique_id=&quot;11133&quot;&gt;&lt;property id=&quot;20148&quot; value=&quot;5&quot;/&gt;&lt;property id=&quot;20300&quot; value=&quot;Slide 21 - &amp;quot;Proposal Lecture&amp;quot;&quot;/&gt;&lt;property id=&quot;20307&quot; value=&quot;307&quot;/&gt;&lt;/object&gt;&lt;object type=&quot;3&quot; unique_id=&quot;11134&quot;&gt;&lt;property id=&quot;20148&quot; value=&quot;5&quot;/&gt;&lt;property id=&quot;20300&quot; value=&quot;Slide 22 - &amp;quot;Proposal Lecture&amp;quot;&quot;/&gt;&lt;property id=&quot;20307&quot; value=&quot;309&quot;/&gt;&lt;/object&gt;&lt;/object&gt;&lt;object type=&quot;8&quot; unique_id=&quot;1013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1527</Words>
  <Application>Microsoft Macintosh PowerPoint</Application>
  <PresentationFormat>On-screen Show (4:3)</PresentationFormat>
  <Paragraphs>142</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lpstr>Proposal Lecture</vt:lpstr>
    </vt:vector>
  </TitlesOfParts>
  <Company>Indiana University-Purdue University Fort Wayne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Title: Details</dc:title>
  <dc:creator>Suzanne Rumsey</dc:creator>
  <cp:lastModifiedBy>Elizabeth Keller</cp:lastModifiedBy>
  <cp:revision>36</cp:revision>
  <dcterms:created xsi:type="dcterms:W3CDTF">2018-05-11T17:13:45Z</dcterms:created>
  <dcterms:modified xsi:type="dcterms:W3CDTF">2018-05-11T17:14:54Z</dcterms:modified>
</cp:coreProperties>
</file>