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58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6A786-4F15-4C8A-B367-14384A79EF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31C97D-D730-44FE-BF3E-CBBB557646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D60E7-8992-4177-8AE6-762593120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4F16-222C-4CBA-A64E-1DFA165A5D4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35365-8617-457F-8643-71ADD31F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A35E9-229F-4210-8A93-F454593E5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737E-A1CF-4BC1-976B-5EE3E8D18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2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FBCF0-FB2C-43C4-A4A6-B4AC96C33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696497-849E-42A9-85DF-594E0B9E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2398E-AF47-4FFC-8F3E-D0082ED11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4F16-222C-4CBA-A64E-1DFA165A5D4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0C649-A899-402F-9C7D-85C7D454F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D98FE-2AE9-4D1A-95D1-7973BC1B8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737E-A1CF-4BC1-976B-5EE3E8D18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5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E5FE43-84C6-467F-BC9C-2B8BC618AB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E677A3-5268-4013-A73D-FF6DAE8F1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31BE4-A7D2-43E6-9235-50D79B0EE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4F16-222C-4CBA-A64E-1DFA165A5D4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10B6D-7CA9-40A5-BCB3-B5C3BEF00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8E0CF-1B1A-4A2D-AB51-8C13774E2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737E-A1CF-4BC1-976B-5EE3E8D18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5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423BC-458C-40BE-AAD1-235B3FB30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BE24A-8DBF-429A-BD71-15C93C08B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7EB63-5033-4722-9854-9DC475CAB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4F16-222C-4CBA-A64E-1DFA165A5D4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676C9-D14E-4D14-981B-D50C6B14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E0A92-2C2A-448F-956A-46C8BACF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737E-A1CF-4BC1-976B-5EE3E8D18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0AF0-43A4-40AD-9C04-818DDBDC6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F8D29-E937-43B7-B326-ECE5DF23C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EC6D4-050B-4847-B237-1DC09C4E5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4F16-222C-4CBA-A64E-1DFA165A5D4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15C33-78E9-49A5-A021-0458CFAB0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09DAD-B59D-49CE-B539-5DD734A62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737E-A1CF-4BC1-976B-5EE3E8D18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86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0772D-0407-4794-982D-6398B2A7A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5914F-784E-4435-8077-E078450FE5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9A9085-FCAC-4963-B77B-29BE5E4E8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7B7C7-B9D5-4E43-86B0-3F321219C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4F16-222C-4CBA-A64E-1DFA165A5D4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1E5F98-3F88-4348-801E-8300924FF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B6661-5FD4-4ADD-B0B9-8CF67DAFF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737E-A1CF-4BC1-976B-5EE3E8D18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2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457D0-4078-412B-8FD9-E313B687F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9C4FA-0695-439C-9703-F7981D7F3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9E4C85-34B0-4E24-AFB0-D1D37AB5EC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D56961-E0EE-4041-99F2-DD7F531A90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A39436-AC64-4CEC-904D-5D3ECE758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7719C5-4B87-4759-9FA5-676F733AC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4F16-222C-4CBA-A64E-1DFA165A5D4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F7C599-D16A-453C-86E9-75D572F55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FB2717-6B77-4D9B-9C95-D051C70F2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737E-A1CF-4BC1-976B-5EE3E8D18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94426-29F6-449F-9D6E-3F7D5CB2B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E42936-0690-4AE6-A56D-E258FFC9E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4F16-222C-4CBA-A64E-1DFA165A5D4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E67E22-308B-40C5-ADB3-3E2020678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2AB3B9-087B-4CC8-9552-4BF198BAC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737E-A1CF-4BC1-976B-5EE3E8D18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53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B4CC05-7765-4270-8C0F-062B995D4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4F16-222C-4CBA-A64E-1DFA165A5D4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D054DF-821A-42F6-A967-177403202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ED035-ED17-46B8-B53A-D5CC7B4AC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737E-A1CF-4BC1-976B-5EE3E8D18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8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B5C43-B459-4D30-A1F2-8A59C97D8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EC655-2E2E-4032-9A4B-113B98358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46FFC2-CADD-4F3A-A3AA-CF4F8D428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C7FC7-D97E-4651-85D1-C8A8C9DCB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4F16-222C-4CBA-A64E-1DFA165A5D4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52A11B-1A74-401F-BA72-BF17A66F9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1350A-F74F-4348-AC0D-CB6EEF571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737E-A1CF-4BC1-976B-5EE3E8D18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54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80841-11B8-4B3C-9A3E-75C07FCF2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62C10E-CAAE-486D-9200-38C2E1D9A9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404551-1C91-4BD0-8AE9-09E7345FD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1B4B9D-A5B7-431F-831A-BB7949B75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4F16-222C-4CBA-A64E-1DFA165A5D4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FD40F-AC45-46CA-A494-1A011BE1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2408E-987C-4262-977E-EF0202762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737E-A1CF-4BC1-976B-5EE3E8D18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4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E39C6F-BF8D-4565-882C-F3465B201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A3F17-FE67-480D-911A-DA7F27DAB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49664-22A9-48FC-9B10-77F938648B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A4F16-222C-4CBA-A64E-1DFA165A5D4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1A917-2A0D-44A8-B2CC-591D0B5BB9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0817E-178B-4F6D-8DF2-DDAC2D5A8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0737E-A1CF-4BC1-976B-5EE3E8D18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4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purdue.edu/owl/research_and_citation/apa_style/apa_style_introductio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1BD4C-D5EE-4794-8B63-979BFCB87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APA Format for Text and Case Studies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EB579-EC01-4AD1-93B5-C9EAD715E0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13, 2018</a:t>
            </a:r>
          </a:p>
        </p:txBody>
      </p:sp>
    </p:spTree>
    <p:extLst>
      <p:ext uri="{BB962C8B-B14F-4D97-AF65-F5344CB8AC3E}">
        <p14:creationId xmlns:p14="http://schemas.microsoft.com/office/powerpoint/2010/main" val="3547544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8451A-9759-4905-A553-4A3D9AA12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179" y="2257720"/>
            <a:ext cx="10779642" cy="1325563"/>
          </a:xfrm>
        </p:spPr>
        <p:txBody>
          <a:bodyPr/>
          <a:lstStyle/>
          <a:p>
            <a:r>
              <a:rPr lang="en-US" dirty="0"/>
              <a:t>Reference Page Format</a:t>
            </a:r>
          </a:p>
        </p:txBody>
      </p:sp>
    </p:spTree>
    <p:extLst>
      <p:ext uri="{BB962C8B-B14F-4D97-AF65-F5344CB8AC3E}">
        <p14:creationId xmlns:p14="http://schemas.microsoft.com/office/powerpoint/2010/main" val="1503019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B327A-289B-48E7-8FF1-7CB15D24C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5B1E9-2ABD-4042-B19E-A16E87286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Buchbinder, S. B. and Shanks, N.H. (Eds.) (2017). </a:t>
            </a:r>
            <a:r>
              <a:rPr lang="en-US" i="1" dirty="0"/>
              <a:t>Introduction to Health 	Care Management</a:t>
            </a:r>
            <a:r>
              <a:rPr lang="en-US" dirty="0"/>
              <a:t> (3</a:t>
            </a:r>
            <a:r>
              <a:rPr lang="en-US" baseline="30000" dirty="0"/>
              <a:t>rd</a:t>
            </a:r>
            <a:r>
              <a:rPr lang="en-US" dirty="0"/>
              <a:t> ed.). Burlington, MA: Jones &amp; </a:t>
            </a:r>
            <a:r>
              <a:rPr lang="en-US" dirty="0" smtClean="0"/>
              <a:t>Bartlett</a:t>
            </a:r>
            <a:r>
              <a:rPr lang="en-US" dirty="0"/>
              <a:t>	Learning.</a:t>
            </a:r>
          </a:p>
        </p:txBody>
      </p:sp>
    </p:spTree>
    <p:extLst>
      <p:ext uri="{BB962C8B-B14F-4D97-AF65-F5344CB8AC3E}">
        <p14:creationId xmlns:p14="http://schemas.microsoft.com/office/powerpoint/2010/main" val="116684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303E9-0BA3-4023-ADDA-0EF7AC090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or Case Study from the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D4191-1458-45E9-80FC-DD3A191AB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Sayre, N.K. (2017). Addressing health disparities: Cultural proficiency. 	In Buchbinder, S. B. &amp; Shanks, N.H. (Eds), </a:t>
            </a:r>
            <a:r>
              <a:rPr lang="en-US" i="1" dirty="0"/>
              <a:t>Introduction to Health 	Care Management</a:t>
            </a:r>
            <a:r>
              <a:rPr lang="en-US" dirty="0"/>
              <a:t> (3</a:t>
            </a:r>
            <a:r>
              <a:rPr lang="en-US" baseline="30000" dirty="0"/>
              <a:t>rd</a:t>
            </a:r>
            <a:r>
              <a:rPr lang="en-US" dirty="0"/>
              <a:t> ed., pages 397-419). Burlington, MA: 	Jones &amp; Bartlett Learning.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685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0F3EB-77B8-4432-A17F-161BC5D81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from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F4A01-7116-47A3-9095-BA050E486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Sayre, N.K. (2017). Are we culturally aware or not? Case for Chapters 14 	and 5.  In Buchbinder, S. B. &amp; Shanks, N.H. (Eds), </a:t>
            </a:r>
            <a:r>
              <a:rPr lang="en-US" i="1" dirty="0"/>
              <a:t>Introduction to 	Health Care Management</a:t>
            </a:r>
            <a:r>
              <a:rPr lang="en-US" dirty="0"/>
              <a:t> (3</a:t>
            </a:r>
            <a:r>
              <a:rPr lang="en-US" baseline="30000" dirty="0"/>
              <a:t>rd</a:t>
            </a:r>
            <a:r>
              <a:rPr lang="en-US" dirty="0"/>
              <a:t> ed., pages 574-575). Burlington, 	MA: Jones &amp; Bartlett Learning.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844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0502F-A54F-4E6B-8891-E1273C673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Points to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55A91-69C0-4B62-BE46-A4EE504E9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Hanging indent after the first line of the reference</a:t>
            </a:r>
          </a:p>
          <a:p>
            <a:r>
              <a:rPr lang="en-US" dirty="0"/>
              <a:t>Punctuation</a:t>
            </a:r>
          </a:p>
          <a:p>
            <a:r>
              <a:rPr lang="en-US" dirty="0"/>
              <a:t>Text is comprised of many chapters with different authors, therefore, when citing a chapter or a case study you must use a specific APA format that differs from the text style.</a:t>
            </a:r>
          </a:p>
          <a:p>
            <a:r>
              <a:rPr lang="en-US" dirty="0"/>
              <a:t>Use an “a,” “b” or even a “c” when you have multiple chapters or case studies from the same author from the same book.  Similar for when you have a journal article by the same author in the same year.  You must </a:t>
            </a:r>
            <a:r>
              <a:rPr lang="en-US" dirty="0" smtClean="0"/>
              <a:t>designate the first reference you cite as “</a:t>
            </a:r>
            <a:r>
              <a:rPr lang="en-US" dirty="0"/>
              <a:t>a.” </a:t>
            </a:r>
          </a:p>
        </p:txBody>
      </p:sp>
    </p:spTree>
    <p:extLst>
      <p:ext uri="{BB962C8B-B14F-4D97-AF65-F5344CB8AC3E}">
        <p14:creationId xmlns:p14="http://schemas.microsoft.com/office/powerpoint/2010/main" val="202011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52FD5-8F9C-471B-AFC2-836FD1EE1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Citations within your paper (In text citations)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67D0F-A390-40F3-8C93-87C74747C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first time that you use the citation in the paper, you list all of the </a:t>
            </a:r>
            <a:r>
              <a:rPr lang="en-US" dirty="0" smtClean="0"/>
              <a:t>authors.</a:t>
            </a:r>
          </a:p>
          <a:p>
            <a:r>
              <a:rPr lang="en-US" dirty="0" smtClean="0"/>
              <a:t>Note</a:t>
            </a:r>
            <a:r>
              <a:rPr lang="en-US" dirty="0"/>
              <a:t>: there are different rules in APA depending on the number of </a:t>
            </a:r>
            <a:r>
              <a:rPr lang="en-US" dirty="0" smtClean="0"/>
              <a:t>authors</a:t>
            </a:r>
            <a:endParaRPr lang="en-US" dirty="0"/>
          </a:p>
          <a:p>
            <a:r>
              <a:rPr lang="en-US" dirty="0"/>
              <a:t>The second time that you refer to the source, you may use an </a:t>
            </a:r>
            <a:r>
              <a:rPr lang="en-US" dirty="0" smtClean="0"/>
              <a:t>abbreviated form</a:t>
            </a:r>
            <a:r>
              <a:rPr lang="en-US" dirty="0"/>
              <a:t>, if you have multiple </a:t>
            </a:r>
            <a:r>
              <a:rPr lang="en-US" dirty="0" smtClean="0"/>
              <a:t>authors.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409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09287-F0C7-437D-B351-7FF786957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7CF20-5CDF-4C13-8065-622B38AA8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APA Manual</a:t>
            </a:r>
          </a:p>
          <a:p>
            <a:r>
              <a:rPr lang="en-US" smtClean="0"/>
              <a:t>Purdue </a:t>
            </a:r>
            <a:r>
              <a:rPr lang="en-US" dirty="0"/>
              <a:t>Owl 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https://owl.purdue.edu/owl/research_and_citation/apa_style/apa_formatting_and_style_guide/general_format.html</a:t>
            </a: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751331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261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APA Format for Text and Case Studies</vt:lpstr>
      <vt:lpstr>Reference Page Format</vt:lpstr>
      <vt:lpstr>Text </vt:lpstr>
      <vt:lpstr>Chapter or Case Study from the Text</vt:lpstr>
      <vt:lpstr>Case Study from Text</vt:lpstr>
      <vt:lpstr>Text Points to Note</vt:lpstr>
      <vt:lpstr>Citations within your paper (In text citations)</vt:lpstr>
      <vt:lpstr>APA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Format for Text and Case Studies</dc:title>
  <dc:creator>Marsha Davenport</dc:creator>
  <cp:lastModifiedBy>acer</cp:lastModifiedBy>
  <cp:revision>8</cp:revision>
  <dcterms:created xsi:type="dcterms:W3CDTF">2018-09-13T14:29:54Z</dcterms:created>
  <dcterms:modified xsi:type="dcterms:W3CDTF">2018-10-09T04:01:59Z</dcterms:modified>
</cp:coreProperties>
</file>