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8"/>
  </p:notesMasterIdLst>
  <p:sldIdLst>
    <p:sldId id="256" r:id="rId2"/>
    <p:sldId id="267" r:id="rId3"/>
    <p:sldId id="257" r:id="rId4"/>
    <p:sldId id="262" r:id="rId5"/>
    <p:sldId id="259" r:id="rId6"/>
    <p:sldId id="263" r:id="rId7"/>
    <p:sldId id="264" r:id="rId8"/>
    <p:sldId id="268" r:id="rId9"/>
    <p:sldId id="265" r:id="rId10"/>
    <p:sldId id="269" r:id="rId11"/>
    <p:sldId id="266" r:id="rId12"/>
    <p:sldId id="273" r:id="rId13"/>
    <p:sldId id="270" r:id="rId14"/>
    <p:sldId id="271" r:id="rId15"/>
    <p:sldId id="272" r:id="rId16"/>
    <p:sldId id="26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80F97-799D-4FAB-B930-BB05D6B5E50A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BA467-E015-4A96-ADB5-2139DECB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86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55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0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4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8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3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6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9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2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4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21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6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56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24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A467-E015-4A96-ADB5-2139DECBDA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7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7394-D8EC-4238-A4E0-C3D94C25FFF3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2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4158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4691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884461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2813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8892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2012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EC81-B04A-4DF6-AAF4-3B9D83515565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81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41D0-55E7-4833-84CF-E4FBD43A4792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3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6C0B-019B-49F8-BCE1-4C07417944D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6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2D31-EF75-4953-A7DC-7CDACECC46D6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8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C35-E005-48E1-8B7D-DBC0B3E5B383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5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19EC-2C56-4280-B770-A922AC2FDC9F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1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21A2-1CDF-4F37-BB82-3D163E7006F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3E21-5331-4E11-8514-32D311471A08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5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0275-8CB9-4214-91FD-15ECC71431D9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7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5A26-3542-4880-BAAC-B4C58A9CACFC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0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A228CD-38F4-41E9-A5E5-A82407F75917}" type="datetime1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53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ITS 833 – INFORMATION GOVERNANCE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8143" y="3997468"/>
            <a:ext cx="6831673" cy="2073818"/>
          </a:xfrm>
        </p:spPr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Information Risk Planning and Management</a:t>
            </a:r>
          </a:p>
          <a:p>
            <a:endParaRPr lang="en-US" dirty="0"/>
          </a:p>
          <a:p>
            <a:r>
              <a:rPr lang="en-US" sz="3200" cap="none" dirty="0" smtClean="0">
                <a:latin typeface="Edwardian Script ITC Std" panose="02000505090000020002" pitchFamily="50" charset="0"/>
              </a:rPr>
              <a:t>Dr. Sandra J. Reeves</a:t>
            </a:r>
            <a:endParaRPr lang="en-US" sz="3200" cap="none" dirty="0">
              <a:latin typeface="Edwardian Script ITC Std" panose="02000505090000020002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71600" y="395415"/>
            <a:ext cx="9601200" cy="62625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700" b="1" dirty="0" smtClean="0"/>
              <a:t>Step 3..Continued</a:t>
            </a:r>
          </a:p>
          <a:p>
            <a:pPr marL="0" indent="0" algn="ctr">
              <a:buNone/>
            </a:pPr>
            <a:endParaRPr lang="en-US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/>
              <a:t>Information Gathering for Risk Profile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 smtClean="0"/>
              <a:t>Surveys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 smtClean="0"/>
              <a:t>Person-to-Person Interviews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Give interviewees questions in advance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Schedule interviews at convenient times and places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Keep interviews as short as possible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 smtClean="0"/>
              <a:t>Include questions about: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Access and Security policies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Policy development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Policy adherence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Retention of email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Legal Hold policies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Record Retention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Record destruction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b="1" dirty="0" smtClean="0"/>
              <a:t>Training and Communications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/>
              <a:t>Consider key events and changes that will impact risk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/>
              <a:t>Generate a list of risks and categorize (Example: natural disasters, regulatory, safety , competitive, etc.)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4: Perform Risk Analysis and Assessment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249228" cy="4195763"/>
          </a:xfrm>
        </p:spPr>
        <p:txBody>
          <a:bodyPr/>
          <a:lstStyle/>
          <a:p>
            <a:r>
              <a:rPr lang="en-US" dirty="0" smtClean="0"/>
              <a:t>Five steps for Risk Assessment:</a:t>
            </a:r>
          </a:p>
          <a:p>
            <a:pPr lvl="1"/>
            <a:r>
              <a:rPr lang="en-US" dirty="0" smtClean="0"/>
              <a:t>Identify the risks –The output of Risk Profile</a:t>
            </a:r>
          </a:p>
          <a:p>
            <a:pPr lvl="1"/>
            <a:r>
              <a:rPr lang="en-US" dirty="0" smtClean="0"/>
              <a:t>Determine Potential Impact-Include calculations for range of economic impact in dollars where available. Be as specific as possible</a:t>
            </a:r>
          </a:p>
          <a:p>
            <a:pPr lvl="1"/>
            <a:r>
              <a:rPr lang="en-US" dirty="0" smtClean="0"/>
              <a:t>Evaluate Risk Levels and Probabilities and Recommend Action-Recommendations for new procedures, new processes, new investments in IT, and other risk mitigation methods</a:t>
            </a:r>
          </a:p>
          <a:p>
            <a:pPr lvl="1"/>
            <a:r>
              <a:rPr lang="en-US" dirty="0" smtClean="0"/>
              <a:t>Create a Report with recommendations and implement-include risk assessment table where available, include written  recommendations – implement</a:t>
            </a:r>
          </a:p>
          <a:p>
            <a:pPr lvl="1"/>
            <a:r>
              <a:rPr lang="en-US" dirty="0" smtClean="0"/>
              <a:t>Review periodically-at least annually but as appropriate for your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5: Develop an Information Risk Mitigation Plan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249228" cy="4195763"/>
          </a:xfrm>
        </p:spPr>
        <p:txBody>
          <a:bodyPr/>
          <a:lstStyle/>
          <a:p>
            <a:r>
              <a:rPr lang="en-US" dirty="0" smtClean="0"/>
              <a:t>What is a Risk Mitigation Plan?</a:t>
            </a:r>
          </a:p>
          <a:p>
            <a:pPr lvl="1"/>
            <a:r>
              <a:rPr lang="en-US" dirty="0" smtClean="0"/>
              <a:t>Plan which includes</a:t>
            </a:r>
          </a:p>
          <a:p>
            <a:pPr lvl="2"/>
            <a:r>
              <a:rPr lang="en-US" dirty="0" smtClean="0"/>
              <a:t>Options to reduce specific risks and increases likelihood of achieving objectives</a:t>
            </a:r>
          </a:p>
          <a:p>
            <a:pPr lvl="2"/>
            <a:r>
              <a:rPr lang="en-US" dirty="0" smtClean="0"/>
              <a:t>Tasks to reduce specific risks and increases likelihood of achieving objectives</a:t>
            </a:r>
          </a:p>
          <a:p>
            <a:pPr lvl="2"/>
            <a:r>
              <a:rPr lang="en-US" dirty="0" smtClean="0"/>
              <a:t>Timetable implementation of risk mitigation measures</a:t>
            </a:r>
          </a:p>
          <a:p>
            <a:pPr lvl="2"/>
            <a:r>
              <a:rPr lang="en-US" dirty="0" smtClean="0"/>
              <a:t>Milestones for implementing risk mitigation measures</a:t>
            </a:r>
          </a:p>
          <a:p>
            <a:pPr lvl="2"/>
            <a:r>
              <a:rPr lang="en-US" dirty="0" smtClean="0"/>
              <a:t>Timetable/Milestones for IT acquisitions</a:t>
            </a:r>
          </a:p>
          <a:p>
            <a:pPr lvl="2"/>
            <a:r>
              <a:rPr lang="en-US" dirty="0" smtClean="0"/>
              <a:t>Timetable/Milestones for  assigning roles and responsibilities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6: Develop Metrics and Measure Results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249228" cy="4195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Assign quantitative measures that are</a:t>
            </a:r>
          </a:p>
          <a:p>
            <a:pPr lvl="1"/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Measure progress</a:t>
            </a:r>
          </a:p>
          <a:p>
            <a:r>
              <a:rPr lang="en-US" dirty="0" smtClean="0"/>
              <a:t>What are relevant metrics? – Must be relevant to your organization. Examples are:</a:t>
            </a:r>
          </a:p>
          <a:p>
            <a:pPr lvl="1"/>
            <a:r>
              <a:rPr lang="en-US" dirty="0" smtClean="0"/>
              <a:t>Educe the data lost on stolen or misplaced laptops and mobile devices by ___ % over the prior year</a:t>
            </a:r>
          </a:p>
          <a:p>
            <a:pPr lvl="1"/>
            <a:r>
              <a:rPr lang="en-US" dirty="0" smtClean="0"/>
              <a:t>Reduce the number of hacker intrusion events by ___ over prior year</a:t>
            </a:r>
          </a:p>
          <a:p>
            <a:pPr lvl="1"/>
            <a:r>
              <a:rPr lang="en-US" dirty="0" smtClean="0"/>
              <a:t>Reduce e-discovery costs by __ % over prior year</a:t>
            </a:r>
          </a:p>
          <a:p>
            <a:pPr lvl="1"/>
            <a:r>
              <a:rPr lang="en-US" dirty="0" smtClean="0"/>
              <a:t>Reduce the number of adverse findings in the risk and compliance audit by ___% over last year</a:t>
            </a:r>
          </a:p>
          <a:p>
            <a:pPr lvl="1"/>
            <a:r>
              <a:rPr lang="en-US" dirty="0" smtClean="0"/>
              <a:t>Provide information risk training to __%of knowledge level workers this year</a:t>
            </a:r>
          </a:p>
          <a:p>
            <a:pPr lvl="1"/>
            <a:r>
              <a:rPr lang="en-US" dirty="0" smtClean="0"/>
              <a:t>Provide confidential messaging services for </a:t>
            </a:r>
            <a:r>
              <a:rPr lang="en-US" dirty="0"/>
              <a:t>t</a:t>
            </a:r>
            <a:r>
              <a:rPr lang="en-US" dirty="0" smtClean="0"/>
              <a:t>he organization’s top ___ executives this year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7: Execute Your Risk Mitigation Plan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249228" cy="4195763"/>
          </a:xfrm>
        </p:spPr>
        <p:txBody>
          <a:bodyPr/>
          <a:lstStyle/>
          <a:p>
            <a:r>
              <a:rPr lang="en-US" dirty="0" smtClean="0"/>
              <a:t>Set up regular project/program team meetings</a:t>
            </a:r>
          </a:p>
          <a:p>
            <a:r>
              <a:rPr lang="en-US" dirty="0" smtClean="0"/>
              <a:t>Develop Key Reports on key risk mitigation metrics</a:t>
            </a:r>
          </a:p>
          <a:p>
            <a:r>
              <a:rPr lang="en-US" dirty="0" smtClean="0"/>
              <a:t>Manage the process</a:t>
            </a:r>
          </a:p>
          <a:p>
            <a:r>
              <a:rPr lang="en-US" dirty="0" smtClean="0"/>
              <a:t>Use Project management tools and techniques</a:t>
            </a:r>
          </a:p>
          <a:p>
            <a:r>
              <a:rPr lang="en-US" dirty="0" smtClean="0"/>
              <a:t>Clear and concise communication with the IG team on progress and status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8:  Audit the Information Risk Mitigation Program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249228" cy="4195763"/>
          </a:xfrm>
        </p:spPr>
        <p:txBody>
          <a:bodyPr/>
          <a:lstStyle/>
          <a:p>
            <a:r>
              <a:rPr lang="en-US" dirty="0" smtClean="0"/>
              <a:t>Key tools in the audit process?</a:t>
            </a:r>
          </a:p>
          <a:p>
            <a:pPr lvl="1"/>
            <a:r>
              <a:rPr lang="en-US" dirty="0" smtClean="0"/>
              <a:t>Metrics used to measure risk mitigation effectiveness</a:t>
            </a:r>
          </a:p>
          <a:p>
            <a:pPr lvl="1"/>
            <a:r>
              <a:rPr lang="en-US" dirty="0" smtClean="0"/>
              <a:t>Use Audit results for further redevelopment and fine tuning of the risk mitigation program</a:t>
            </a:r>
          </a:p>
          <a:p>
            <a:r>
              <a:rPr lang="en-US" dirty="0" smtClean="0"/>
              <a:t>Don’t misuse the audit results-Don’t use it to beat up on people-Use it for feedback and improvement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85616" y="934079"/>
            <a:ext cx="8825657" cy="1915647"/>
          </a:xfrm>
        </p:spPr>
        <p:txBody>
          <a:bodyPr/>
          <a:lstStyle/>
          <a:p>
            <a:pPr algn="ctr"/>
            <a:r>
              <a:rPr lang="en-US" sz="5400" dirty="0" smtClean="0"/>
              <a:t>The End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GOALS AND 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able to outline the progressive steps involved in </a:t>
            </a:r>
            <a:r>
              <a:rPr lang="en-US" dirty="0" smtClean="0"/>
              <a:t>developing an information </a:t>
            </a:r>
            <a:r>
              <a:rPr lang="en-US" dirty="0" smtClean="0"/>
              <a:t>risk </a:t>
            </a:r>
            <a:r>
              <a:rPr lang="en-US" dirty="0" smtClean="0"/>
              <a:t>management plan</a:t>
            </a:r>
            <a:endParaRPr lang="en-US" dirty="0" smtClean="0"/>
          </a:p>
          <a:p>
            <a:r>
              <a:rPr lang="en-US" dirty="0" smtClean="0"/>
              <a:t>Know what is meant by </a:t>
            </a:r>
            <a:r>
              <a:rPr lang="en-US" dirty="0" smtClean="0"/>
              <a:t>“risk” and a </a:t>
            </a:r>
            <a:r>
              <a:rPr lang="en-US" dirty="0" smtClean="0"/>
              <a:t>“risk profile”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Know </a:t>
            </a:r>
            <a:r>
              <a:rPr lang="en-US" dirty="0" smtClean="0"/>
              <a:t>the different ways one would go about creating a risk profile</a:t>
            </a:r>
          </a:p>
          <a:p>
            <a:r>
              <a:rPr lang="en-US" dirty="0" smtClean="0"/>
              <a:t>Know how one would go about conducting a risk assessment</a:t>
            </a:r>
          </a:p>
          <a:p>
            <a:r>
              <a:rPr lang="en-US" dirty="0" smtClean="0"/>
              <a:t>Know what an information risk mitigation plan is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Information Risk Planning”?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potential risks to information</a:t>
            </a:r>
          </a:p>
          <a:p>
            <a:r>
              <a:rPr lang="en-US" dirty="0" smtClean="0"/>
              <a:t>Weighing risks against each other</a:t>
            </a:r>
          </a:p>
          <a:p>
            <a:r>
              <a:rPr lang="en-US" dirty="0" smtClean="0"/>
              <a:t>Creating strategic plans for risk mitigation</a:t>
            </a:r>
          </a:p>
          <a:p>
            <a:r>
              <a:rPr lang="en-US" dirty="0" smtClean="0"/>
              <a:t>Creating policies</a:t>
            </a:r>
          </a:p>
          <a:p>
            <a:r>
              <a:rPr lang="en-US" dirty="0" smtClean="0"/>
              <a:t>Develop </a:t>
            </a:r>
            <a:r>
              <a:rPr lang="en-US" dirty="0" smtClean="0"/>
              <a:t>Metrics</a:t>
            </a:r>
          </a:p>
          <a:p>
            <a:r>
              <a:rPr lang="en-US" dirty="0" smtClean="0"/>
              <a:t>Applying metrics to measure progress</a:t>
            </a:r>
          </a:p>
          <a:p>
            <a:r>
              <a:rPr lang="en-US" dirty="0" smtClean="0"/>
              <a:t>Audit and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67990" y="228600"/>
            <a:ext cx="8884549" cy="1447800"/>
          </a:xfrm>
        </p:spPr>
        <p:txBody>
          <a:bodyPr anchor="ctr"/>
          <a:lstStyle/>
          <a:p>
            <a:r>
              <a:rPr lang="en-US" sz="4000" b="1" dirty="0" smtClean="0"/>
              <a:t>STEPS IN INFORMATION RISK PLANNING AND MANAGEMENT</a:t>
            </a:r>
            <a:endParaRPr lang="en-US" sz="40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113765" y="1929896"/>
            <a:ext cx="3943010" cy="400958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Step 1:  Survey and Determine Legal and Regulatory Applicability and Requirements</a:t>
            </a:r>
          </a:p>
          <a:p>
            <a:r>
              <a:rPr lang="en-US" sz="2000" dirty="0" smtClean="0"/>
              <a:t>Step 2: Specify IG Requirements to Achieve Compliance</a:t>
            </a:r>
          </a:p>
          <a:p>
            <a:r>
              <a:rPr lang="en-US" sz="2000" dirty="0" smtClean="0"/>
              <a:t>Step 3: Create a Risk Profile</a:t>
            </a:r>
          </a:p>
          <a:p>
            <a:r>
              <a:rPr lang="en-US" sz="2000" dirty="0" smtClean="0"/>
              <a:t>Step 4:  Perform Risk Analysis and Assessment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6192391" y="1929897"/>
            <a:ext cx="3401063" cy="2895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dirty="0" smtClean="0"/>
              <a:t>Step 5: Develop an Information Risk Mitigation Plan</a:t>
            </a:r>
          </a:p>
          <a:p>
            <a:r>
              <a:rPr lang="en-US" sz="2000" dirty="0" smtClean="0"/>
              <a:t>Step 6:  Develop Metrics and Measure Results</a:t>
            </a:r>
          </a:p>
          <a:p>
            <a:r>
              <a:rPr lang="en-US" sz="2000" dirty="0" smtClean="0"/>
              <a:t>Step 7:  Execute The Risk Mitigation Plan</a:t>
            </a:r>
          </a:p>
          <a:p>
            <a:r>
              <a:rPr lang="en-US" sz="2000" dirty="0" smtClean="0"/>
              <a:t>Step 8:  Audit the Information Risk Mitigation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46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71600" y="395416"/>
            <a:ext cx="9601200" cy="5471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Step 1:  Survey and Determine Legal and Regulatory Applicability and Requirements</a:t>
            </a:r>
          </a:p>
          <a:p>
            <a:r>
              <a:rPr lang="en-US" sz="2800" b="1" dirty="0" smtClean="0"/>
              <a:t>Conduct Legislative Research-Legal requirements trump all other requirements</a:t>
            </a:r>
          </a:p>
          <a:p>
            <a:pPr lvl="1"/>
            <a:r>
              <a:rPr lang="en-US" sz="2600" b="1" dirty="0" smtClean="0"/>
              <a:t>Identify the </a:t>
            </a:r>
            <a:r>
              <a:rPr lang="en-US" sz="2600" b="1" dirty="0" smtClean="0"/>
              <a:t>jurisdictions(s</a:t>
            </a:r>
            <a:r>
              <a:rPr lang="en-US" sz="2600" b="1" dirty="0" smtClean="0"/>
              <a:t>) where the company operates</a:t>
            </a:r>
          </a:p>
          <a:p>
            <a:pPr lvl="2"/>
            <a:r>
              <a:rPr lang="en-US" sz="2600" b="1" dirty="0" smtClean="0"/>
              <a:t>Federal</a:t>
            </a:r>
          </a:p>
          <a:p>
            <a:pPr lvl="2"/>
            <a:r>
              <a:rPr lang="en-US" sz="2600" b="1" dirty="0" smtClean="0"/>
              <a:t>Provincial (international)</a:t>
            </a:r>
            <a:endParaRPr lang="en-US" sz="2600" b="1" dirty="0" smtClean="0"/>
          </a:p>
          <a:p>
            <a:pPr lvl="2"/>
            <a:r>
              <a:rPr lang="en-US" sz="2600" b="1" dirty="0" smtClean="0"/>
              <a:t>State</a:t>
            </a:r>
          </a:p>
          <a:p>
            <a:pPr lvl="2"/>
            <a:r>
              <a:rPr lang="en-US" sz="2600" b="1" dirty="0" smtClean="0"/>
              <a:t>Municipal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to legal research for retention, privacy and security laws:</a:t>
            </a:r>
          </a:p>
          <a:p>
            <a:pPr lvl="1"/>
            <a:r>
              <a:rPr lang="en-US" dirty="0" smtClean="0"/>
              <a:t>Records retention citation service (Example: FILELAW®)</a:t>
            </a:r>
          </a:p>
          <a:p>
            <a:pPr lvl="1"/>
            <a:r>
              <a:rPr lang="en-US" dirty="0" smtClean="0"/>
              <a:t>Use online Print resources (Example: Code of Federal Regulations “CFR”)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758" y="295729"/>
            <a:ext cx="10869114" cy="1167715"/>
          </a:xfrm>
        </p:spPr>
        <p:txBody>
          <a:bodyPr anchor="ctr"/>
          <a:lstStyle/>
          <a:p>
            <a:pPr algn="ctr"/>
            <a:r>
              <a:rPr lang="en-US" sz="4000" dirty="0" smtClean="0"/>
              <a:t> Step 2: Specify IG Requirements to Achieve Compliance</a:t>
            </a:r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723899" y="1944130"/>
            <a:ext cx="10005169" cy="392327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Compile list of external compliance requirements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Map data, document, and records to external compliance requirements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Devise a method of keeping legal and records management staff apprised of changes in regulations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Reconcile Internal IG retention requirements with external compliance requirements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3:  Create a Risk Profile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“RISK” – Effect of uncertainty on </a:t>
            </a:r>
            <a:r>
              <a:rPr lang="en-US" dirty="0" smtClean="0"/>
              <a:t>objectives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“RISK PROFILE” – Description of a set of risks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part of Enterprise Risk Management</a:t>
            </a:r>
          </a:p>
          <a:p>
            <a:r>
              <a:rPr lang="en-US" dirty="0" smtClean="0"/>
              <a:t>Considerations for creating a Risk Profile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External Resources</a:t>
            </a:r>
          </a:p>
          <a:p>
            <a:pPr lvl="1"/>
            <a:r>
              <a:rPr lang="en-US" dirty="0" smtClean="0"/>
              <a:t>Stakeholders</a:t>
            </a:r>
          </a:p>
          <a:p>
            <a:pPr marL="0" indent="0">
              <a:buNone/>
            </a:pPr>
            <a:r>
              <a:rPr lang="en-US" sz="1000" dirty="0" smtClean="0"/>
              <a:t>ISO 31000 2009 Plain English, Risk Management Dictionary”, www.praxiom.com/iso-31000-terms.htm </a:t>
            </a:r>
            <a:endParaRPr lang="en-US" sz="1000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Included in Risk Profile</a:t>
            </a:r>
          </a:p>
          <a:p>
            <a:pPr lvl="1"/>
            <a:r>
              <a:rPr lang="en-US" dirty="0" smtClean="0"/>
              <a:t>Identification, documentation, assessment and prioritizing risk that an organization may face in pursuing a business objective</a:t>
            </a:r>
          </a:p>
          <a:p>
            <a:r>
              <a:rPr lang="en-US" dirty="0" smtClean="0"/>
              <a:t>Timeline:</a:t>
            </a:r>
          </a:p>
          <a:p>
            <a:pPr lvl="1"/>
            <a:r>
              <a:rPr lang="en-US" dirty="0" smtClean="0"/>
              <a:t>Projections 3 to  5 years into future</a:t>
            </a:r>
          </a:p>
          <a:p>
            <a:pPr lvl="1"/>
            <a:r>
              <a:rPr lang="en-US" dirty="0" smtClean="0"/>
              <a:t>Create annually</a:t>
            </a:r>
          </a:p>
          <a:p>
            <a:pPr lvl="1"/>
            <a:r>
              <a:rPr lang="en-US" dirty="0" smtClean="0"/>
              <a:t>Updated or reviewed semiannually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71600" y="395416"/>
            <a:ext cx="9601200" cy="5471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Step 3..Continued</a:t>
            </a:r>
          </a:p>
          <a:p>
            <a:pPr marL="0" indent="0" algn="ctr">
              <a:buNone/>
            </a:pPr>
            <a:endParaRPr lang="en-US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/>
              <a:t>Types of Risk Profile Methodology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 smtClean="0"/>
              <a:t>Top-10 list-simple listing and ranking of top 10 risks in relation to the objective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 smtClean="0"/>
              <a:t>Risk Map – Visual tool, easy to grasp, </a:t>
            </a:r>
            <a:r>
              <a:rPr lang="en-US" sz="2600" b="1" dirty="0"/>
              <a:t>g</a:t>
            </a:r>
            <a:r>
              <a:rPr lang="en-US" sz="2600" b="1" dirty="0" smtClean="0"/>
              <a:t>rid depiction of a likelihood axis and impact axis-Generally rated on a 1 to 5 scale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 smtClean="0"/>
              <a:t>Heat Map-color coded matrix generated by stakeholders voting on risk by color (red is highest risk)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Copyright@Sandra J. Reeves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423</TotalTime>
  <Words>1044</Words>
  <Application>Microsoft Office PowerPoint</Application>
  <PresentationFormat>Widescreen</PresentationFormat>
  <Paragraphs>174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Edwardian Script ITC Std</vt:lpstr>
      <vt:lpstr>Wingdings</vt:lpstr>
      <vt:lpstr>Wingdings 3</vt:lpstr>
      <vt:lpstr>Ion</vt:lpstr>
      <vt:lpstr>ITS 833 – INFORMATION GOVERNANCE </vt:lpstr>
      <vt:lpstr>CHAPTER GOALS AND OBJECTIVES</vt:lpstr>
      <vt:lpstr>What is the purpose of Information Risk Planning”?</vt:lpstr>
      <vt:lpstr>STEPS IN INFORMATION RISK PLANNING AND MANAGEMENT</vt:lpstr>
      <vt:lpstr>  </vt:lpstr>
      <vt:lpstr>Step 1 Continued</vt:lpstr>
      <vt:lpstr> Step 2: Specify IG Requirements to Achieve Compliance</vt:lpstr>
      <vt:lpstr>Step 3:  Create a Risk Profile</vt:lpstr>
      <vt:lpstr>  </vt:lpstr>
      <vt:lpstr>  </vt:lpstr>
      <vt:lpstr>Step 4: Perform Risk Analysis and Assessment</vt:lpstr>
      <vt:lpstr>Step 5: Develop an Information Risk Mitigation Plan</vt:lpstr>
      <vt:lpstr>Step 6: Develop Metrics and Measure Results </vt:lpstr>
      <vt:lpstr>Step 7: Execute Your Risk Mitigation Plan</vt:lpstr>
      <vt:lpstr>Step 8:  Audit the Information Risk Mitigation Program 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833 – INFORMATION GOVERNANCE</dc:title>
  <dc:creator>sandra.j.reeves1</dc:creator>
  <cp:lastModifiedBy>Sandra Reeves</cp:lastModifiedBy>
  <cp:revision>27</cp:revision>
  <dcterms:created xsi:type="dcterms:W3CDTF">2018-01-06T21:44:45Z</dcterms:created>
  <dcterms:modified xsi:type="dcterms:W3CDTF">2018-01-13T18:45:04Z</dcterms:modified>
</cp:coreProperties>
</file>