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6.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8.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859" r:id="rId5"/>
    <p:sldMasterId id="2147483744" r:id="rId6"/>
    <p:sldMasterId id="2147483780" r:id="rId7"/>
    <p:sldMasterId id="2147483838" r:id="rId8"/>
    <p:sldMasterId id="2147483713" r:id="rId9"/>
    <p:sldMasterId id="2147483674" r:id="rId10"/>
    <p:sldMasterId id="2147483897" r:id="rId11"/>
    <p:sldMasterId id="2147483960" r:id="rId12"/>
  </p:sldMasterIdLst>
  <p:notesMasterIdLst>
    <p:notesMasterId r:id="rId44"/>
  </p:notesMasterIdLst>
  <p:handoutMasterIdLst>
    <p:handoutMasterId r:id="rId45"/>
  </p:handoutMasterIdLst>
  <p:sldIdLst>
    <p:sldId id="256" r:id="rId13"/>
    <p:sldId id="260" r:id="rId14"/>
    <p:sldId id="257" r:id="rId15"/>
    <p:sldId id="262" r:id="rId16"/>
    <p:sldId id="277" r:id="rId17"/>
    <p:sldId id="278" r:id="rId18"/>
    <p:sldId id="279" r:id="rId19"/>
    <p:sldId id="280" r:id="rId20"/>
    <p:sldId id="295" r:id="rId21"/>
    <p:sldId id="263" r:id="rId22"/>
    <p:sldId id="269" r:id="rId23"/>
    <p:sldId id="264" r:id="rId24"/>
    <p:sldId id="281" r:id="rId25"/>
    <p:sldId id="282" r:id="rId26"/>
    <p:sldId id="283" r:id="rId27"/>
    <p:sldId id="270" r:id="rId28"/>
    <p:sldId id="284" r:id="rId29"/>
    <p:sldId id="285" r:id="rId30"/>
    <p:sldId id="286" r:id="rId31"/>
    <p:sldId id="287" r:id="rId32"/>
    <p:sldId id="288" r:id="rId33"/>
    <p:sldId id="265" r:id="rId34"/>
    <p:sldId id="271" r:id="rId35"/>
    <p:sldId id="289" r:id="rId36"/>
    <p:sldId id="290" r:id="rId37"/>
    <p:sldId id="273" r:id="rId38"/>
    <p:sldId id="274" r:id="rId39"/>
    <p:sldId id="275" r:id="rId40"/>
    <p:sldId id="261" r:id="rId41"/>
    <p:sldId id="293" r:id="rId42"/>
    <p:sldId id="294"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vitha Melarcode Seetharaman" initials="KMS" lastIdx="1" clrIdx="0">
    <p:extLst>
      <p:ext uri="{19B8F6BF-5375-455C-9EA6-DF929625EA0E}">
        <p15:presenceInfo xmlns:p15="http://schemas.microsoft.com/office/powerpoint/2012/main" userId="Kavitha Melarcode Seethara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6A6A"/>
    <a:srgbClr val="E66618"/>
    <a:srgbClr val="307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28" autoAdjust="0"/>
  </p:normalViewPr>
  <p:slideViewPr>
    <p:cSldViewPr>
      <p:cViewPr varScale="1">
        <p:scale>
          <a:sx n="104" d="100"/>
          <a:sy n="104" d="100"/>
        </p:scale>
        <p:origin x="114" y="186"/>
      </p:cViewPr>
      <p:guideLst>
        <p:guide orient="horz" pos="3408"/>
        <p:guide orient="horz" pos="3600"/>
        <p:guide orient="horz" pos="912"/>
        <p:guide orient="horz" pos="3360"/>
        <p:guide pos="5616"/>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ags" Target="tags/tag1.xml"/><Relationship Id="rId20" Type="http://schemas.openxmlformats.org/officeDocument/2006/relationships/slide" Target="slides/slide8.xml"/><Relationship Id="rId41" Type="http://schemas.openxmlformats.org/officeDocument/2006/relationships/slide" Target="slides/slide29.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2/12/2020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2/12/2020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7"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a:t>Jump to long image description(s)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a:t>Jump to long image description(s)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a:t>Jump to long image description(s)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9"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p>
            <a:endParaRPr lang="en-US"/>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62444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a:t>Jump to long image description(s)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a:t>Jump to long image description(s)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a:t>Jump to long image description(s)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28762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Tree>
    <p:extLst>
      <p:ext uri="{BB962C8B-B14F-4D97-AF65-F5344CB8AC3E}">
        <p14:creationId xmlns:p14="http://schemas.microsoft.com/office/powerpoint/2010/main" val="39492145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Tree>
    <p:extLst>
      <p:ext uri="{BB962C8B-B14F-4D97-AF65-F5344CB8AC3E}">
        <p14:creationId xmlns:p14="http://schemas.microsoft.com/office/powerpoint/2010/main" val="36562608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Tree>
    <p:extLst>
      <p:ext uri="{BB962C8B-B14F-4D97-AF65-F5344CB8AC3E}">
        <p14:creationId xmlns:p14="http://schemas.microsoft.com/office/powerpoint/2010/main" val="10997478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Tree>
    <p:extLst>
      <p:ext uri="{BB962C8B-B14F-4D97-AF65-F5344CB8AC3E}">
        <p14:creationId xmlns:p14="http://schemas.microsoft.com/office/powerpoint/2010/main" val="311237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07556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theme" Target="../theme/theme4.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49.xml"/><Relationship Id="rId1" Type="http://schemas.openxmlformats.org/officeDocument/2006/relationships/slideLayout" Target="../slideLayouts/slideLayout48.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i="0" u="none"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753" r:id="rId3"/>
    <p:sldLayoutId id="2147483908" r:id="rId4"/>
    <p:sldLayoutId id="2147483950" r:id="rId5"/>
    <p:sldLayoutId id="2147483757" r:id="rId6"/>
    <p:sldLayoutId id="2147483877" r:id="rId7"/>
    <p:sldLayoutId id="2147483761" r:id="rId8"/>
    <p:sldLayoutId id="2147483800"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65" r:id="rId8"/>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a:t>
            </a:r>
            <a:r>
              <a:rPr lang="en-US" sz="800" dirty="0" err="1">
                <a:solidFill>
                  <a:schemeClr val="bg1"/>
                </a:solidFill>
              </a:rPr>
              <a:t>EducationCopy</a:t>
            </a:r>
            <a:endParaRPr lang="en-US" sz="800" dirty="0">
              <a:solidFill>
                <a:schemeClr val="bg1"/>
              </a:solidFill>
            </a:endParaRP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Staffing Organizations</a:t>
            </a:r>
          </a:p>
        </p:txBody>
      </p:sp>
      <p:sp>
        <p:nvSpPr>
          <p:cNvPr id="3" name="Text Placeholder 2"/>
          <p:cNvSpPr>
            <a:spLocks noGrp="1"/>
          </p:cNvSpPr>
          <p:nvPr>
            <p:ph type="body" sz="quarter" idx="10"/>
          </p:nvPr>
        </p:nvSpPr>
        <p:spPr/>
        <p:txBody>
          <a:bodyPr/>
          <a:lstStyle/>
          <a:p>
            <a:r>
              <a:rPr lang="en-US" dirty="0"/>
              <a:t>Chapter 5:</a:t>
            </a:r>
          </a:p>
          <a:p>
            <a:r>
              <a:rPr lang="en-US" dirty="0"/>
              <a:t>External Recruitment</a:t>
            </a:r>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5436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lstStyle/>
          <a:p>
            <a:r>
              <a:rPr lang="en-US" altLang="en-US" sz="4400" dirty="0"/>
              <a:t>List and briefly describe each of the administrative issues that needs to be addressed in the planning stage of external recruiting.</a:t>
            </a:r>
          </a:p>
        </p:txBody>
      </p:sp>
      <p:sp>
        <p:nvSpPr>
          <p:cNvPr id="8" name="Text Placeholder 7"/>
          <p:cNvSpPr>
            <a:spLocks noGrp="1"/>
          </p:cNvSpPr>
          <p:nvPr>
            <p:ph type="body" sz="quarter" idx="16"/>
          </p:nvPr>
        </p:nvSpPr>
        <p:spPr/>
        <p:txBody>
          <a:bodyPr/>
          <a:lstStyle/>
          <a:p>
            <a:endParaRPr lang="en-US"/>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5830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External Recruitment</a:t>
            </a:r>
            <a:endParaRPr lang="en-US" dirty="0"/>
          </a:p>
        </p:txBody>
      </p:sp>
      <p:sp>
        <p:nvSpPr>
          <p:cNvPr id="3" name="Text Placeholder 2"/>
          <p:cNvSpPr>
            <a:spLocks noGrp="1"/>
          </p:cNvSpPr>
          <p:nvPr>
            <p:ph type="body" sz="quarter" idx="10"/>
          </p:nvPr>
        </p:nvSpPr>
        <p:spPr/>
        <p:txBody>
          <a:bodyPr/>
          <a:lstStyle/>
          <a:p>
            <a:r>
              <a:rPr lang="en-US"/>
              <a:t>Applicant Reactions</a:t>
            </a:r>
            <a:endParaRPr lang="en-US" dirty="0"/>
          </a:p>
        </p:txBody>
      </p:sp>
      <p:sp>
        <p:nvSpPr>
          <p:cNvPr id="8" name="Text Placeholder 7"/>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96394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Applicant Reactions</a:t>
            </a:r>
          </a:p>
        </p:txBody>
      </p:sp>
      <p:sp>
        <p:nvSpPr>
          <p:cNvPr id="3" name="Content Placeholder 2"/>
          <p:cNvSpPr>
            <a:spLocks noGrp="1"/>
          </p:cNvSpPr>
          <p:nvPr>
            <p:ph idx="1"/>
          </p:nvPr>
        </p:nvSpPr>
        <p:spPr/>
        <p:txBody>
          <a:bodyPr/>
          <a:lstStyle/>
          <a:p>
            <a:pPr>
              <a:defRPr/>
            </a:pPr>
            <a:r>
              <a:rPr lang="en-US" altLang="en-US" sz="2800" dirty="0"/>
              <a:t>Job and organization characteristics</a:t>
            </a:r>
          </a:p>
          <a:p>
            <a:pPr lvl="1">
              <a:defRPr/>
            </a:pPr>
            <a:r>
              <a:rPr lang="en-US" altLang="en-US" sz="2400" dirty="0"/>
              <a:t>The most important attraction features</a:t>
            </a:r>
          </a:p>
          <a:p>
            <a:pPr>
              <a:defRPr/>
            </a:pPr>
            <a:r>
              <a:rPr lang="en-US" altLang="en-US" sz="2800" dirty="0"/>
              <a:t>Job characteristics</a:t>
            </a:r>
          </a:p>
          <a:p>
            <a:pPr lvl="1">
              <a:defRPr/>
            </a:pPr>
            <a:r>
              <a:rPr lang="en-US" altLang="en-US" sz="2400" dirty="0"/>
              <a:t>Wages</a:t>
            </a:r>
          </a:p>
          <a:p>
            <a:pPr lvl="1">
              <a:defRPr/>
            </a:pPr>
            <a:r>
              <a:rPr lang="en-US" altLang="en-US" sz="2400" dirty="0"/>
              <a:t>Opportunity for growth and development</a:t>
            </a:r>
          </a:p>
          <a:p>
            <a:pPr lvl="1">
              <a:defRPr/>
            </a:pPr>
            <a:r>
              <a:rPr lang="en-US" altLang="en-US" sz="2400" dirty="0"/>
              <a:t>Interesting characteristics</a:t>
            </a:r>
          </a:p>
          <a:p>
            <a:pPr>
              <a:defRPr/>
            </a:pPr>
            <a:r>
              <a:rPr lang="en-US" altLang="en-US" sz="2800" dirty="0"/>
              <a:t>Organization characteristics</a:t>
            </a:r>
          </a:p>
          <a:p>
            <a:pPr lvl="1">
              <a:defRPr/>
            </a:pPr>
            <a:r>
              <a:rPr lang="en-US" altLang="en-US" sz="2400" dirty="0"/>
              <a:t>Prestige</a:t>
            </a:r>
          </a:p>
          <a:p>
            <a:pPr lvl="1">
              <a:defRPr/>
            </a:pPr>
            <a:r>
              <a:rPr lang="en-US" altLang="en-US" sz="2400" dirty="0"/>
              <a:t>Reputation for treating employees well</a:t>
            </a:r>
          </a:p>
        </p:txBody>
      </p:sp>
      <p:sp>
        <p:nvSpPr>
          <p:cNvPr id="9" name="Text Placeholder 8"/>
          <p:cNvSpPr>
            <a:spLocks noGrp="1"/>
          </p:cNvSpPr>
          <p:nvPr>
            <p:ph type="body" sz="quarter" idx="16"/>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7560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Applicant Reactions</a:t>
            </a:r>
          </a:p>
        </p:txBody>
      </p:sp>
      <p:sp>
        <p:nvSpPr>
          <p:cNvPr id="3" name="Content Placeholder 2"/>
          <p:cNvSpPr>
            <a:spLocks noGrp="1"/>
          </p:cNvSpPr>
          <p:nvPr>
            <p:ph idx="1"/>
          </p:nvPr>
        </p:nvSpPr>
        <p:spPr/>
        <p:txBody>
          <a:bodyPr/>
          <a:lstStyle/>
          <a:p>
            <a:pPr>
              <a:lnSpc>
                <a:spcPct val="80000"/>
              </a:lnSpc>
            </a:pPr>
            <a:r>
              <a:rPr lang="en-US" altLang="en-US" sz="2800" dirty="0"/>
              <a:t>Reactions to recruiters</a:t>
            </a:r>
          </a:p>
          <a:p>
            <a:pPr lvl="1">
              <a:lnSpc>
                <a:spcPct val="80000"/>
              </a:lnSpc>
            </a:pPr>
            <a:r>
              <a:rPr lang="en-US" altLang="en-US" sz="2400" dirty="0"/>
              <a:t>Influence of recruiter vs. job characteristics</a:t>
            </a:r>
          </a:p>
          <a:p>
            <a:pPr lvl="1">
              <a:lnSpc>
                <a:spcPct val="80000"/>
              </a:lnSpc>
            </a:pPr>
            <a:r>
              <a:rPr lang="en-US" altLang="en-US" sz="2400" dirty="0"/>
              <a:t>Influence of recruiter on attitudes and behaviors</a:t>
            </a:r>
          </a:p>
          <a:p>
            <a:pPr lvl="1">
              <a:lnSpc>
                <a:spcPct val="80000"/>
              </a:lnSpc>
            </a:pPr>
            <a:r>
              <a:rPr lang="en-US" altLang="en-US" sz="2400" dirty="0"/>
              <a:t>Demographics of recruiters</a:t>
            </a:r>
          </a:p>
          <a:p>
            <a:pPr lvl="1">
              <a:lnSpc>
                <a:spcPct val="80000"/>
              </a:lnSpc>
            </a:pPr>
            <a:r>
              <a:rPr lang="en-US" altLang="en-US" sz="2400" dirty="0"/>
              <a:t>Influential recruiter behaviors</a:t>
            </a:r>
          </a:p>
          <a:p>
            <a:pPr lvl="2">
              <a:lnSpc>
                <a:spcPct val="80000"/>
              </a:lnSpc>
            </a:pPr>
            <a:r>
              <a:rPr lang="en-US" altLang="en-US" sz="2000" dirty="0"/>
              <a:t>Warmth and knowledge of the job</a:t>
            </a:r>
          </a:p>
          <a:p>
            <a:pPr>
              <a:lnSpc>
                <a:spcPct val="80000"/>
              </a:lnSpc>
            </a:pPr>
            <a:r>
              <a:rPr lang="en-US" altLang="en-US" sz="2800" dirty="0"/>
              <a:t>Reactions to recruitment process</a:t>
            </a:r>
          </a:p>
          <a:p>
            <a:pPr lvl="1">
              <a:lnSpc>
                <a:spcPct val="80000"/>
              </a:lnSpc>
            </a:pPr>
            <a:r>
              <a:rPr lang="en-US" altLang="en-US" sz="2400" dirty="0"/>
              <a:t>Relationship of screening devices to job</a:t>
            </a:r>
          </a:p>
          <a:p>
            <a:pPr lvl="1">
              <a:lnSpc>
                <a:spcPct val="80000"/>
              </a:lnSpc>
            </a:pPr>
            <a:r>
              <a:rPr lang="en-US" altLang="en-US" sz="2400" dirty="0"/>
              <a:t>Delay times in recruitment process</a:t>
            </a:r>
          </a:p>
          <a:p>
            <a:pPr lvl="1">
              <a:lnSpc>
                <a:spcPct val="80000"/>
              </a:lnSpc>
            </a:pPr>
            <a:r>
              <a:rPr lang="en-US" altLang="en-US" sz="2400" dirty="0"/>
              <a:t>Funding of recruitment process</a:t>
            </a:r>
          </a:p>
          <a:p>
            <a:pPr lvl="1">
              <a:lnSpc>
                <a:spcPct val="80000"/>
              </a:lnSpc>
            </a:pPr>
            <a:r>
              <a:rPr lang="en-US" altLang="en-US" sz="2400" dirty="0"/>
              <a:t>Credibility of recruiter during recruitment process</a:t>
            </a:r>
          </a:p>
        </p:txBody>
      </p:sp>
      <p:sp>
        <p:nvSpPr>
          <p:cNvPr id="9" name="Text Placeholder 8"/>
          <p:cNvSpPr>
            <a:spLocks noGrp="1"/>
          </p:cNvSpPr>
          <p:nvPr>
            <p:ph type="body" sz="quarter" idx="16"/>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5862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Reactions to Diversity Issues</a:t>
            </a:r>
          </a:p>
        </p:txBody>
      </p:sp>
      <p:sp>
        <p:nvSpPr>
          <p:cNvPr id="3" name="Content Placeholder 2"/>
          <p:cNvSpPr>
            <a:spLocks noGrp="1"/>
          </p:cNvSpPr>
          <p:nvPr>
            <p:ph idx="1"/>
          </p:nvPr>
        </p:nvSpPr>
        <p:spPr/>
        <p:txBody>
          <a:bodyPr/>
          <a:lstStyle/>
          <a:p>
            <a:pPr>
              <a:lnSpc>
                <a:spcPct val="80000"/>
              </a:lnSpc>
            </a:pPr>
            <a:r>
              <a:rPr lang="en-US" altLang="en-US" sz="3600" dirty="0"/>
              <a:t>Advertising in publications targeted at women and minorities</a:t>
            </a:r>
          </a:p>
          <a:p>
            <a:pPr>
              <a:lnSpc>
                <a:spcPct val="80000"/>
              </a:lnSpc>
            </a:pPr>
            <a:r>
              <a:rPr lang="en-US" altLang="en-US" sz="3600" dirty="0"/>
              <a:t>Advertisements should depict diversity, especially among those in positions of authority</a:t>
            </a:r>
          </a:p>
          <a:p>
            <a:pPr>
              <a:lnSpc>
                <a:spcPct val="80000"/>
              </a:lnSpc>
            </a:pPr>
            <a:r>
              <a:rPr lang="en-US" altLang="en-US" sz="3600" dirty="0"/>
              <a:t>Target older workers by flexible schedules, health and pension benefits, and part-time opportunities</a:t>
            </a:r>
          </a:p>
        </p:txBody>
      </p:sp>
      <p:sp>
        <p:nvSpPr>
          <p:cNvPr id="9" name="Text Placeholder 8"/>
          <p:cNvSpPr>
            <a:spLocks noGrp="1"/>
          </p:cNvSpPr>
          <p:nvPr>
            <p:ph type="body" sz="quarter" idx="16"/>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0984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Related to Recruiters: Selection</a:t>
            </a:r>
          </a:p>
        </p:txBody>
      </p:sp>
      <p:sp>
        <p:nvSpPr>
          <p:cNvPr id="3" name="Content Placeholder 2"/>
          <p:cNvSpPr>
            <a:spLocks noGrp="1"/>
          </p:cNvSpPr>
          <p:nvPr>
            <p:ph idx="1"/>
          </p:nvPr>
        </p:nvSpPr>
        <p:spPr/>
        <p:txBody>
          <a:bodyPr/>
          <a:lstStyle/>
          <a:p>
            <a:pPr>
              <a:lnSpc>
                <a:spcPct val="90000"/>
              </a:lnSpc>
            </a:pPr>
            <a:r>
              <a:rPr lang="en-US" altLang="en-US" sz="2800" dirty="0"/>
              <a:t>Desirable characteristics of recruiters</a:t>
            </a:r>
          </a:p>
          <a:p>
            <a:pPr lvl="1">
              <a:lnSpc>
                <a:spcPct val="90000"/>
              </a:lnSpc>
            </a:pPr>
            <a:r>
              <a:rPr lang="en-US" altLang="en-US" sz="2400" dirty="0"/>
              <a:t>Strong interpersonal skills</a:t>
            </a:r>
          </a:p>
          <a:p>
            <a:pPr lvl="1">
              <a:lnSpc>
                <a:spcPct val="90000"/>
              </a:lnSpc>
            </a:pPr>
            <a:r>
              <a:rPr lang="en-US" altLang="en-US" sz="2400" dirty="0"/>
              <a:t>Knowledge about company, jobs,</a:t>
            </a:r>
            <a:br>
              <a:rPr lang="en-US" altLang="en-US" sz="2400" dirty="0"/>
            </a:br>
            <a:r>
              <a:rPr lang="en-US" altLang="en-US" sz="2400" dirty="0"/>
              <a:t>and career-related issues</a:t>
            </a:r>
          </a:p>
          <a:p>
            <a:pPr lvl="1">
              <a:lnSpc>
                <a:spcPct val="90000"/>
              </a:lnSpc>
            </a:pPr>
            <a:r>
              <a:rPr lang="en-US" altLang="en-US" sz="2400" dirty="0"/>
              <a:t>Technology skills</a:t>
            </a:r>
          </a:p>
          <a:p>
            <a:pPr lvl="1">
              <a:lnSpc>
                <a:spcPct val="90000"/>
              </a:lnSpc>
            </a:pPr>
            <a:r>
              <a:rPr lang="en-US" altLang="en-US" sz="2400" dirty="0"/>
              <a:t>Enthusiasm</a:t>
            </a:r>
          </a:p>
          <a:p>
            <a:pPr>
              <a:lnSpc>
                <a:spcPct val="90000"/>
              </a:lnSpc>
            </a:pPr>
            <a:r>
              <a:rPr lang="en-US" altLang="en-US" sz="2800" dirty="0"/>
              <a:t>Various sources of recruiters</a:t>
            </a:r>
          </a:p>
          <a:p>
            <a:pPr lvl="1">
              <a:lnSpc>
                <a:spcPct val="90000"/>
              </a:lnSpc>
            </a:pPr>
            <a:r>
              <a:rPr lang="en-US" altLang="en-US" sz="2400" dirty="0"/>
              <a:t>HR professionals</a:t>
            </a:r>
          </a:p>
          <a:p>
            <a:pPr lvl="1">
              <a:lnSpc>
                <a:spcPct val="90000"/>
              </a:lnSpc>
            </a:pPr>
            <a:r>
              <a:rPr lang="en-US" altLang="en-US" sz="2400" dirty="0"/>
              <a:t>Line managers</a:t>
            </a:r>
          </a:p>
          <a:p>
            <a:pPr lvl="1">
              <a:lnSpc>
                <a:spcPct val="90000"/>
              </a:lnSpc>
            </a:pPr>
            <a:r>
              <a:rPr lang="en-US" altLang="en-US" sz="2400" dirty="0"/>
              <a:t>Employees</a:t>
            </a:r>
          </a:p>
        </p:txBody>
      </p:sp>
      <p:sp>
        <p:nvSpPr>
          <p:cNvPr id="9" name="Text Placeholder 8"/>
          <p:cNvSpPr>
            <a:spLocks noGrp="1"/>
          </p:cNvSpPr>
          <p:nvPr>
            <p:ph type="body" sz="quarter" idx="16"/>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45073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External Recruitment</a:t>
            </a:r>
          </a:p>
        </p:txBody>
      </p:sp>
      <p:sp>
        <p:nvSpPr>
          <p:cNvPr id="3" name="Text Placeholder 2"/>
          <p:cNvSpPr>
            <a:spLocks noGrp="1"/>
          </p:cNvSpPr>
          <p:nvPr>
            <p:ph type="body" sz="quarter" idx="10"/>
          </p:nvPr>
        </p:nvSpPr>
        <p:spPr/>
        <p:txBody>
          <a:bodyPr/>
          <a:lstStyle/>
          <a:p>
            <a:r>
              <a:rPr lang="en-US" dirty="0"/>
              <a:t>Communication</a:t>
            </a:r>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210667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Choice of Messages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8999445"/>
              </p:ext>
            </p:extLst>
          </p:nvPr>
        </p:nvGraphicFramePr>
        <p:xfrm>
          <a:off x="304800" y="990600"/>
          <a:ext cx="8534400" cy="5181600"/>
        </p:xfrm>
        <a:graphic>
          <a:graphicData uri="http://schemas.openxmlformats.org/drawingml/2006/table">
            <a:tbl>
              <a:tblPr firstRow="1" bandRow="1">
                <a:tableStyleId>{C083E6E3-FA7D-4D7B-A595-EF9225AFEA82}</a:tableStyleId>
              </a:tblPr>
              <a:tblGrid>
                <a:gridCol w="1422400">
                  <a:extLst>
                    <a:ext uri="{9D8B030D-6E8A-4147-A177-3AD203B41FA5}">
                      <a16:colId xmlns:a16="http://schemas.microsoft.com/office/drawing/2014/main" val="20000"/>
                    </a:ext>
                  </a:extLst>
                </a:gridCol>
                <a:gridCol w="1817512">
                  <a:extLst>
                    <a:ext uri="{9D8B030D-6E8A-4147-A177-3AD203B41FA5}">
                      <a16:colId xmlns:a16="http://schemas.microsoft.com/office/drawing/2014/main" val="20001"/>
                    </a:ext>
                  </a:extLst>
                </a:gridCol>
                <a:gridCol w="1738488">
                  <a:extLst>
                    <a:ext uri="{9D8B030D-6E8A-4147-A177-3AD203B41FA5}">
                      <a16:colId xmlns:a16="http://schemas.microsoft.com/office/drawing/2014/main" val="20002"/>
                    </a:ext>
                  </a:extLst>
                </a:gridCol>
                <a:gridCol w="184912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0840">
                <a:tc>
                  <a:txBody>
                    <a:bodyPr/>
                    <a:lstStyle/>
                    <a:p>
                      <a:r>
                        <a:rPr lang="en-US" dirty="0"/>
                        <a:t>Types of Messaging</a:t>
                      </a:r>
                    </a:p>
                  </a:txBody>
                  <a:tcPr/>
                </a:tc>
                <a:tc>
                  <a:txBody>
                    <a:bodyPr/>
                    <a:lstStyle/>
                    <a:p>
                      <a:r>
                        <a:rPr lang="en-US" dirty="0"/>
                        <a:t>Information Conveyed</a:t>
                      </a:r>
                    </a:p>
                  </a:txBody>
                  <a:tcPr/>
                </a:tc>
                <a:tc>
                  <a:txBody>
                    <a:bodyPr/>
                    <a:lstStyle/>
                    <a:p>
                      <a:r>
                        <a:rPr lang="en-US" dirty="0"/>
                        <a:t>Applicant Reactions</a:t>
                      </a:r>
                    </a:p>
                  </a:txBody>
                  <a:tcPr/>
                </a:tc>
                <a:tc>
                  <a:txBody>
                    <a:bodyPr/>
                    <a:lstStyle/>
                    <a:p>
                      <a:r>
                        <a:rPr lang="en-US" dirty="0"/>
                        <a:t>Potential</a:t>
                      </a:r>
                      <a:r>
                        <a:rPr lang="en-US" baseline="0" dirty="0"/>
                        <a:t> Drawback</a:t>
                      </a:r>
                      <a:endParaRPr lang="en-US" dirty="0"/>
                    </a:p>
                  </a:txBody>
                  <a:tcPr/>
                </a:tc>
                <a:tc>
                  <a:txBody>
                    <a:bodyPr/>
                    <a:lstStyle/>
                    <a:p>
                      <a:r>
                        <a:rPr lang="en-US" dirty="0"/>
                        <a:t>Best For</a:t>
                      </a:r>
                    </a:p>
                  </a:txBody>
                  <a:tcPr/>
                </a:tc>
                <a:extLst>
                  <a:ext uri="{0D108BD9-81ED-4DB2-BD59-A6C34878D82A}">
                    <a16:rowId xmlns:a16="http://schemas.microsoft.com/office/drawing/2014/main" val="10000"/>
                  </a:ext>
                </a:extLst>
              </a:tr>
              <a:tr h="370840">
                <a:tc>
                  <a:txBody>
                    <a:bodyPr/>
                    <a:lstStyle/>
                    <a:p>
                      <a:r>
                        <a:rPr lang="en-US" dirty="0"/>
                        <a:t>Branded</a:t>
                      </a:r>
                    </a:p>
                  </a:txBody>
                  <a:tcPr/>
                </a:tc>
                <a:tc>
                  <a:txBody>
                    <a:bodyPr/>
                    <a:lstStyle/>
                    <a:p>
                      <a:r>
                        <a:rPr lang="en-US" sz="1400" dirty="0"/>
                        <a:t>An</a:t>
                      </a:r>
                      <a:r>
                        <a:rPr lang="en-US" sz="1400" baseline="0" dirty="0"/>
                        <a:t> appealing description is developed based on marketing principles, emphasizing unique features of the organization</a:t>
                      </a:r>
                      <a:endParaRPr lang="en-US" sz="1400" dirty="0"/>
                    </a:p>
                  </a:txBody>
                  <a:tcPr/>
                </a:tc>
                <a:tc>
                  <a:txBody>
                    <a:bodyPr/>
                    <a:lstStyle/>
                    <a:p>
                      <a:r>
                        <a:rPr lang="en-US" sz="1400" dirty="0"/>
                        <a:t>Positive view of the organization, increased intention</a:t>
                      </a:r>
                      <a:r>
                        <a:rPr lang="en-US" sz="1400" baseline="0" dirty="0"/>
                        <a:t> to apply for jobs, and better </a:t>
                      </a:r>
                      <a:r>
                        <a:rPr lang="en-US" sz="1400" baseline="0" dirty="0" err="1"/>
                        <a:t>prehire</a:t>
                      </a:r>
                      <a:r>
                        <a:rPr lang="en-US" sz="1400" baseline="0" dirty="0"/>
                        <a:t> information about benefits of the job</a:t>
                      </a:r>
                      <a:endParaRPr lang="en-US" sz="1400" dirty="0"/>
                    </a:p>
                  </a:txBody>
                  <a:tcPr/>
                </a:tc>
                <a:tc>
                  <a:txBody>
                    <a:bodyPr/>
                    <a:lstStyle/>
                    <a:p>
                      <a:r>
                        <a:rPr lang="en-US" sz="1400" dirty="0"/>
                        <a:t>Overly positive message may result in employee dissatisfaction</a:t>
                      </a:r>
                      <a:r>
                        <a:rPr lang="en-US" sz="1400" baseline="0" dirty="0"/>
                        <a:t> after hire</a:t>
                      </a:r>
                      <a:endParaRPr lang="en-US" sz="1400" dirty="0"/>
                    </a:p>
                  </a:txBody>
                  <a:tcPr/>
                </a:tc>
                <a:tc>
                  <a:txBody>
                    <a:bodyPr/>
                    <a:lstStyle/>
                    <a:p>
                      <a:r>
                        <a:rPr lang="en-US" sz="1400" dirty="0"/>
                        <a:t>Tight labor markets or higher-value jobs</a:t>
                      </a:r>
                    </a:p>
                  </a:txBody>
                  <a:tcPr/>
                </a:tc>
                <a:extLst>
                  <a:ext uri="{0D108BD9-81ED-4DB2-BD59-A6C34878D82A}">
                    <a16:rowId xmlns:a16="http://schemas.microsoft.com/office/drawing/2014/main" val="10001"/>
                  </a:ext>
                </a:extLst>
              </a:tr>
              <a:tr h="370840">
                <a:tc>
                  <a:txBody>
                    <a:bodyPr/>
                    <a:lstStyle/>
                    <a:p>
                      <a:r>
                        <a:rPr lang="en-US" dirty="0"/>
                        <a:t>Targeted</a:t>
                      </a:r>
                    </a:p>
                  </a:txBody>
                  <a:tcPr/>
                </a:tc>
                <a:tc>
                  <a:txBody>
                    <a:bodyPr/>
                    <a:lstStyle/>
                    <a:p>
                      <a:r>
                        <a:rPr lang="en-US" sz="1400" dirty="0"/>
                        <a:t>Advertising themes are designed to a attract a specific set of employees</a:t>
                      </a:r>
                    </a:p>
                  </a:txBody>
                  <a:tcPr/>
                </a:tc>
                <a:tc>
                  <a:txBody>
                    <a:bodyPr/>
                    <a:lstStyle/>
                    <a:p>
                      <a:r>
                        <a:rPr lang="en-US" sz="1400" dirty="0"/>
                        <a:t>Better fit between application message and specific applicant groups</a:t>
                      </a:r>
                    </a:p>
                  </a:txBody>
                  <a:tcPr/>
                </a:tc>
                <a:tc>
                  <a:txBody>
                    <a:bodyPr/>
                    <a:lstStyle/>
                    <a:p>
                      <a:r>
                        <a:rPr lang="en-US" sz="1400" dirty="0"/>
                        <a:t>May dissuade</a:t>
                      </a:r>
                      <a:r>
                        <a:rPr lang="en-US" sz="1400" baseline="0" dirty="0"/>
                        <a:t> applicants who aren’t interested in work attributes featured in the message from applying</a:t>
                      </a:r>
                      <a:endParaRPr lang="en-US" sz="1400" dirty="0"/>
                    </a:p>
                  </a:txBody>
                  <a:tcPr/>
                </a:tc>
                <a:tc>
                  <a:txBody>
                    <a:bodyPr/>
                    <a:lstStyle/>
                    <a:p>
                      <a:r>
                        <a:rPr lang="en-US" sz="1400" dirty="0"/>
                        <a:t>Specific KSAOs</a:t>
                      </a:r>
                      <a:r>
                        <a:rPr lang="en-US" sz="1400" baseline="0" dirty="0"/>
                        <a:t>, or seeking a specific type of applicant</a:t>
                      </a:r>
                      <a:endParaRPr lang="en-US" sz="1400" dirty="0"/>
                    </a:p>
                  </a:txBody>
                  <a:tcPr/>
                </a:tc>
                <a:extLst>
                  <a:ext uri="{0D108BD9-81ED-4DB2-BD59-A6C34878D82A}">
                    <a16:rowId xmlns:a16="http://schemas.microsoft.com/office/drawing/2014/main" val="10002"/>
                  </a:ext>
                </a:extLst>
              </a:tr>
              <a:tr h="370840">
                <a:tc>
                  <a:txBody>
                    <a:bodyPr/>
                    <a:lstStyle/>
                    <a:p>
                      <a:r>
                        <a:rPr lang="en-US" dirty="0"/>
                        <a:t>Realistic</a:t>
                      </a:r>
                    </a:p>
                  </a:txBody>
                  <a:tcPr/>
                </a:tc>
                <a:tc>
                  <a:txBody>
                    <a:bodyPr/>
                    <a:lstStyle/>
                    <a:p>
                      <a:r>
                        <a:rPr lang="en-US" sz="1400" dirty="0"/>
                        <a:t>Both positive and negative aspects of a job and organization are described</a:t>
                      </a:r>
                    </a:p>
                  </a:txBody>
                  <a:tcPr/>
                </a:tc>
                <a:tc>
                  <a:txBody>
                    <a:bodyPr/>
                    <a:lstStyle/>
                    <a:p>
                      <a:r>
                        <a:rPr lang="en-US" sz="1400" dirty="0"/>
                        <a:t>Some applicants self-select out; those who remain will have a better understanding of the job and will be less likely to leave</a:t>
                      </a:r>
                    </a:p>
                  </a:txBody>
                  <a:tcPr/>
                </a:tc>
                <a:tc>
                  <a:txBody>
                    <a:bodyPr/>
                    <a:lstStyle/>
                    <a:p>
                      <a:r>
                        <a:rPr lang="en-US" sz="1400" dirty="0"/>
                        <a:t>The best potential applicants may be more likely to leave</a:t>
                      </a:r>
                    </a:p>
                  </a:txBody>
                  <a:tcPr/>
                </a:tc>
                <a:tc>
                  <a:txBody>
                    <a:bodyPr/>
                    <a:lstStyle/>
                    <a:p>
                      <a:r>
                        <a:rPr lang="en-US" sz="1400" dirty="0"/>
                        <a:t>Loose labor markets or when turnover is costly</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3224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Communication Media</a:t>
            </a:r>
          </a:p>
        </p:txBody>
      </p:sp>
      <p:sp>
        <p:nvSpPr>
          <p:cNvPr id="3" name="Content Placeholder 2"/>
          <p:cNvSpPr>
            <a:spLocks noGrp="1"/>
          </p:cNvSpPr>
          <p:nvPr>
            <p:ph idx="1"/>
          </p:nvPr>
        </p:nvSpPr>
        <p:spPr/>
        <p:txBody>
          <a:bodyPr/>
          <a:lstStyle/>
          <a:p>
            <a:r>
              <a:rPr lang="en-US" altLang="en-US" dirty="0"/>
              <a:t>Media richness</a:t>
            </a:r>
          </a:p>
          <a:p>
            <a:pPr lvl="1"/>
            <a:r>
              <a:rPr lang="en-US" altLang="en-US" dirty="0"/>
              <a:t>Allow for timely personal feedback</a:t>
            </a:r>
          </a:p>
          <a:p>
            <a:pPr lvl="1"/>
            <a:r>
              <a:rPr lang="en-US" altLang="en-US" dirty="0"/>
              <a:t>Provide ample information</a:t>
            </a:r>
          </a:p>
          <a:p>
            <a:pPr lvl="1"/>
            <a:r>
              <a:rPr lang="en-US" altLang="en-US" dirty="0"/>
              <a:t>Customized to user needs</a:t>
            </a:r>
          </a:p>
          <a:p>
            <a:r>
              <a:rPr lang="en-US" altLang="en-US" dirty="0"/>
              <a:t>Credibility</a:t>
            </a:r>
          </a:p>
          <a:p>
            <a:pPr lvl="1"/>
            <a:r>
              <a:rPr lang="en-US" altLang="en-US" dirty="0"/>
              <a:t>Honest</a:t>
            </a:r>
          </a:p>
          <a:p>
            <a:pPr lvl="1"/>
            <a:r>
              <a:rPr lang="en-US" altLang="en-US" dirty="0"/>
              <a:t>Accurate</a:t>
            </a:r>
          </a:p>
          <a:p>
            <a:pPr lvl="1"/>
            <a:r>
              <a:rPr lang="en-US" altLang="en-US" dirty="0"/>
              <a:t>Thorough</a:t>
            </a:r>
          </a:p>
        </p:txBody>
      </p:sp>
      <p:sp>
        <p:nvSpPr>
          <p:cNvPr id="9" name="Text Placeholder 8"/>
          <p:cNvSpPr>
            <a:spLocks noGrp="1"/>
          </p:cNvSpPr>
          <p:nvPr>
            <p:ph type="body" sz="quarter" idx="16"/>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8422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Communication Media</a:t>
            </a:r>
          </a:p>
        </p:txBody>
      </p:sp>
      <p:sp>
        <p:nvSpPr>
          <p:cNvPr id="11" name="Content Placeholder 10"/>
          <p:cNvSpPr>
            <a:spLocks noGrp="1"/>
          </p:cNvSpPr>
          <p:nvPr>
            <p:ph idx="1"/>
          </p:nvPr>
        </p:nvSpPr>
        <p:spPr/>
        <p:txBody>
          <a:bodyPr/>
          <a:lstStyle/>
          <a:p>
            <a:pPr>
              <a:defRPr/>
            </a:pPr>
            <a:r>
              <a:rPr lang="en-US" sz="2800" dirty="0"/>
              <a:t>Arranged from lowest richness and credibility to highest richness and credibility</a:t>
            </a:r>
          </a:p>
          <a:p>
            <a:pPr lvl="1">
              <a:defRPr/>
            </a:pPr>
            <a:r>
              <a:rPr lang="en-US" sz="2400" dirty="0"/>
              <a:t>Advertisements</a:t>
            </a:r>
          </a:p>
          <a:p>
            <a:pPr lvl="1">
              <a:defRPr/>
            </a:pPr>
            <a:r>
              <a:rPr lang="en-US" sz="2400" dirty="0"/>
              <a:t>Recruitment brochures</a:t>
            </a:r>
          </a:p>
          <a:p>
            <a:pPr lvl="1">
              <a:defRPr/>
            </a:pPr>
            <a:r>
              <a:rPr lang="en-US" sz="2400" dirty="0"/>
              <a:t>Organizational websites</a:t>
            </a:r>
          </a:p>
          <a:p>
            <a:pPr lvl="1">
              <a:defRPr/>
            </a:pPr>
            <a:r>
              <a:rPr lang="en-US" sz="2400" dirty="0"/>
              <a:t>Videoconferencing</a:t>
            </a:r>
          </a:p>
          <a:p>
            <a:pPr lvl="1">
              <a:defRPr/>
            </a:pPr>
            <a:r>
              <a:rPr lang="en-US" sz="2400" dirty="0"/>
              <a:t>Direct contact</a:t>
            </a:r>
          </a:p>
          <a:p>
            <a:pPr>
              <a:defRPr/>
            </a:pPr>
            <a:r>
              <a:rPr lang="en-US" sz="2800" dirty="0"/>
              <a:t>Richer, more credible sources tend to be the most expensive per applicant contacted</a:t>
            </a:r>
          </a:p>
          <a:p>
            <a:endParaRPr lang="en-US" sz="2800" dirty="0"/>
          </a:p>
        </p:txBody>
      </p:sp>
      <p:sp>
        <p:nvSpPr>
          <p:cNvPr id="13" name="Text Placeholder 12"/>
          <p:cNvSpPr>
            <a:spLocks noGrp="1"/>
          </p:cNvSpPr>
          <p:nvPr>
            <p:ph type="body" sz="quarter" idx="16"/>
          </p:nvPr>
        </p:nvSpPr>
        <p:spPr/>
        <p:txBody>
          <a:bodyPr/>
          <a:lstStyle/>
          <a:p>
            <a:endParaRPr lang="en-US"/>
          </a:p>
        </p:txBody>
      </p:sp>
      <p:sp>
        <p:nvSpPr>
          <p:cNvPr id="12" name="Text Placeholder 1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7605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Learning Objectives for Chapter 5</a:t>
            </a:r>
          </a:p>
        </p:txBody>
      </p:sp>
      <p:sp>
        <p:nvSpPr>
          <p:cNvPr id="6" name="Content Placeholder 5"/>
          <p:cNvSpPr>
            <a:spLocks noGrp="1"/>
          </p:cNvSpPr>
          <p:nvPr>
            <p:ph idx="1"/>
          </p:nvPr>
        </p:nvSpPr>
        <p:spPr/>
        <p:txBody>
          <a:bodyPr/>
          <a:lstStyle/>
          <a:p>
            <a:r>
              <a:rPr lang="en-US" dirty="0"/>
              <a:t>Engage in strategic recruitment planning activities</a:t>
            </a:r>
          </a:p>
          <a:p>
            <a:r>
              <a:rPr lang="en-US" dirty="0"/>
              <a:t>Understand the difference between open and targeted recruitment</a:t>
            </a:r>
          </a:p>
          <a:p>
            <a:r>
              <a:rPr lang="en-US" dirty="0"/>
              <a:t>Create a persuasive communication message</a:t>
            </a:r>
          </a:p>
          <a:p>
            <a:r>
              <a:rPr lang="en-US" dirty="0"/>
              <a:t>Learn about a variety of recruitment media</a:t>
            </a:r>
          </a:p>
          <a:p>
            <a:r>
              <a:rPr lang="en-US" dirty="0"/>
              <a:t>Recognize how applicant reactions influence the effectiveness of a recruiting plan</a:t>
            </a:r>
          </a:p>
          <a:p>
            <a:r>
              <a:rPr lang="en-US" dirty="0"/>
              <a:t>Utilize a variety of recruitment sources</a:t>
            </a:r>
          </a:p>
          <a:p>
            <a:r>
              <a:rPr lang="en-US" dirty="0"/>
              <a:t>Evaluate recruiting based on established metrics</a:t>
            </a:r>
          </a:p>
          <a:p>
            <a:endParaRPr lang="en-US" dirty="0"/>
          </a:p>
        </p:txBody>
      </p:sp>
      <p:sp>
        <p:nvSpPr>
          <p:cNvPr id="8" name="Text Placeholder 7"/>
          <p:cNvSpPr>
            <a:spLocks noGrp="1"/>
          </p:cNvSpPr>
          <p:nvPr>
            <p:ph type="body" sz="quarter" idx="16"/>
          </p:nvPr>
        </p:nvSpPr>
        <p:spPr/>
        <p:txBody>
          <a:bodyPr/>
          <a:lstStyle/>
          <a:p>
            <a:endParaRPr lang="en-US"/>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8614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Features of High-Impact Organizational Websites</a:t>
            </a:r>
          </a:p>
        </p:txBody>
      </p:sp>
      <p:sp>
        <p:nvSpPr>
          <p:cNvPr id="11" name="Content Placeholder 10"/>
          <p:cNvSpPr>
            <a:spLocks noGrp="1"/>
          </p:cNvSpPr>
          <p:nvPr>
            <p:ph idx="1"/>
          </p:nvPr>
        </p:nvSpPr>
        <p:spPr>
          <a:xfrm>
            <a:off x="457200" y="1447800"/>
            <a:ext cx="8229600" cy="5029200"/>
          </a:xfrm>
        </p:spPr>
        <p:txBody>
          <a:bodyPr/>
          <a:lstStyle/>
          <a:p>
            <a:pPr>
              <a:lnSpc>
                <a:spcPct val="90000"/>
              </a:lnSpc>
            </a:pPr>
            <a:r>
              <a:rPr lang="en-US" altLang="en-US" sz="2800" dirty="0"/>
              <a:t>Easily navigated</a:t>
            </a:r>
          </a:p>
          <a:p>
            <a:pPr>
              <a:lnSpc>
                <a:spcPct val="90000"/>
              </a:lnSpc>
            </a:pPr>
            <a:r>
              <a:rPr lang="en-US" altLang="en-US" sz="2800" dirty="0"/>
              <a:t>A “job cart” function</a:t>
            </a:r>
          </a:p>
          <a:p>
            <a:pPr>
              <a:lnSpc>
                <a:spcPct val="90000"/>
              </a:lnSpc>
            </a:pPr>
            <a:r>
              <a:rPr lang="en-US" altLang="en-US" sz="2800" dirty="0"/>
              <a:t>Résumé builders</a:t>
            </a:r>
          </a:p>
          <a:p>
            <a:pPr>
              <a:lnSpc>
                <a:spcPct val="90000"/>
              </a:lnSpc>
            </a:pPr>
            <a:r>
              <a:rPr lang="en-US" altLang="en-US" sz="2800" dirty="0"/>
              <a:t>Detailed information on career opportunities</a:t>
            </a:r>
          </a:p>
          <a:p>
            <a:pPr>
              <a:lnSpc>
                <a:spcPct val="90000"/>
              </a:lnSpc>
            </a:pPr>
            <a:r>
              <a:rPr lang="en-US" altLang="en-US" sz="2800" dirty="0"/>
              <a:t>Clear graphics</a:t>
            </a:r>
          </a:p>
          <a:p>
            <a:pPr>
              <a:lnSpc>
                <a:spcPct val="90000"/>
              </a:lnSpc>
            </a:pPr>
            <a:r>
              <a:rPr lang="en-US" altLang="en-US" sz="2800" dirty="0"/>
              <a:t>Allow applicants to create profiles</a:t>
            </a:r>
          </a:p>
          <a:p>
            <a:pPr>
              <a:lnSpc>
                <a:spcPct val="90000"/>
              </a:lnSpc>
            </a:pPr>
            <a:r>
              <a:rPr lang="en-US" altLang="en-US" sz="2800" dirty="0"/>
              <a:t>Self-assessment inventories</a:t>
            </a:r>
          </a:p>
          <a:p>
            <a:endParaRPr lang="en-US" sz="2800" dirty="0"/>
          </a:p>
        </p:txBody>
      </p:sp>
      <p:sp>
        <p:nvSpPr>
          <p:cNvPr id="13" name="Text Placeholder 12"/>
          <p:cNvSpPr>
            <a:spLocks noGrp="1"/>
          </p:cNvSpPr>
          <p:nvPr>
            <p:ph type="body" sz="quarter" idx="16"/>
          </p:nvPr>
        </p:nvSpPr>
        <p:spPr/>
        <p:txBody>
          <a:bodyPr/>
          <a:lstStyle/>
          <a:p>
            <a:endParaRPr lang="en-US"/>
          </a:p>
        </p:txBody>
      </p:sp>
      <p:sp>
        <p:nvSpPr>
          <p:cNvPr id="12" name="Text Placeholder 1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5981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Communication Media</a:t>
            </a:r>
          </a:p>
        </p:txBody>
      </p:sp>
      <p:sp>
        <p:nvSpPr>
          <p:cNvPr id="11" name="Content Placeholder 10"/>
          <p:cNvSpPr>
            <a:spLocks noGrp="1"/>
          </p:cNvSpPr>
          <p:nvPr>
            <p:ph idx="1"/>
          </p:nvPr>
        </p:nvSpPr>
        <p:spPr/>
        <p:txBody>
          <a:bodyPr/>
          <a:lstStyle/>
          <a:p>
            <a:r>
              <a:rPr lang="en-US" altLang="en-US" sz="3600" dirty="0"/>
              <a:t>Word-of-mouth</a:t>
            </a:r>
          </a:p>
          <a:p>
            <a:pPr lvl="1"/>
            <a:r>
              <a:rPr lang="en-US" altLang="en-US" sz="3200" dirty="0"/>
              <a:t>Personally known to the potential applicant</a:t>
            </a:r>
          </a:p>
          <a:p>
            <a:pPr lvl="1"/>
            <a:r>
              <a:rPr lang="en-US" altLang="en-US" sz="3200" dirty="0"/>
              <a:t>Largely outside of the organization’s control</a:t>
            </a:r>
          </a:p>
          <a:p>
            <a:pPr lvl="1"/>
            <a:r>
              <a:rPr lang="en-US" altLang="en-US" sz="3200" dirty="0"/>
              <a:t>Heavily involved with the reputation of the organization</a:t>
            </a:r>
          </a:p>
        </p:txBody>
      </p:sp>
      <p:sp>
        <p:nvSpPr>
          <p:cNvPr id="13" name="Text Placeholder 12"/>
          <p:cNvSpPr>
            <a:spLocks noGrp="1"/>
          </p:cNvSpPr>
          <p:nvPr>
            <p:ph type="body" sz="quarter" idx="16"/>
          </p:nvPr>
        </p:nvSpPr>
        <p:spPr/>
        <p:txBody>
          <a:bodyPr/>
          <a:lstStyle/>
          <a:p>
            <a:endParaRPr lang="en-US"/>
          </a:p>
        </p:txBody>
      </p:sp>
      <p:sp>
        <p:nvSpPr>
          <p:cNvPr id="12" name="Text Placeholder 1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49319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Questions</a:t>
            </a:r>
          </a:p>
        </p:txBody>
      </p:sp>
      <p:sp>
        <p:nvSpPr>
          <p:cNvPr id="2" name="Content Placeholder 1"/>
          <p:cNvSpPr>
            <a:spLocks noGrp="1"/>
          </p:cNvSpPr>
          <p:nvPr>
            <p:ph idx="1"/>
          </p:nvPr>
        </p:nvSpPr>
        <p:spPr/>
        <p:txBody>
          <a:bodyPr/>
          <a:lstStyle/>
          <a:p>
            <a:pPr>
              <a:lnSpc>
                <a:spcPct val="90000"/>
              </a:lnSpc>
            </a:pPr>
            <a:r>
              <a:rPr lang="en-US" altLang="en-US" sz="2800" dirty="0"/>
              <a:t>In designing the communication message to be used in external recruiting, what kinds of information should be included?</a:t>
            </a:r>
          </a:p>
          <a:p>
            <a:pPr>
              <a:lnSpc>
                <a:spcPct val="90000"/>
              </a:lnSpc>
            </a:pPr>
            <a:r>
              <a:rPr lang="en-US" altLang="en-US" sz="2800" dirty="0"/>
              <a:t>What are the advantages of conveying a realistic recruitment message as opposed to portraying the job in a way that the organization thinks that job applicants want to hear?</a:t>
            </a:r>
          </a:p>
          <a:p>
            <a:pPr>
              <a:lnSpc>
                <a:spcPct val="90000"/>
              </a:lnSpc>
            </a:pPr>
            <a:r>
              <a:rPr lang="en-US" altLang="en-US" sz="2800" dirty="0"/>
              <a:t>What nontraditional inducements are some organizations offering so that they are seen as family-friendly organizations? What result does the organization hope to realize as a result of providing these inducements?</a:t>
            </a:r>
          </a:p>
        </p:txBody>
      </p:sp>
      <p:sp>
        <p:nvSpPr>
          <p:cNvPr id="4" name="Text Placeholder 3"/>
          <p:cNvSpPr>
            <a:spLocks noGrp="1"/>
          </p:cNvSpPr>
          <p:nvPr>
            <p:ph type="body" sz="quarter" idx="16"/>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81066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External Recruitment</a:t>
            </a:r>
          </a:p>
        </p:txBody>
      </p:sp>
      <p:sp>
        <p:nvSpPr>
          <p:cNvPr id="3" name="Text Placeholder 2"/>
          <p:cNvSpPr>
            <a:spLocks noGrp="1"/>
          </p:cNvSpPr>
          <p:nvPr>
            <p:ph type="body" sz="quarter" idx="10"/>
          </p:nvPr>
        </p:nvSpPr>
        <p:spPr/>
        <p:txBody>
          <a:bodyPr/>
          <a:lstStyle/>
          <a:p>
            <a:r>
              <a:rPr lang="en-US" dirty="0"/>
              <a:t>Strategy Implementation</a:t>
            </a:r>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86860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Strategy Implementation</a:t>
            </a:r>
            <a:endParaRPr lang="en-US" dirty="0"/>
          </a:p>
        </p:txBody>
      </p:sp>
      <p:sp>
        <p:nvSpPr>
          <p:cNvPr id="6" name="Content Placeholder 5"/>
          <p:cNvSpPr>
            <a:spLocks noGrp="1"/>
          </p:cNvSpPr>
          <p:nvPr>
            <p:ph idx="1"/>
          </p:nvPr>
        </p:nvSpPr>
        <p:spPr/>
        <p:txBody>
          <a:bodyPr/>
          <a:lstStyle/>
          <a:p>
            <a:r>
              <a:rPr lang="en-US" altLang="en-US" dirty="0"/>
              <a:t>Individual recruiting sources</a:t>
            </a:r>
          </a:p>
          <a:p>
            <a:pPr lvl="1"/>
            <a:r>
              <a:rPr lang="en-US" altLang="en-US" dirty="0"/>
              <a:t>Target individual job seekers, direct from the organization and its representatives</a:t>
            </a:r>
          </a:p>
          <a:p>
            <a:pPr lvl="1"/>
            <a:r>
              <a:rPr lang="en-US" altLang="en-US" dirty="0"/>
              <a:t>Applicant initiated, general employment websites, niche employment websites</a:t>
            </a:r>
          </a:p>
          <a:p>
            <a:r>
              <a:rPr lang="en-US" altLang="en-US" dirty="0"/>
              <a:t>Social recruiting sources</a:t>
            </a:r>
          </a:p>
          <a:p>
            <a:pPr lvl="1"/>
            <a:r>
              <a:rPr lang="en-US" altLang="en-US" dirty="0"/>
              <a:t>Rely on relationships that employees have with current employees or those who would endorse the company</a:t>
            </a:r>
          </a:p>
          <a:p>
            <a:pPr lvl="1"/>
            <a:r>
              <a:rPr lang="en-US" altLang="en-US" dirty="0"/>
              <a:t>Employee referrals, social networking sites, professional associations</a:t>
            </a:r>
          </a:p>
          <a:p>
            <a:r>
              <a:rPr lang="en-US" altLang="en-US" dirty="0"/>
              <a:t>Organizational recruiting sources</a:t>
            </a:r>
          </a:p>
          <a:p>
            <a:pPr lvl="1"/>
            <a:r>
              <a:rPr lang="en-US" altLang="en-US" dirty="0"/>
              <a:t>Access to a large number of similar applicants</a:t>
            </a:r>
          </a:p>
          <a:p>
            <a:pPr lvl="1"/>
            <a:r>
              <a:rPr lang="en-US" altLang="en-US" dirty="0"/>
              <a:t>Colleges and placement offices, employment agencies, executive search firms, social service agencies</a:t>
            </a:r>
          </a:p>
        </p:txBody>
      </p:sp>
      <p:sp>
        <p:nvSpPr>
          <p:cNvPr id="12" name="Text Placeholder 11"/>
          <p:cNvSpPr>
            <a:spLocks noGrp="1"/>
          </p:cNvSpPr>
          <p:nvPr>
            <p:ph type="body" sz="quarter" idx="16"/>
          </p:nvPr>
        </p:nvSpPr>
        <p:spPr/>
        <p:txBody>
          <a:bodyPr/>
          <a:lstStyle/>
          <a:p>
            <a:endParaRPr lang="en-US"/>
          </a:p>
        </p:txBody>
      </p:sp>
      <p:sp>
        <p:nvSpPr>
          <p:cNvPr id="11" name="Text Placeholder 10"/>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97033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Metrics for Evaluating Recruiting Methods</a:t>
            </a:r>
          </a:p>
        </p:txBody>
      </p:sp>
      <p:sp>
        <p:nvSpPr>
          <p:cNvPr id="6" name="Content Placeholder 5"/>
          <p:cNvSpPr>
            <a:spLocks noGrp="1"/>
          </p:cNvSpPr>
          <p:nvPr>
            <p:ph idx="1"/>
          </p:nvPr>
        </p:nvSpPr>
        <p:spPr/>
        <p:txBody>
          <a:bodyPr/>
          <a:lstStyle/>
          <a:p>
            <a:pPr>
              <a:lnSpc>
                <a:spcPct val="90000"/>
              </a:lnSpc>
            </a:pPr>
            <a:r>
              <a:rPr lang="en-US" altLang="en-US" sz="2800" dirty="0"/>
              <a:t>Quantity</a:t>
            </a:r>
          </a:p>
          <a:p>
            <a:pPr>
              <a:lnSpc>
                <a:spcPct val="90000"/>
              </a:lnSpc>
            </a:pPr>
            <a:r>
              <a:rPr lang="en-US" altLang="en-US" sz="2800" dirty="0"/>
              <a:t>Quality</a:t>
            </a:r>
          </a:p>
          <a:p>
            <a:pPr>
              <a:lnSpc>
                <a:spcPct val="90000"/>
              </a:lnSpc>
            </a:pPr>
            <a:r>
              <a:rPr lang="en-US" altLang="en-US" sz="2800" dirty="0"/>
              <a:t>Cost</a:t>
            </a:r>
          </a:p>
          <a:p>
            <a:pPr>
              <a:lnSpc>
                <a:spcPct val="90000"/>
              </a:lnSpc>
            </a:pPr>
            <a:r>
              <a:rPr lang="en-US" altLang="en-US" sz="2800" dirty="0"/>
              <a:t>Impact on HR Outcomes</a:t>
            </a:r>
          </a:p>
          <a:p>
            <a:pPr lvl="1">
              <a:lnSpc>
                <a:spcPct val="90000"/>
              </a:lnSpc>
            </a:pPr>
            <a:r>
              <a:rPr lang="en-US" altLang="en-US" sz="2400" dirty="0"/>
              <a:t>Employee satisfaction</a:t>
            </a:r>
          </a:p>
          <a:p>
            <a:pPr lvl="1">
              <a:lnSpc>
                <a:spcPct val="90000"/>
              </a:lnSpc>
            </a:pPr>
            <a:r>
              <a:rPr lang="en-US" altLang="en-US" sz="2400" dirty="0"/>
              <a:t>Job performance</a:t>
            </a:r>
          </a:p>
          <a:p>
            <a:pPr lvl="1">
              <a:lnSpc>
                <a:spcPct val="90000"/>
              </a:lnSpc>
            </a:pPr>
            <a:r>
              <a:rPr lang="en-US" altLang="en-US" sz="2400" dirty="0"/>
              <a:t>Diversity</a:t>
            </a:r>
          </a:p>
          <a:p>
            <a:pPr lvl="1">
              <a:lnSpc>
                <a:spcPct val="90000"/>
              </a:lnSpc>
            </a:pPr>
            <a:r>
              <a:rPr lang="en-US" altLang="en-US" sz="2400" dirty="0"/>
              <a:t>Retention</a:t>
            </a:r>
          </a:p>
        </p:txBody>
      </p:sp>
      <p:sp>
        <p:nvSpPr>
          <p:cNvPr id="12" name="Text Placeholder 11"/>
          <p:cNvSpPr>
            <a:spLocks noGrp="1"/>
          </p:cNvSpPr>
          <p:nvPr>
            <p:ph type="body" sz="quarter" idx="16"/>
          </p:nvPr>
        </p:nvSpPr>
        <p:spPr/>
        <p:txBody>
          <a:bodyPr/>
          <a:lstStyle/>
          <a:p>
            <a:endParaRPr lang="en-US"/>
          </a:p>
        </p:txBody>
      </p:sp>
      <p:sp>
        <p:nvSpPr>
          <p:cNvPr id="11" name="Text Placeholder 10"/>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44550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Questions</a:t>
            </a:r>
          </a:p>
        </p:txBody>
      </p:sp>
      <p:sp>
        <p:nvSpPr>
          <p:cNvPr id="2" name="Content Placeholder 1"/>
          <p:cNvSpPr>
            <a:spLocks noGrp="1"/>
          </p:cNvSpPr>
          <p:nvPr>
            <p:ph idx="1"/>
          </p:nvPr>
        </p:nvSpPr>
        <p:spPr/>
        <p:txBody>
          <a:bodyPr/>
          <a:lstStyle/>
          <a:p>
            <a:r>
              <a:rPr lang="en-US" altLang="en-US" sz="4000" dirty="0"/>
              <a:t>List 10 sources of applicants that organizations turn to when recruiting. For each source, identify needs specific to the source, as well as pros and cons of using the source for recruitment.</a:t>
            </a:r>
          </a:p>
          <a:p>
            <a:endParaRPr lang="en-US" sz="4000" dirty="0"/>
          </a:p>
        </p:txBody>
      </p:sp>
      <p:sp>
        <p:nvSpPr>
          <p:cNvPr id="4" name="Text Placeholder 3"/>
          <p:cNvSpPr>
            <a:spLocks noGrp="1"/>
          </p:cNvSpPr>
          <p:nvPr>
            <p:ph type="body" sz="quarter" idx="16"/>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9115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External Recruitment</a:t>
            </a:r>
          </a:p>
        </p:txBody>
      </p:sp>
      <p:sp>
        <p:nvSpPr>
          <p:cNvPr id="3" name="Text Placeholder 2"/>
          <p:cNvSpPr>
            <a:spLocks noGrp="1"/>
          </p:cNvSpPr>
          <p:nvPr>
            <p:ph type="body" sz="quarter" idx="10"/>
          </p:nvPr>
        </p:nvSpPr>
        <p:spPr/>
        <p:txBody>
          <a:bodyPr/>
          <a:lstStyle/>
          <a:p>
            <a:r>
              <a:rPr lang="en-US" dirty="0"/>
              <a:t>Legal Issues</a:t>
            </a:r>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93405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Legal Issues</a:t>
            </a:r>
          </a:p>
        </p:txBody>
      </p:sp>
      <p:sp>
        <p:nvSpPr>
          <p:cNvPr id="6" name="Content Placeholder 5"/>
          <p:cNvSpPr>
            <a:spLocks noGrp="1"/>
          </p:cNvSpPr>
          <p:nvPr>
            <p:ph idx="1"/>
          </p:nvPr>
        </p:nvSpPr>
        <p:spPr/>
        <p:txBody>
          <a:bodyPr/>
          <a:lstStyle/>
          <a:p>
            <a:pPr>
              <a:lnSpc>
                <a:spcPct val="80000"/>
              </a:lnSpc>
            </a:pPr>
            <a:r>
              <a:rPr lang="en-US" altLang="en-US" sz="2800" dirty="0"/>
              <a:t>Definition of job applicant</a:t>
            </a:r>
          </a:p>
          <a:p>
            <a:pPr lvl="1">
              <a:lnSpc>
                <a:spcPct val="80000"/>
              </a:lnSpc>
            </a:pPr>
            <a:r>
              <a:rPr lang="en-US" altLang="en-US" sz="2400" dirty="0"/>
              <a:t>Definition according to EEOC and OFCCP</a:t>
            </a:r>
          </a:p>
          <a:p>
            <a:pPr lvl="1">
              <a:lnSpc>
                <a:spcPct val="80000"/>
              </a:lnSpc>
            </a:pPr>
            <a:r>
              <a:rPr lang="en-US" altLang="en-US" sz="2400" dirty="0"/>
              <a:t>Importance of establishing written application policies</a:t>
            </a:r>
          </a:p>
          <a:p>
            <a:pPr>
              <a:lnSpc>
                <a:spcPct val="80000"/>
              </a:lnSpc>
            </a:pPr>
            <a:r>
              <a:rPr lang="en-US" altLang="en-US" sz="2800" dirty="0"/>
              <a:t>Affirmative Action Programs</a:t>
            </a:r>
          </a:p>
          <a:p>
            <a:pPr lvl="1">
              <a:lnSpc>
                <a:spcPct val="80000"/>
              </a:lnSpc>
            </a:pPr>
            <a:r>
              <a:rPr lang="en-US" altLang="en-US" sz="2400" dirty="0"/>
              <a:t>Guidelines of OFCCP for recruitment actions</a:t>
            </a:r>
          </a:p>
          <a:p>
            <a:pPr>
              <a:lnSpc>
                <a:spcPct val="80000"/>
              </a:lnSpc>
            </a:pPr>
            <a:r>
              <a:rPr lang="en-US" altLang="en-US" sz="2800" dirty="0"/>
              <a:t>Electronic recruitment</a:t>
            </a:r>
          </a:p>
          <a:p>
            <a:pPr lvl="1">
              <a:lnSpc>
                <a:spcPct val="80000"/>
              </a:lnSpc>
            </a:pPr>
            <a:r>
              <a:rPr lang="en-US" altLang="en-US" sz="2400" dirty="0"/>
              <a:t>Usage may create artificial barriers to employment opportunities</a:t>
            </a:r>
          </a:p>
          <a:p>
            <a:pPr>
              <a:lnSpc>
                <a:spcPct val="80000"/>
              </a:lnSpc>
            </a:pPr>
            <a:r>
              <a:rPr lang="en-US" altLang="en-US" sz="2800" dirty="0"/>
              <a:t>Job advertisements</a:t>
            </a:r>
          </a:p>
          <a:p>
            <a:pPr>
              <a:lnSpc>
                <a:spcPct val="80000"/>
              </a:lnSpc>
            </a:pPr>
            <a:r>
              <a:rPr lang="en-US" altLang="en-US" sz="2800" dirty="0"/>
              <a:t>Fraud and misrepresentation</a:t>
            </a:r>
          </a:p>
          <a:p>
            <a:endParaRPr lang="en-US" dirty="0"/>
          </a:p>
        </p:txBody>
      </p:sp>
      <p:sp>
        <p:nvSpPr>
          <p:cNvPr id="3" name="Text Placeholder 2"/>
          <p:cNvSpPr>
            <a:spLocks noGrp="1"/>
          </p:cNvSpPr>
          <p:nvPr>
            <p:ph type="body" sz="quarter" idx="16"/>
          </p:nvPr>
        </p:nvSpPr>
        <p:spPr/>
        <p:txBody>
          <a:bodyPr/>
          <a:lstStyle/>
          <a:p>
            <a:endParaRPr lang="en-US"/>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8183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Ethical Issues in Staffing</a:t>
            </a:r>
          </a:p>
        </p:txBody>
      </p:sp>
      <p:sp>
        <p:nvSpPr>
          <p:cNvPr id="6" name="Content Placeholder 5"/>
          <p:cNvSpPr>
            <a:spLocks noGrp="1"/>
          </p:cNvSpPr>
          <p:nvPr>
            <p:ph idx="1"/>
          </p:nvPr>
        </p:nvSpPr>
        <p:spPr/>
        <p:txBody>
          <a:bodyPr/>
          <a:lstStyle/>
          <a:p>
            <a:pPr>
              <a:lnSpc>
                <a:spcPct val="90000"/>
              </a:lnSpc>
            </a:pPr>
            <a:r>
              <a:rPr lang="en-US" altLang="en-US" sz="2800" dirty="0"/>
              <a:t>Issue 1</a:t>
            </a:r>
          </a:p>
          <a:p>
            <a:pPr lvl="1">
              <a:lnSpc>
                <a:spcPct val="90000"/>
              </a:lnSpc>
            </a:pPr>
            <a:r>
              <a:rPr lang="en-US" altLang="en-US" sz="2400" dirty="0"/>
              <a:t>Many organizations adopt a targeted recruitment strategy. For example, Home Depot has targeted workers 50 and above in its recruitment efforts, which include advertising specifically in media outlets frequented by older individuals. Other organizations target recruitment messages at women, minorities, or those with desired skills. Do you think targeted recruitment systems are fair? Why or why not?</a:t>
            </a:r>
          </a:p>
          <a:p>
            <a:pPr>
              <a:lnSpc>
                <a:spcPct val="90000"/>
              </a:lnSpc>
            </a:pPr>
            <a:r>
              <a:rPr lang="en-US" altLang="en-US" sz="2800" dirty="0"/>
              <a:t>Issue 2</a:t>
            </a:r>
          </a:p>
          <a:p>
            <a:pPr lvl="1">
              <a:lnSpc>
                <a:spcPct val="90000"/>
              </a:lnSpc>
            </a:pPr>
            <a:r>
              <a:rPr lang="en-US" altLang="en-US" sz="2400" dirty="0"/>
              <a:t>Most organizations have in place job boards on their web page where applicants can apply for jobs online. What ethical obligations, if any, do you think organizations have to individuals who apply for jobs online?</a:t>
            </a:r>
          </a:p>
        </p:txBody>
      </p:sp>
      <p:sp>
        <p:nvSpPr>
          <p:cNvPr id="8" name="Text Placeholder 7"/>
          <p:cNvSpPr>
            <a:spLocks noGrp="1"/>
          </p:cNvSpPr>
          <p:nvPr>
            <p:ph type="body" sz="quarter" idx="16"/>
          </p:nvPr>
        </p:nvSpPr>
        <p:spPr/>
        <p:txBody>
          <a:bodyPr/>
          <a:lstStyle/>
          <a:p>
            <a:endParaRPr lang="en-US"/>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4966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External Recruitment</a:t>
            </a:r>
          </a:p>
        </p:txBody>
      </p:sp>
      <p:sp>
        <p:nvSpPr>
          <p:cNvPr id="3" name="Text Placeholder 2"/>
          <p:cNvSpPr>
            <a:spLocks noGrp="1"/>
          </p:cNvSpPr>
          <p:nvPr>
            <p:ph type="body" sz="quarter" idx="10"/>
          </p:nvPr>
        </p:nvSpPr>
        <p:spPr/>
        <p:txBody>
          <a:bodyPr/>
          <a:lstStyle/>
          <a:p>
            <a:r>
              <a:rPr lang="en-US" dirty="0"/>
              <a:t>Strategic Recruitment Planning</a:t>
            </a:r>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287668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914C982-B326-4B7B-A656-80E2BFE9129C}"/>
              </a:ext>
            </a:extLst>
          </p:cNvPr>
          <p:cNvSpPr>
            <a:spLocks noGrp="1"/>
          </p:cNvSpPr>
          <p:nvPr>
            <p:ph type="ctrTitle"/>
          </p:nvPr>
        </p:nvSpPr>
        <p:spPr/>
        <p:txBody>
          <a:bodyPr/>
          <a:lstStyle/>
          <a:p>
            <a:pPr algn="r"/>
            <a:r>
              <a:rPr lang="en-US"/>
              <a:t>APPENDIX</a:t>
            </a:r>
            <a:endParaRPr lang="en-US" dirty="0"/>
          </a:p>
        </p:txBody>
      </p:sp>
    </p:spTree>
    <p:extLst>
      <p:ext uri="{BB962C8B-B14F-4D97-AF65-F5344CB8AC3E}">
        <p14:creationId xmlns:p14="http://schemas.microsoft.com/office/powerpoint/2010/main" val="3201338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1F7F-4481-4425-A7DE-3D27A6E23D12}"/>
              </a:ext>
            </a:extLst>
          </p:cNvPr>
          <p:cNvSpPr>
            <a:spLocks noGrp="1"/>
          </p:cNvSpPr>
          <p:nvPr>
            <p:ph type="title"/>
          </p:nvPr>
        </p:nvSpPr>
        <p:spPr/>
        <p:txBody>
          <a:bodyPr/>
          <a:lstStyle/>
          <a:p>
            <a:r>
              <a:rPr lang="en-US" sz="3200" dirty="0"/>
              <a:t>Planning, Communicating, and Implementing </a:t>
            </a:r>
            <a:r>
              <a:rPr lang="en-US" sz="3200"/>
              <a:t>Strategic Recruiting, </a:t>
            </a:r>
            <a:r>
              <a:rPr lang="en-US" sz="3200" dirty="0"/>
              <a:t>Appendix</a:t>
            </a:r>
          </a:p>
        </p:txBody>
      </p:sp>
      <p:sp>
        <p:nvSpPr>
          <p:cNvPr id="3" name="Content Placeholder 2">
            <a:extLst>
              <a:ext uri="{FF2B5EF4-FFF2-40B4-BE49-F238E27FC236}">
                <a16:creationId xmlns:a16="http://schemas.microsoft.com/office/drawing/2014/main" id="{979552F9-2503-458D-9E3F-15F4B8EA52A3}"/>
              </a:ext>
            </a:extLst>
          </p:cNvPr>
          <p:cNvSpPr>
            <a:spLocks noGrp="1"/>
          </p:cNvSpPr>
          <p:nvPr>
            <p:ph idx="1"/>
          </p:nvPr>
        </p:nvSpPr>
        <p:spPr>
          <a:xfrm>
            <a:off x="457200" y="1219200"/>
            <a:ext cx="8229600" cy="5334000"/>
          </a:xfrm>
        </p:spPr>
        <p:txBody>
          <a:bodyPr/>
          <a:lstStyle/>
          <a:p>
            <a:pPr marL="0" indent="0">
              <a:buNone/>
            </a:pPr>
            <a:r>
              <a:rPr lang="en-IN" dirty="0"/>
              <a:t>There is a rectangular box that reads define recruitment goals at the top. There are two arrows that branch out from this box and point to two boxes below it that read select open versus targeted approach and make organization and administration decisions. There are three boxes below the box select open versus targeted approach that are placed one below the other. Each box has an arrow that leads to the box below it. The three </a:t>
            </a:r>
            <a:r>
              <a:rPr lang="en-IN"/>
              <a:t>boxes read </a:t>
            </a:r>
            <a:r>
              <a:rPr lang="en-IN" dirty="0"/>
              <a:t>consider potential applicant reactions to recruitment methods, create communication message and select media, and  implement recruitment strategy and evaluate ongoing outcomes.</a:t>
            </a:r>
            <a:endParaRPr lang="en-US" dirty="0"/>
          </a:p>
        </p:txBody>
      </p:sp>
      <p:sp>
        <p:nvSpPr>
          <p:cNvPr id="5" name="Text Placeholder 4">
            <a:extLst>
              <a:ext uri="{FF2B5EF4-FFF2-40B4-BE49-F238E27FC236}">
                <a16:creationId xmlns:a16="http://schemas.microsoft.com/office/drawing/2014/main" id="{A16437EF-5BF1-4465-84DB-EB5BFF3BA3A1}"/>
              </a:ext>
            </a:extLst>
          </p:cNvPr>
          <p:cNvSpPr>
            <a:spLocks noGrp="1"/>
          </p:cNvSpPr>
          <p:nvPr>
            <p:ph type="body" sz="quarter" idx="16"/>
          </p:nvPr>
        </p:nvSpPr>
        <p:spPr>
          <a:xfrm>
            <a:off x="2781300" y="6628228"/>
            <a:ext cx="3581400" cy="304800"/>
          </a:xfrm>
        </p:spPr>
        <p:txBody>
          <a:bodyPr/>
          <a:lstStyle/>
          <a:p>
            <a:r>
              <a:rPr lang="en-US" dirty="0">
                <a:hlinkClick r:id="rId2" action="ppaction://hlinksldjump"/>
              </a:rPr>
              <a:t>Jump back to Planning, Communicating, and Implementing Strategic Recruiting </a:t>
            </a:r>
            <a:endParaRPr lang="en-US" dirty="0"/>
          </a:p>
        </p:txBody>
      </p:sp>
    </p:spTree>
    <p:extLst>
      <p:ext uri="{BB962C8B-B14F-4D97-AF65-F5344CB8AC3E}">
        <p14:creationId xmlns:p14="http://schemas.microsoft.com/office/powerpoint/2010/main" val="572401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Planning, Communicating, and Implementing Strategic Recruiting </a:t>
            </a:r>
          </a:p>
        </p:txBody>
      </p:sp>
      <p:pic>
        <p:nvPicPr>
          <p:cNvPr id="3" name="Picture 2" descr="This exhibit uses a flowchart to illustrate planning, communicating, and implementing strategic recruiting.">
            <a:extLst>
              <a:ext uri="{FF2B5EF4-FFF2-40B4-BE49-F238E27FC236}">
                <a16:creationId xmlns:a16="http://schemas.microsoft.com/office/drawing/2014/main" id="{E578A3D6-0F3E-4D1E-9CDB-BDC3F90FC7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611" y="1482156"/>
            <a:ext cx="5402777" cy="4258277"/>
          </a:xfrm>
          <a:prstGeom prst="rect">
            <a:avLst/>
          </a:prstGeom>
        </p:spPr>
      </p:pic>
      <p:sp>
        <p:nvSpPr>
          <p:cNvPr id="8" name="Text Placeholder 7"/>
          <p:cNvSpPr>
            <a:spLocks noGrp="1"/>
          </p:cNvSpPr>
          <p:nvPr>
            <p:ph type="body" sz="quarter" idx="16"/>
          </p:nvPr>
        </p:nvSpPr>
        <p:spPr>
          <a:xfrm>
            <a:off x="2552699" y="6531741"/>
            <a:ext cx="4038600" cy="173859"/>
          </a:xfrm>
        </p:spPr>
        <p:txBody>
          <a:bodyPr/>
          <a:lstStyle/>
          <a:p>
            <a:r>
              <a:rPr lang="en-US" dirty="0">
                <a:hlinkClick r:id="rId3" action="ppaction://hlinksldjump"/>
              </a:rPr>
              <a:t>Jump to Planning, Communicating, and Implementing Strategic Recruiting, Appendix</a:t>
            </a:r>
            <a:endParaRPr lang="en-US" dirty="0"/>
          </a:p>
        </p:txBody>
      </p:sp>
    </p:spTree>
    <p:extLst>
      <p:ext uri="{BB962C8B-B14F-4D97-AF65-F5344CB8AC3E}">
        <p14:creationId xmlns:p14="http://schemas.microsoft.com/office/powerpoint/2010/main" val="31164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Defining Strategic Recruiting Goals</a:t>
            </a:r>
          </a:p>
        </p:txBody>
      </p:sp>
      <p:sp>
        <p:nvSpPr>
          <p:cNvPr id="6" name="Content Placeholder 5"/>
          <p:cNvSpPr>
            <a:spLocks noGrp="1"/>
          </p:cNvSpPr>
          <p:nvPr>
            <p:ph idx="1"/>
          </p:nvPr>
        </p:nvSpPr>
        <p:spPr/>
        <p:txBody>
          <a:bodyPr/>
          <a:lstStyle/>
          <a:p>
            <a:r>
              <a:rPr lang="en-US" altLang="en-US" sz="3200" dirty="0"/>
              <a:t>Goals for attraction</a:t>
            </a:r>
          </a:p>
          <a:p>
            <a:pPr lvl="1"/>
            <a:r>
              <a:rPr lang="en-US" altLang="en-US" sz="2800" dirty="0"/>
              <a:t>Based on organization’s strategic goals</a:t>
            </a:r>
          </a:p>
          <a:p>
            <a:pPr lvl="1"/>
            <a:r>
              <a:rPr lang="en-US" altLang="en-US" sz="2800" dirty="0"/>
              <a:t>Person-job fit</a:t>
            </a:r>
          </a:p>
          <a:p>
            <a:pPr lvl="1"/>
            <a:r>
              <a:rPr lang="en-US" altLang="en-US" sz="2800" dirty="0"/>
              <a:t>Person-organization fit</a:t>
            </a:r>
          </a:p>
          <a:p>
            <a:r>
              <a:rPr lang="en-US" altLang="en-US" sz="3200" dirty="0"/>
              <a:t>Goals for speed</a:t>
            </a:r>
          </a:p>
          <a:p>
            <a:pPr lvl="1"/>
            <a:r>
              <a:rPr lang="en-US" altLang="en-US" sz="2800" dirty="0"/>
              <a:t>Need new employees right away</a:t>
            </a:r>
          </a:p>
          <a:p>
            <a:pPr lvl="1"/>
            <a:r>
              <a:rPr lang="en-US" altLang="en-US" sz="2800" dirty="0"/>
              <a:t>Long-term needs</a:t>
            </a:r>
          </a:p>
        </p:txBody>
      </p:sp>
      <p:sp>
        <p:nvSpPr>
          <p:cNvPr id="8" name="Text Placeholder 7"/>
          <p:cNvSpPr>
            <a:spLocks noGrp="1"/>
          </p:cNvSpPr>
          <p:nvPr>
            <p:ph type="body" sz="quarter" idx="16"/>
          </p:nvPr>
        </p:nvSpPr>
        <p:spPr/>
        <p:txBody>
          <a:bodyPr/>
          <a:lstStyle/>
          <a:p>
            <a:endParaRPr lang="en-US"/>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3796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Open Versus Targeted Recruiting</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79844002"/>
              </p:ext>
            </p:extLst>
          </p:nvPr>
        </p:nvGraphicFramePr>
        <p:xfrm>
          <a:off x="304799" y="990600"/>
          <a:ext cx="8534402" cy="5212080"/>
        </p:xfrm>
        <a:graphic>
          <a:graphicData uri="http://schemas.openxmlformats.org/drawingml/2006/table">
            <a:tbl>
              <a:tblPr firstRow="1" bandRow="1">
                <a:tableStyleId>{C083E6E3-FA7D-4D7B-A595-EF9225AFEA82}</a:tableStyleId>
              </a:tblPr>
              <a:tblGrid>
                <a:gridCol w="1371601">
                  <a:extLst>
                    <a:ext uri="{9D8B030D-6E8A-4147-A177-3AD203B41FA5}">
                      <a16:colId xmlns:a16="http://schemas.microsoft.com/office/drawing/2014/main" val="20000"/>
                    </a:ext>
                  </a:extLst>
                </a:gridCol>
                <a:gridCol w="2500489">
                  <a:extLst>
                    <a:ext uri="{9D8B030D-6E8A-4147-A177-3AD203B41FA5}">
                      <a16:colId xmlns:a16="http://schemas.microsoft.com/office/drawing/2014/main" val="20001"/>
                    </a:ext>
                  </a:extLst>
                </a:gridCol>
                <a:gridCol w="2528712">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370840">
                <a:tc>
                  <a:txBody>
                    <a:bodyPr/>
                    <a:lstStyle/>
                    <a:p>
                      <a:r>
                        <a:rPr lang="en-US" dirty="0"/>
                        <a:t>Recruitment Type</a:t>
                      </a:r>
                    </a:p>
                  </a:txBody>
                  <a:tcPr/>
                </a:tc>
                <a:tc>
                  <a:txBody>
                    <a:bodyPr/>
                    <a:lstStyle/>
                    <a:p>
                      <a:r>
                        <a:rPr lang="en-US" dirty="0"/>
                        <a:t>Technique</a:t>
                      </a:r>
                    </a:p>
                  </a:txBody>
                  <a:tcPr/>
                </a:tc>
                <a:tc>
                  <a:txBody>
                    <a:bodyPr/>
                    <a:lstStyle/>
                    <a:p>
                      <a:r>
                        <a:rPr lang="en-US" dirty="0"/>
                        <a:t>Advantages</a:t>
                      </a:r>
                    </a:p>
                  </a:txBody>
                  <a:tcPr/>
                </a:tc>
                <a:tc>
                  <a:txBody>
                    <a:bodyPr/>
                    <a:lstStyle/>
                    <a:p>
                      <a:r>
                        <a:rPr lang="en-US" dirty="0"/>
                        <a:t>Best When</a:t>
                      </a:r>
                    </a:p>
                  </a:txBody>
                  <a:tcPr/>
                </a:tc>
                <a:extLst>
                  <a:ext uri="{0D108BD9-81ED-4DB2-BD59-A6C34878D82A}">
                    <a16:rowId xmlns:a16="http://schemas.microsoft.com/office/drawing/2014/main" val="10000"/>
                  </a:ext>
                </a:extLst>
              </a:tr>
              <a:tr h="370840">
                <a:tc>
                  <a:txBody>
                    <a:bodyPr/>
                    <a:lstStyle/>
                    <a:p>
                      <a:r>
                        <a:rPr lang="en-US" dirty="0"/>
                        <a:t>Open</a:t>
                      </a:r>
                    </a:p>
                  </a:txBody>
                  <a:tcPr/>
                </a:tc>
                <a:tc>
                  <a:txBody>
                    <a:bodyPr/>
                    <a:lstStyle/>
                    <a:p>
                      <a:r>
                        <a:rPr lang="en-US" dirty="0"/>
                        <a:t>Advertising position with a message appealing to a wide variety of job seekers in a variety of media</a:t>
                      </a:r>
                      <a:r>
                        <a:rPr lang="en-US" baseline="0" dirty="0"/>
                        <a:t> outlets that will reach the highest possible audience</a:t>
                      </a:r>
                      <a:endParaRPr lang="en-US" dirty="0"/>
                    </a:p>
                  </a:txBody>
                  <a:tcPr/>
                </a:tc>
                <a:tc>
                  <a:txBody>
                    <a:bodyPr/>
                    <a:lstStyle/>
                    <a:p>
                      <a:pPr marL="285750" indent="-285750">
                        <a:buFont typeface="Arial" panose="020B0604020202020204" pitchFamily="34" charset="0"/>
                        <a:buChar char="•"/>
                      </a:pPr>
                      <a:r>
                        <a:rPr lang="en-US" dirty="0"/>
                        <a:t>Ensures</a:t>
                      </a:r>
                      <a:r>
                        <a:rPr lang="en-US" baseline="0" dirty="0"/>
                        <a:t> that a diverse set of applicants are contacted and considered</a:t>
                      </a:r>
                    </a:p>
                    <a:p>
                      <a:pPr marL="285750" indent="-285750">
                        <a:buFont typeface="Arial" panose="020B0604020202020204" pitchFamily="34" charset="0"/>
                        <a:buChar char="•"/>
                      </a:pPr>
                      <a:r>
                        <a:rPr lang="en-US" baseline="0" dirty="0"/>
                        <a:t>Lower resource and personnel cost per applicant located</a:t>
                      </a:r>
                      <a:endParaRPr lang="en-US" dirty="0"/>
                    </a:p>
                  </a:txBody>
                  <a:tcPr/>
                </a:tc>
                <a:tc>
                  <a:txBody>
                    <a:bodyPr/>
                    <a:lstStyle/>
                    <a:p>
                      <a:pPr marL="285750" indent="-285750">
                        <a:buFont typeface="Arial" panose="020B0604020202020204" pitchFamily="34" charset="0"/>
                        <a:buChar char="•"/>
                      </a:pPr>
                      <a:r>
                        <a:rPr lang="en-US" dirty="0"/>
                        <a:t>Large numbers of applicants are required</a:t>
                      </a:r>
                    </a:p>
                    <a:p>
                      <a:pPr marL="285750" indent="-285750">
                        <a:buFont typeface="Arial" panose="020B0604020202020204" pitchFamily="34" charset="0"/>
                        <a:buChar char="•"/>
                      </a:pPr>
                      <a:r>
                        <a:rPr lang="en-US" dirty="0"/>
                        <a:t>Pre-entry qualifications are not as important</a:t>
                      </a:r>
                    </a:p>
                  </a:txBody>
                  <a:tcPr/>
                </a:tc>
                <a:extLst>
                  <a:ext uri="{0D108BD9-81ED-4DB2-BD59-A6C34878D82A}">
                    <a16:rowId xmlns:a16="http://schemas.microsoft.com/office/drawing/2014/main" val="10001"/>
                  </a:ext>
                </a:extLst>
              </a:tr>
              <a:tr h="370840">
                <a:tc>
                  <a:txBody>
                    <a:bodyPr/>
                    <a:lstStyle/>
                    <a:p>
                      <a:r>
                        <a:rPr lang="en-US" dirty="0"/>
                        <a:t>Targeted</a:t>
                      </a:r>
                    </a:p>
                  </a:txBody>
                  <a:tcPr/>
                </a:tc>
                <a:tc>
                  <a:txBody>
                    <a:bodyPr/>
                    <a:lstStyle/>
                    <a:p>
                      <a:r>
                        <a:rPr lang="en-US" dirty="0"/>
                        <a:t>Focusing advertising</a:t>
                      </a:r>
                      <a:r>
                        <a:rPr lang="en-US" baseline="0" dirty="0"/>
                        <a:t> and recruiting efforts by tailoring message content to attract segments of the labor market with specific KSAOs or demographic characteristics</a:t>
                      </a:r>
                      <a:endParaRPr lang="en-US" dirty="0"/>
                    </a:p>
                  </a:txBody>
                  <a:tcPr/>
                </a:tc>
                <a:tc>
                  <a:txBody>
                    <a:bodyPr/>
                    <a:lstStyle/>
                    <a:p>
                      <a:pPr marL="285750" indent="-285750">
                        <a:buFont typeface="Arial" panose="020B0604020202020204" pitchFamily="34" charset="0"/>
                        <a:buChar char="•"/>
                      </a:pPr>
                      <a:r>
                        <a:rPr lang="en-US" dirty="0"/>
                        <a:t>Narrows the pool of potential applicants, allowing the organization to concentrate efforts on the</a:t>
                      </a:r>
                      <a:r>
                        <a:rPr lang="en-US" baseline="0" dirty="0"/>
                        <a:t> most qualified</a:t>
                      </a:r>
                    </a:p>
                    <a:p>
                      <a:pPr marL="285750" indent="-285750">
                        <a:buFont typeface="Arial" panose="020B0604020202020204" pitchFamily="34" charset="0"/>
                        <a:buChar char="•"/>
                      </a:pPr>
                      <a:r>
                        <a:rPr lang="en-US" baseline="0" dirty="0"/>
                        <a:t>Facilitates a more personal approach to each applicant</a:t>
                      </a:r>
                      <a:endParaRPr lang="en-US" dirty="0"/>
                    </a:p>
                  </a:txBody>
                  <a:tcPr/>
                </a:tc>
                <a:tc>
                  <a:txBody>
                    <a:bodyPr/>
                    <a:lstStyle/>
                    <a:p>
                      <a:pPr marL="285750" indent="-285750">
                        <a:buFont typeface="Arial" panose="020B0604020202020204" pitchFamily="34" charset="0"/>
                        <a:buChar char="•"/>
                      </a:pPr>
                      <a:r>
                        <a:rPr lang="en-US" dirty="0"/>
                        <a:t>The organization needs specific skill sets that are in short supply</a:t>
                      </a:r>
                    </a:p>
                    <a:p>
                      <a:pPr marL="285750" indent="-285750">
                        <a:buFont typeface="Arial" panose="020B0604020202020204" pitchFamily="34" charset="0"/>
                        <a:buChar char="•"/>
                      </a:pPr>
                      <a:r>
                        <a:rPr lang="en-US" dirty="0"/>
                        <a:t>Hiring for high-leverage positions</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3849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Recruitment Planning: Administrative Issues</a:t>
            </a:r>
            <a:endParaRPr lang="en-US" dirty="0"/>
          </a:p>
        </p:txBody>
      </p:sp>
      <p:sp>
        <p:nvSpPr>
          <p:cNvPr id="6" name="Content Placeholder 5"/>
          <p:cNvSpPr>
            <a:spLocks noGrp="1"/>
          </p:cNvSpPr>
          <p:nvPr>
            <p:ph idx="1"/>
          </p:nvPr>
        </p:nvSpPr>
        <p:spPr/>
        <p:txBody>
          <a:bodyPr/>
          <a:lstStyle/>
          <a:p>
            <a:r>
              <a:rPr lang="en-US" altLang="en-US" sz="2800" dirty="0"/>
              <a:t>In-house vs. external recruitment agency</a:t>
            </a:r>
          </a:p>
          <a:p>
            <a:pPr lvl="1"/>
            <a:r>
              <a:rPr lang="en-US" altLang="en-US" sz="2400" dirty="0"/>
              <a:t>Many companies do recruiting in-house</a:t>
            </a:r>
          </a:p>
          <a:p>
            <a:pPr lvl="2"/>
            <a:r>
              <a:rPr lang="en-US" altLang="en-US" sz="2000" dirty="0"/>
              <a:t>Recommended approach for large companies</a:t>
            </a:r>
          </a:p>
          <a:p>
            <a:pPr lvl="1"/>
            <a:r>
              <a:rPr lang="en-US" altLang="en-US" sz="2400" dirty="0"/>
              <a:t>Smaller companies may rely</a:t>
            </a:r>
            <a:br>
              <a:rPr lang="en-US" altLang="en-US" sz="2400" dirty="0"/>
            </a:br>
            <a:r>
              <a:rPr lang="en-US" altLang="en-US" sz="2400" dirty="0"/>
              <a:t>on external recruitment agencies</a:t>
            </a:r>
          </a:p>
          <a:p>
            <a:r>
              <a:rPr lang="en-US" altLang="en-US" sz="2800" dirty="0"/>
              <a:t>Individual vs. cooperative recruitment alliances</a:t>
            </a:r>
          </a:p>
          <a:p>
            <a:pPr lvl="1"/>
            <a:r>
              <a:rPr lang="en-US" altLang="en-US" sz="2400" dirty="0"/>
              <a:t>Cooperative alliances involve arrangements to share recruitment resources</a:t>
            </a:r>
          </a:p>
          <a:p>
            <a:r>
              <a:rPr lang="en-US" altLang="en-US" sz="2800" dirty="0"/>
              <a:t>Centralized vs. decentralized recruitment</a:t>
            </a:r>
          </a:p>
        </p:txBody>
      </p:sp>
      <p:sp>
        <p:nvSpPr>
          <p:cNvPr id="9" name="Text Placeholder 8"/>
          <p:cNvSpPr>
            <a:spLocks noGrp="1"/>
          </p:cNvSpPr>
          <p:nvPr>
            <p:ph type="body" sz="quarter" idx="16"/>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7181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Recruitment Budget</a:t>
            </a:r>
          </a:p>
        </p:txBody>
      </p:sp>
      <p:sp>
        <p:nvSpPr>
          <p:cNvPr id="6" name="Content Placeholder 5"/>
          <p:cNvSpPr>
            <a:spLocks noGrp="1"/>
          </p:cNvSpPr>
          <p:nvPr>
            <p:ph idx="1"/>
          </p:nvPr>
        </p:nvSpPr>
        <p:spPr/>
        <p:txBody>
          <a:bodyPr/>
          <a:lstStyle/>
          <a:p>
            <a:pPr>
              <a:lnSpc>
                <a:spcPct val="80000"/>
              </a:lnSpc>
            </a:pPr>
            <a:r>
              <a:rPr lang="en-US" altLang="en-US" sz="2800" dirty="0"/>
              <a:t>Should recruitment expenses be charged to HR or to the business unit using HR services? </a:t>
            </a:r>
          </a:p>
          <a:p>
            <a:pPr lvl="1">
              <a:lnSpc>
                <a:spcPct val="80000"/>
              </a:lnSpc>
            </a:pPr>
            <a:r>
              <a:rPr lang="en-US" altLang="en-US" sz="2400" dirty="0"/>
              <a:t>Most organizations charge the HR department, possibly to encourage each business unit to use the recruitment services of the HR group </a:t>
            </a:r>
          </a:p>
          <a:p>
            <a:pPr lvl="1">
              <a:lnSpc>
                <a:spcPct val="80000"/>
              </a:lnSpc>
            </a:pPr>
            <a:r>
              <a:rPr lang="en-US" altLang="en-US" sz="2400" dirty="0"/>
              <a:t>May result in the business unit users not being concerned about minimizing costs.</a:t>
            </a:r>
          </a:p>
        </p:txBody>
      </p:sp>
      <p:sp>
        <p:nvSpPr>
          <p:cNvPr id="9" name="Text Placeholder 8">
            <a:extLst>
              <a:ext uri="{FF2B5EF4-FFF2-40B4-BE49-F238E27FC236}">
                <a16:creationId xmlns:a16="http://schemas.microsoft.com/office/drawing/2014/main" id="{CC53AEB7-3A5F-437D-9EF8-549A48817B12}"/>
              </a:ext>
            </a:extLst>
          </p:cNvPr>
          <p:cNvSpPr>
            <a:spLocks noGrp="1"/>
          </p:cNvSpPr>
          <p:nvPr>
            <p:ph type="body" sz="quarter" idx="16"/>
          </p:nvPr>
        </p:nvSpPr>
        <p:spPr/>
        <p:txBody>
          <a:bodyPr/>
          <a:lstStyle/>
          <a:p>
            <a:endParaRPr lang="en-US"/>
          </a:p>
        </p:txBody>
      </p:sp>
      <p:sp>
        <p:nvSpPr>
          <p:cNvPr id="8" name="Text Placeholder 7">
            <a:extLst>
              <a:ext uri="{FF2B5EF4-FFF2-40B4-BE49-F238E27FC236}">
                <a16:creationId xmlns:a16="http://schemas.microsoft.com/office/drawing/2014/main" id="{5581F637-F247-45E1-8F08-3F145180494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98170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94886A2-AE6F-4F6A-87F3-CBC88C138679}"/>
              </a:ext>
            </a:extLst>
          </p:cNvPr>
          <p:cNvSpPr>
            <a:spLocks noGrp="1"/>
          </p:cNvSpPr>
          <p:nvPr>
            <p:ph type="title"/>
          </p:nvPr>
        </p:nvSpPr>
        <p:spPr/>
        <p:txBody>
          <a:bodyPr/>
          <a:lstStyle/>
          <a:p>
            <a:r>
              <a:rPr lang="en-IN" sz="3200" dirty="0"/>
              <a:t>Example of a Recruitment Budget for 500 New Hires</a:t>
            </a:r>
          </a:p>
        </p:txBody>
      </p:sp>
      <p:graphicFrame>
        <p:nvGraphicFramePr>
          <p:cNvPr id="15" name="Table 14">
            <a:extLst>
              <a:ext uri="{FF2B5EF4-FFF2-40B4-BE49-F238E27FC236}">
                <a16:creationId xmlns:a16="http://schemas.microsoft.com/office/drawing/2014/main" id="{BB979EF8-CF9C-40EE-AE69-FE4CA910EB90}"/>
              </a:ext>
            </a:extLst>
          </p:cNvPr>
          <p:cNvGraphicFramePr>
            <a:graphicFrameLocks noGrp="1"/>
          </p:cNvGraphicFramePr>
          <p:nvPr>
            <p:extLst>
              <p:ext uri="{D42A27DB-BD31-4B8C-83A1-F6EECF244321}">
                <p14:modId xmlns:p14="http://schemas.microsoft.com/office/powerpoint/2010/main" val="3479875340"/>
              </p:ext>
            </p:extLst>
          </p:nvPr>
        </p:nvGraphicFramePr>
        <p:xfrm>
          <a:off x="609600" y="1002895"/>
          <a:ext cx="7924800" cy="5519424"/>
        </p:xfrm>
        <a:graphic>
          <a:graphicData uri="http://schemas.openxmlformats.org/drawingml/2006/table">
            <a:tbl>
              <a:tblPr firstRow="1" bandRow="1">
                <a:tableStyleId>{C083E6E3-FA7D-4D7B-A595-EF9225AFEA82}</a:tableStyleId>
              </a:tblPr>
              <a:tblGrid>
                <a:gridCol w="5410200">
                  <a:extLst>
                    <a:ext uri="{9D8B030D-6E8A-4147-A177-3AD203B41FA5}">
                      <a16:colId xmlns:a16="http://schemas.microsoft.com/office/drawing/2014/main" val="1970765934"/>
                    </a:ext>
                  </a:extLst>
                </a:gridCol>
                <a:gridCol w="2514600">
                  <a:extLst>
                    <a:ext uri="{9D8B030D-6E8A-4147-A177-3AD203B41FA5}">
                      <a16:colId xmlns:a16="http://schemas.microsoft.com/office/drawing/2014/main" val="2841068423"/>
                    </a:ext>
                  </a:extLst>
                </a:gridCol>
              </a:tblGrid>
              <a:tr h="344964">
                <a:tc>
                  <a:txBody>
                    <a:bodyPr/>
                    <a:lstStyle/>
                    <a:p>
                      <a:pPr algn="ctr"/>
                      <a:r>
                        <a:rPr lang="en-US" sz="1400" dirty="0"/>
                        <a:t>Expenses </a:t>
                      </a:r>
                    </a:p>
                  </a:txBody>
                  <a:tcPr/>
                </a:tc>
                <a:tc>
                  <a:txBody>
                    <a:bodyPr/>
                    <a:lstStyle/>
                    <a:p>
                      <a:pPr algn="ctr"/>
                      <a:r>
                        <a:rPr lang="en-US" sz="1400" dirty="0"/>
                        <a:t>Amount in dollars</a:t>
                      </a:r>
                    </a:p>
                  </a:txBody>
                  <a:tcPr/>
                </a:tc>
                <a:extLst>
                  <a:ext uri="{0D108BD9-81ED-4DB2-BD59-A6C34878D82A}">
                    <a16:rowId xmlns:a16="http://schemas.microsoft.com/office/drawing/2014/main" val="1418613538"/>
                  </a:ext>
                </a:extLst>
              </a:tr>
              <a:tr h="344964">
                <a:tc>
                  <a:txBody>
                    <a:bodyPr/>
                    <a:lstStyle/>
                    <a:p>
                      <a:r>
                        <a:rPr lang="en-US" sz="1400" b="0" i="0" u="none" strike="noStrike" kern="1200" baseline="0" dirty="0">
                          <a:solidFill>
                            <a:schemeClr val="tx1"/>
                          </a:solidFill>
                          <a:latin typeface="+mn-lt"/>
                          <a:ea typeface="+mn-ea"/>
                          <a:cs typeface="+mn-cs"/>
                        </a:rPr>
                        <a:t>Administrative staff expenses</a:t>
                      </a:r>
                      <a:endParaRPr lang="en-US" sz="1400" dirty="0"/>
                    </a:p>
                  </a:txBody>
                  <a:tcPr/>
                </a:tc>
                <a:tc>
                  <a:txBody>
                    <a:bodyPr/>
                    <a:lstStyle/>
                    <a:p>
                      <a:pPr algn="ctr"/>
                      <a:r>
                        <a:rPr lang="en-US" sz="1400" dirty="0"/>
                        <a:t>32,000</a:t>
                      </a:r>
                    </a:p>
                  </a:txBody>
                  <a:tcPr/>
                </a:tc>
                <a:extLst>
                  <a:ext uri="{0D108BD9-81ED-4DB2-BD59-A6C34878D82A}">
                    <a16:rowId xmlns:a16="http://schemas.microsoft.com/office/drawing/2014/main" val="1456018794"/>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latin typeface="+mn-lt"/>
                          <a:ea typeface="+mn-ea"/>
                          <a:cs typeface="+mn-cs"/>
                        </a:rPr>
                        <a:t>Administrative supplies expenses</a:t>
                      </a:r>
                      <a:endParaRPr lang="en-US" sz="1400" dirty="0"/>
                    </a:p>
                  </a:txBody>
                  <a:tcPr/>
                </a:tc>
                <a:tc>
                  <a:txBody>
                    <a:bodyPr/>
                    <a:lstStyle/>
                    <a:p>
                      <a:pPr algn="ctr"/>
                      <a:r>
                        <a:rPr lang="en-US" sz="1400" dirty="0"/>
                        <a:t>45,000</a:t>
                      </a:r>
                    </a:p>
                  </a:txBody>
                  <a:tcPr/>
                </a:tc>
                <a:extLst>
                  <a:ext uri="{0D108BD9-81ED-4DB2-BD59-A6C34878D82A}">
                    <a16:rowId xmlns:a16="http://schemas.microsoft.com/office/drawing/2014/main" val="3404373526"/>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latin typeface="+mn-lt"/>
                          <a:ea typeface="+mn-ea"/>
                          <a:cs typeface="+mn-cs"/>
                        </a:rPr>
                        <a:t>Administrative equipment expenses</a:t>
                      </a:r>
                      <a:endParaRPr lang="en-US" sz="1400" dirty="0"/>
                    </a:p>
                  </a:txBody>
                  <a:tcPr/>
                </a:tc>
                <a:tc>
                  <a:txBody>
                    <a:bodyPr/>
                    <a:lstStyle/>
                    <a:p>
                      <a:pPr algn="ctr"/>
                      <a:r>
                        <a:rPr lang="en-US" sz="1400" dirty="0"/>
                        <a:t>10,000</a:t>
                      </a:r>
                    </a:p>
                  </a:txBody>
                  <a:tcPr/>
                </a:tc>
                <a:extLst>
                  <a:ext uri="{0D108BD9-81ED-4DB2-BD59-A6C34878D82A}">
                    <a16:rowId xmlns:a16="http://schemas.microsoft.com/office/drawing/2014/main" val="1589833280"/>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0" u="none" strike="noStrike" kern="1200" baseline="0" dirty="0">
                          <a:solidFill>
                            <a:schemeClr val="tx1"/>
                          </a:solidFill>
                          <a:latin typeface="+mn-lt"/>
                          <a:ea typeface="+mn-ea"/>
                          <a:cs typeface="+mn-cs"/>
                        </a:rPr>
                        <a:t>Total administrative expenses</a:t>
                      </a:r>
                      <a:endParaRPr lang="en-US" sz="1400" b="1" dirty="0"/>
                    </a:p>
                  </a:txBody>
                  <a:tcPr/>
                </a:tc>
                <a:tc>
                  <a:txBody>
                    <a:bodyPr/>
                    <a:lstStyle/>
                    <a:p>
                      <a:pPr algn="ctr"/>
                      <a:r>
                        <a:rPr lang="en-US" sz="1400" dirty="0"/>
                        <a:t>87,000</a:t>
                      </a:r>
                    </a:p>
                  </a:txBody>
                  <a:tcPr/>
                </a:tc>
                <a:extLst>
                  <a:ext uri="{0D108BD9-81ED-4DB2-BD59-A6C34878D82A}">
                    <a16:rowId xmlns:a16="http://schemas.microsoft.com/office/drawing/2014/main" val="308422404"/>
                  </a:ext>
                </a:extLst>
              </a:tr>
              <a:tr h="344964">
                <a:tc>
                  <a:txBody>
                    <a:bodyPr/>
                    <a:lstStyle/>
                    <a:p>
                      <a:r>
                        <a:rPr lang="en-US" sz="1400" dirty="0"/>
                        <a:t>Recruiter salaries expenses</a:t>
                      </a:r>
                    </a:p>
                  </a:txBody>
                  <a:tcPr/>
                </a:tc>
                <a:tc>
                  <a:txBody>
                    <a:bodyPr/>
                    <a:lstStyle/>
                    <a:p>
                      <a:pPr algn="ctr"/>
                      <a:r>
                        <a:rPr lang="en-US" sz="1400" dirty="0"/>
                        <a:t>240,000</a:t>
                      </a:r>
                    </a:p>
                  </a:txBody>
                  <a:tcPr/>
                </a:tc>
                <a:extLst>
                  <a:ext uri="{0D108BD9-81ED-4DB2-BD59-A6C34878D82A}">
                    <a16:rowId xmlns:a16="http://schemas.microsoft.com/office/drawing/2014/main" val="1209975963"/>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Recruiter benefits expenses</a:t>
                      </a:r>
                    </a:p>
                  </a:txBody>
                  <a:tcPr/>
                </a:tc>
                <a:tc>
                  <a:txBody>
                    <a:bodyPr/>
                    <a:lstStyle/>
                    <a:p>
                      <a:pPr algn="ctr"/>
                      <a:r>
                        <a:rPr lang="en-US" sz="1400" dirty="0"/>
                        <a:t>96,000</a:t>
                      </a:r>
                    </a:p>
                  </a:txBody>
                  <a:tcPr/>
                </a:tc>
                <a:extLst>
                  <a:ext uri="{0D108BD9-81ED-4DB2-BD59-A6C34878D82A}">
                    <a16:rowId xmlns:a16="http://schemas.microsoft.com/office/drawing/2014/main" val="337631243"/>
                  </a:ext>
                </a:extLst>
              </a:tr>
              <a:tr h="344964">
                <a:tc>
                  <a:txBody>
                    <a:bodyPr/>
                    <a:lstStyle/>
                    <a:p>
                      <a:r>
                        <a:rPr lang="en-US" sz="1400" dirty="0"/>
                        <a:t>Recruiter expenses</a:t>
                      </a:r>
                    </a:p>
                  </a:txBody>
                  <a:tcPr/>
                </a:tc>
                <a:tc>
                  <a:txBody>
                    <a:bodyPr/>
                    <a:lstStyle/>
                    <a:p>
                      <a:pPr algn="ctr"/>
                      <a:r>
                        <a:rPr lang="en-US" sz="1400" dirty="0"/>
                        <a:t>150,000</a:t>
                      </a:r>
                    </a:p>
                  </a:txBody>
                  <a:tcPr/>
                </a:tc>
                <a:extLst>
                  <a:ext uri="{0D108BD9-81ED-4DB2-BD59-A6C34878D82A}">
                    <a16:rowId xmlns:a16="http://schemas.microsoft.com/office/drawing/2014/main" val="751759888"/>
                  </a:ext>
                </a:extLst>
              </a:tr>
              <a:tr h="344964">
                <a:tc>
                  <a:txBody>
                    <a:bodyPr/>
                    <a:lstStyle/>
                    <a:p>
                      <a:r>
                        <a:rPr lang="en-US" sz="1400" b="1" dirty="0"/>
                        <a:t>Total recruiter expenses</a:t>
                      </a:r>
                    </a:p>
                  </a:txBody>
                  <a:tcPr/>
                </a:tc>
                <a:tc>
                  <a:txBody>
                    <a:bodyPr/>
                    <a:lstStyle/>
                    <a:p>
                      <a:pPr algn="ctr"/>
                      <a:r>
                        <a:rPr lang="en-US" sz="1400" dirty="0"/>
                        <a:t>486,000</a:t>
                      </a:r>
                    </a:p>
                  </a:txBody>
                  <a:tcPr/>
                </a:tc>
                <a:extLst>
                  <a:ext uri="{0D108BD9-81ED-4DB2-BD59-A6C34878D82A}">
                    <a16:rowId xmlns:a16="http://schemas.microsoft.com/office/drawing/2014/main" val="1994760443"/>
                  </a:ext>
                </a:extLst>
              </a:tr>
              <a:tr h="344964">
                <a:tc>
                  <a:txBody>
                    <a:bodyPr/>
                    <a:lstStyle/>
                    <a:p>
                      <a:r>
                        <a:rPr lang="en-US" sz="1400" dirty="0"/>
                        <a:t>Candidate travel expenses</a:t>
                      </a:r>
                    </a:p>
                  </a:txBody>
                  <a:tcPr/>
                </a:tc>
                <a:tc>
                  <a:txBody>
                    <a:bodyPr/>
                    <a:lstStyle/>
                    <a:p>
                      <a:pPr algn="ctr"/>
                      <a:r>
                        <a:rPr lang="en-US" sz="1400" dirty="0"/>
                        <a:t>320,000</a:t>
                      </a:r>
                    </a:p>
                  </a:txBody>
                  <a:tcPr/>
                </a:tc>
                <a:extLst>
                  <a:ext uri="{0D108BD9-81ED-4DB2-BD59-A6C34878D82A}">
                    <a16:rowId xmlns:a16="http://schemas.microsoft.com/office/drawing/2014/main" val="4108845147"/>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Candidate lodging expenses</a:t>
                      </a:r>
                    </a:p>
                  </a:txBody>
                  <a:tcPr/>
                </a:tc>
                <a:tc>
                  <a:txBody>
                    <a:bodyPr/>
                    <a:lstStyle/>
                    <a:p>
                      <a:pPr algn="ctr"/>
                      <a:r>
                        <a:rPr lang="en-US" sz="1400" dirty="0"/>
                        <a:t>295,000</a:t>
                      </a:r>
                    </a:p>
                  </a:txBody>
                  <a:tcPr/>
                </a:tc>
                <a:extLst>
                  <a:ext uri="{0D108BD9-81ED-4DB2-BD59-A6C34878D82A}">
                    <a16:rowId xmlns:a16="http://schemas.microsoft.com/office/drawing/2014/main" val="1658779908"/>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Candidate fees expenses</a:t>
                      </a:r>
                    </a:p>
                  </a:txBody>
                  <a:tcPr/>
                </a:tc>
                <a:tc>
                  <a:txBody>
                    <a:bodyPr/>
                    <a:lstStyle/>
                    <a:p>
                      <a:pPr algn="ctr"/>
                      <a:r>
                        <a:rPr lang="en-US" sz="1400" dirty="0"/>
                        <a:t>50,000</a:t>
                      </a:r>
                    </a:p>
                  </a:txBody>
                  <a:tcPr/>
                </a:tc>
                <a:extLst>
                  <a:ext uri="{0D108BD9-81ED-4DB2-BD59-A6C34878D82A}">
                    <a16:rowId xmlns:a16="http://schemas.microsoft.com/office/drawing/2014/main" val="1074845752"/>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Candidate relocation expenses</a:t>
                      </a:r>
                    </a:p>
                  </a:txBody>
                  <a:tcPr/>
                </a:tc>
                <a:tc>
                  <a:txBody>
                    <a:bodyPr/>
                    <a:lstStyle/>
                    <a:p>
                      <a:pPr algn="ctr"/>
                      <a:r>
                        <a:rPr lang="en-US" sz="1400" dirty="0"/>
                        <a:t>150,000</a:t>
                      </a:r>
                    </a:p>
                  </a:txBody>
                  <a:tcPr/>
                </a:tc>
                <a:extLst>
                  <a:ext uri="{0D108BD9-81ED-4DB2-BD59-A6C34878D82A}">
                    <a16:rowId xmlns:a16="http://schemas.microsoft.com/office/drawing/2014/main" val="2233800918"/>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Total candidate expenses</a:t>
                      </a:r>
                    </a:p>
                  </a:txBody>
                  <a:tcPr/>
                </a:tc>
                <a:tc>
                  <a:txBody>
                    <a:bodyPr/>
                    <a:lstStyle/>
                    <a:p>
                      <a:pPr algn="ctr"/>
                      <a:r>
                        <a:rPr lang="en-US" sz="1400" dirty="0"/>
                        <a:t>815,000</a:t>
                      </a:r>
                    </a:p>
                  </a:txBody>
                  <a:tcPr/>
                </a:tc>
                <a:extLst>
                  <a:ext uri="{0D108BD9-81ED-4DB2-BD59-A6C34878D82A}">
                    <a16:rowId xmlns:a16="http://schemas.microsoft.com/office/drawing/2014/main" val="2017494997"/>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Total Recruitment expenses: </a:t>
                      </a:r>
                      <a:r>
                        <a:rPr lang="en-US" sz="1400" b="0" dirty="0"/>
                        <a:t>The sum of 87,000, 486,000, and 815,000</a:t>
                      </a:r>
                    </a:p>
                  </a:txBody>
                  <a:tcPr/>
                </a:tc>
                <a:tc>
                  <a:txBody>
                    <a:bodyPr/>
                    <a:lstStyle/>
                    <a:p>
                      <a:pPr algn="ctr"/>
                      <a:r>
                        <a:rPr lang="en-US" sz="1400" dirty="0"/>
                        <a:t>1,388,000</a:t>
                      </a:r>
                    </a:p>
                  </a:txBody>
                  <a:tcPr/>
                </a:tc>
                <a:extLst>
                  <a:ext uri="{0D108BD9-81ED-4DB2-BD59-A6C34878D82A}">
                    <a16:rowId xmlns:a16="http://schemas.microsoft.com/office/drawing/2014/main" val="2754872641"/>
                  </a:ext>
                </a:extLst>
              </a:tr>
              <a:tr h="3449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Total Cost per Hire</a:t>
                      </a:r>
                      <a:r>
                        <a:rPr lang="en-US" sz="1400" dirty="0"/>
                        <a:t>: 1,388,000 divided by 500 new hires </a:t>
                      </a:r>
                    </a:p>
                  </a:txBody>
                  <a:tcPr/>
                </a:tc>
                <a:tc>
                  <a:txBody>
                    <a:bodyPr/>
                    <a:lstStyle/>
                    <a:p>
                      <a:pPr algn="ctr"/>
                      <a:r>
                        <a:rPr lang="en-US" sz="1400" dirty="0"/>
                        <a:t>2,776</a:t>
                      </a:r>
                    </a:p>
                  </a:txBody>
                  <a:tcPr/>
                </a:tc>
                <a:extLst>
                  <a:ext uri="{0D108BD9-81ED-4DB2-BD59-A6C34878D82A}">
                    <a16:rowId xmlns:a16="http://schemas.microsoft.com/office/drawing/2014/main" val="2891594864"/>
                  </a:ext>
                </a:extLst>
              </a:tr>
            </a:tbl>
          </a:graphicData>
        </a:graphic>
      </p:graphicFrame>
    </p:spTree>
    <p:extLst>
      <p:ext uri="{BB962C8B-B14F-4D97-AF65-F5344CB8AC3E}">
        <p14:creationId xmlns:p14="http://schemas.microsoft.com/office/powerpoint/2010/main" val="104538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Staffing Organizations&amp;quot;&quot;/&gt;&lt;property id=&quot;20307&quot; value=&quot;256&quot;/&gt;&lt;/object&gt;&lt;object type=&quot;3&quot; unique_id=&quot;10004&quot;&gt;&lt;property id=&quot;20148&quot; value=&quot;5&quot;/&gt;&lt;property id=&quot;20300&quot; value=&quot;Slide 2 - &amp;quot;Learning Objectives for Chapter 5&amp;quot;&quot;/&gt;&lt;property id=&quot;20307&quot; value=&quot;260&quot;/&gt;&lt;/object&gt;&lt;object type=&quot;3&quot; unique_id=&quot;10005&quot;&gt;&lt;property id=&quot;20148&quot; value=&quot;5&quot;/&gt;&lt;property id=&quot;20300&quot; value=&quot;Slide 3 - &amp;quot;External Recruitment&amp;quot;&quot;/&gt;&lt;property id=&quot;20307&quot; value=&quot;257&quot;/&gt;&lt;/object&gt;&lt;object type=&quot;3&quot; unique_id=&quot;10006&quot;&gt;&lt;property id=&quot;20148&quot; value=&quot;5&quot;/&gt;&lt;property id=&quot;20300&quot; value=&quot;Slide 4 - &amp;quot;Planning, Communicating, and Implementing Strategic Recruiting &amp;quot;&quot;/&gt;&lt;property id=&quot;20307&quot; value=&quot;262&quot;/&gt;&lt;/object&gt;&lt;object type=&quot;3&quot; unique_id=&quot;10007&quot;&gt;&lt;property id=&quot;20148&quot; value=&quot;5&quot;/&gt;&lt;property id=&quot;20300&quot; value=&quot;Slide 9 - &amp;quot;Discussion Question&amp;quot;&quot;/&gt;&lt;property id=&quot;20307&quot; value=&quot;263&quot;/&gt;&lt;/object&gt;&lt;object type=&quot;3&quot; unique_id=&quot;10008&quot;&gt;&lt;property id=&quot;20148&quot; value=&quot;5&quot;/&gt;&lt;property id=&quot;20300&quot; value=&quot;Slide 10 - &amp;quot;External Recruitment&amp;quot;&quot;/&gt;&lt;property id=&quot;20307&quot; value=&quot;269&quot;/&gt;&lt;/object&gt;&lt;object type=&quot;3&quot; unique_id=&quot;10009&quot;&gt;&lt;property id=&quot;20148&quot; value=&quot;5&quot;/&gt;&lt;property id=&quot;20300&quot; value=&quot;Slide 11 - &amp;quot;Applicant Reactions&amp;quot;&quot;/&gt;&lt;property id=&quot;20307&quot; value=&quot;264&quot;/&gt;&lt;/object&gt;&lt;object type=&quot;3&quot; unique_id=&quot;10010&quot;&gt;&lt;property id=&quot;20148&quot; value=&quot;5&quot;/&gt;&lt;property id=&quot;20300&quot; value=&quot;Slide 21 - &amp;quot;Discussion Questions&amp;quot;&quot;/&gt;&lt;property id=&quot;20307&quot; value=&quot;265&quot;/&gt;&lt;/object&gt;&lt;object type=&quot;3&quot; unique_id=&quot;10011&quot;&gt;&lt;property id=&quot;20148&quot; value=&quot;5&quot;/&gt;&lt;property id=&quot;20300&quot; value=&quot;Slide 15 - &amp;quot;External Recruitment&amp;quot;&quot;/&gt;&lt;property id=&quot;20307&quot; value=&quot;270&quot;/&gt;&lt;/object&gt;&lt;object type=&quot;3&quot; unique_id=&quot;10014&quot;&gt;&lt;property id=&quot;20148&quot; value=&quot;5&quot;/&gt;&lt;property id=&quot;20300&quot; value=&quot;Slide 22 - &amp;quot;External Recruitment&amp;quot;&quot;/&gt;&lt;property id=&quot;20307&quot; value=&quot;271&quot;/&gt;&lt;/object&gt;&lt;object type=&quot;3&quot; unique_id=&quot;10016&quot;&gt;&lt;property id=&quot;20148&quot; value=&quot;5&quot;/&gt;&lt;property id=&quot;20300&quot; value=&quot;Slide 25 - &amp;quot;Discussion Questions&amp;quot;&quot;/&gt;&lt;property id=&quot;20307&quot; value=&quot;273&quot;/&gt;&lt;/object&gt;&lt;object type=&quot;3&quot; unique_id=&quot;10017&quot;&gt;&lt;property id=&quot;20148&quot; value=&quot;5&quot;/&gt;&lt;property id=&quot;20300&quot; value=&quot;Slide 26 - &amp;quot;External Recruitment&amp;quot;&quot;/&gt;&lt;property id=&quot;20307&quot; value=&quot;274&quot;/&gt;&lt;/object&gt;&lt;object type=&quot;3&quot; unique_id=&quot;10018&quot;&gt;&lt;property id=&quot;20148&quot; value=&quot;5&quot;/&gt;&lt;property id=&quot;20300&quot; value=&quot;Slide 27 - &amp;quot;Legal Issues&amp;quot;&quot;/&gt;&lt;property id=&quot;20307&quot; value=&quot;275&quot;/&gt;&lt;/object&gt;&lt;object type=&quot;3&quot; unique_id=&quot;10020&quot;&gt;&lt;property id=&quot;20148&quot; value=&quot;5&quot;/&gt;&lt;property id=&quot;20300&quot; value=&quot;Slide 28 - &amp;quot;Ethical Issues in Staffing&amp;quot;&quot;/&gt;&lt;property id=&quot;20307&quot; value=&quot;261&quot;/&gt;&lt;/object&gt;&lt;object type=&quot;3&quot; unique_id=&quot;10202&quot;&gt;&lt;property id=&quot;20148&quot; value=&quot;5&quot;/&gt;&lt;property id=&quot;20300&quot; value=&quot;Slide 5 - &amp;quot;Defining Strategic Recruiting Goals&amp;quot;&quot;/&gt;&lt;property id=&quot;20307&quot; value=&quot;277&quot;/&gt;&lt;/object&gt;&lt;object type=&quot;3&quot; unique_id=&quot;10287&quot;&gt;&lt;property id=&quot;20148&quot; value=&quot;5&quot;/&gt;&lt;property id=&quot;20300&quot; value=&quot;Slide 6 - &amp;quot;Open Versus Targeted Recruiting&amp;quot;&quot;/&gt;&lt;property id=&quot;20307&quot; value=&quot;278&quot;/&gt;&lt;/object&gt;&lt;object type=&quot;3&quot; unique_id=&quot;10288&quot;&gt;&lt;property id=&quot;20148&quot; value=&quot;5&quot;/&gt;&lt;property id=&quot;20300&quot; value=&quot;Slide 7 - &amp;quot;Recruitment Planning: Administrative Issues&amp;quot;&quot;/&gt;&lt;property id=&quot;20307&quot; value=&quot;279&quot;/&gt;&lt;/object&gt;&lt;object type=&quot;3&quot; unique_id=&quot;10358&quot;&gt;&lt;property id=&quot;20148&quot; value=&quot;5&quot;/&gt;&lt;property id=&quot;20300&quot; value=&quot;Slide 8 - &amp;quot;Example Recruitment Budget&amp;quot;&quot;/&gt;&lt;property id=&quot;20307&quot; value=&quot;280&quot;/&gt;&lt;/object&gt;&lt;object type=&quot;3&quot; unique_id=&quot;10551&quot;&gt;&lt;property id=&quot;20148&quot; value=&quot;5&quot;/&gt;&lt;property id=&quot;20300&quot; value=&quot;Slide 12 - &amp;quot;Applicant Reactions&amp;quot;&quot;/&gt;&lt;property id=&quot;20307&quot; value=&quot;281&quot;/&gt;&lt;/object&gt;&lt;object type=&quot;3&quot; unique_id=&quot;10627&quot;&gt;&lt;property id=&quot;20148&quot; value=&quot;5&quot;/&gt;&lt;property id=&quot;20300&quot; value=&quot;Slide 13 - &amp;quot;Reactions to Diversity Issues&amp;quot;&quot;/&gt;&lt;property id=&quot;20307&quot; value=&quot;282&quot;/&gt;&lt;/object&gt;&lt;object type=&quot;3&quot; unique_id=&quot;10758&quot;&gt;&lt;property id=&quot;20148&quot; value=&quot;5&quot;/&gt;&lt;property id=&quot;20300&quot; value=&quot;Slide 14 - &amp;quot;Consideration Related to Recruiters: Selection&amp;quot;&quot;/&gt;&lt;property id=&quot;20307&quot; value=&quot;283&quot;/&gt;&lt;/object&gt;&lt;object type=&quot;3&quot; unique_id=&quot;10840&quot;&gt;&lt;property id=&quot;20148&quot; value=&quot;5&quot;/&gt;&lt;property id=&quot;20300&quot; value=&quot;Slide 16 - &amp;quot;Comparing Choice of Messages&amp;quot;&quot;/&gt;&lt;property id=&quot;20307&quot; value=&quot;284&quot;/&gt;&lt;/object&gt;&lt;object type=&quot;3&quot; unique_id=&quot;11009&quot;&gt;&lt;property id=&quot;20148&quot; value=&quot;5&quot;/&gt;&lt;property id=&quot;20300&quot; value=&quot;Slide 17 - &amp;quot;Searching: Communication Media&amp;quot;&quot;/&gt;&lt;property id=&quot;20307&quot; value=&quot;285&quot;/&gt;&lt;/object&gt;&lt;object type=&quot;3&quot; unique_id=&quot;11010&quot;&gt;&lt;property id=&quot;20148&quot; value=&quot;5&quot;/&gt;&lt;property id=&quot;20300&quot; value=&quot;Slide 18 - &amp;quot;Communication Media&amp;quot;&quot;/&gt;&lt;property id=&quot;20307&quot; value=&quot;286&quot;/&gt;&lt;/object&gt;&lt;object type=&quot;3&quot; unique_id=&quot;11161&quot;&gt;&lt;property id=&quot;20148&quot; value=&quot;5&quot;/&gt;&lt;property id=&quot;20300&quot; value=&quot;Slide 19 - &amp;quot;Features of High-Impact Organizational Websites&amp;quot;&quot;/&gt;&lt;property id=&quot;20307&quot; value=&quot;287&quot;/&gt;&lt;/object&gt;&lt;object type=&quot;3&quot; unique_id=&quot;11162&quot;&gt;&lt;property id=&quot;20148&quot; value=&quot;5&quot;/&gt;&lt;property id=&quot;20300&quot; value=&quot;Slide 20 - &amp;quot;Communication Media&amp;quot;&quot;/&gt;&lt;property id=&quot;20307&quot; value=&quot;288&quot;/&gt;&lt;/object&gt;&lt;object type=&quot;3&quot; unique_id=&quot;11692&quot;&gt;&lt;property id=&quot;20148&quot; value=&quot;5&quot;/&gt;&lt;property id=&quot;20300&quot; value=&quot;Slide 23 - &amp;quot;Strategy Implementation&amp;quot;&quot;/&gt;&lt;property id=&quot;20307&quot; value=&quot;289&quot;/&gt;&lt;/object&gt;&lt;object type=&quot;3&quot; unique_id=&quot;11786&quot;&gt;&lt;property id=&quot;20148&quot; value=&quot;5&quot;/&gt;&lt;property id=&quot;20300&quot; value=&quot;Slide 24 - &amp;quot;Metrics for Evaluating Recruiting Methods&amp;quot;&quot;/&gt;&lt;property id=&quot;20307&quot; value=&quot;290&quot;/&gt;&lt;/object&gt;&lt;/object&gt;&lt;object type=&quot;8&quot; unique_id=&quot;10040&quot;&gt;&lt;/object&gt;&lt;/object&gt;&lt;/database&gt;"/>
  <p:tag name="SECTOMILLISECCONVERTED" val="1"/>
</p:tagLst>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B1605E6CAFF34DA7688D4A3DE741FC" ma:contentTypeVersion="" ma:contentTypeDescription="Create a new document." ma:contentTypeScope="" ma:versionID="05ef95cd2ad246d0c8271ec60b17ad4f">
  <xsd:schema xmlns:xsd="http://www.w3.org/2001/XMLSchema" xmlns:xs="http://www.w3.org/2001/XMLSchema" xmlns:p="http://schemas.microsoft.com/office/2006/metadata/properties" xmlns:ns2="dd132adf-85ac-4a18-8a8f-eabd02632a11" xmlns:ns3="8f5cc36b-c016-4758-adce-9e0f69c0453c" targetNamespace="http://schemas.microsoft.com/office/2006/metadata/properties" ma:root="true" ma:fieldsID="c503de9789163bd5bbe326fdacfa265e" ns2:_="" ns3:_="">
    <xsd:import namespace="dd132adf-85ac-4a18-8a8f-eabd02632a11"/>
    <xsd:import namespace="8f5cc36b-c016-4758-adce-9e0f69c0453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132adf-85ac-4a18-8a8f-eabd02632a1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f5cc36b-c016-4758-adce-9e0f69c0453c"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51DB47-16D0-45AB-B757-3D03DEEB4EDB}">
  <ds:schemaRefs>
    <ds:schemaRef ds:uri="http://schemas.microsoft.com/sharepoint/v3/contenttype/forms"/>
  </ds:schemaRefs>
</ds:datastoreItem>
</file>

<file path=customXml/itemProps2.xml><?xml version="1.0" encoding="utf-8"?>
<ds:datastoreItem xmlns:ds="http://schemas.openxmlformats.org/officeDocument/2006/customXml" ds:itemID="{C6F25D78-4B7A-48BF-96BC-B4DB65875A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132adf-85ac-4a18-8a8f-eabd02632a11"/>
    <ds:schemaRef ds:uri="8f5cc36b-c016-4758-adce-9e0f69c045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4223D3-E408-48F8-AAAE-497F67AA19E5}">
  <ds:schemaRefs>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8f5cc36b-c016-4758-adce-9e0f69c0453c"/>
    <ds:schemaRef ds:uri="dd132adf-85ac-4a18-8a8f-eabd02632a1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MHHE_Accessible_PPT_Template-v3 (2)</Template>
  <TotalTime>123</TotalTime>
  <Words>1419</Words>
  <Application>Microsoft Office PowerPoint</Application>
  <PresentationFormat>On-screen Show (4:3)</PresentationFormat>
  <Paragraphs>226</Paragraphs>
  <Slides>31</Slides>
  <Notes>0</Notes>
  <HiddenSlides>2</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31</vt:i4>
      </vt:variant>
    </vt:vector>
  </HeadingPairs>
  <TitlesOfParts>
    <vt:vector size="45" baseType="lpstr">
      <vt:lpstr>Arial</vt:lpstr>
      <vt:lpstr>ArumSans Bold</vt:lpstr>
      <vt:lpstr>ArumSans Regular</vt:lpstr>
      <vt:lpstr>Calibri</vt:lpstr>
      <vt:lpstr>Vectipede Rg</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Staffing Organizations</vt:lpstr>
      <vt:lpstr>Learning Objectives for Chapter 5</vt:lpstr>
      <vt:lpstr>External Recruitment</vt:lpstr>
      <vt:lpstr>Planning, Communicating, and Implementing Strategic Recruiting </vt:lpstr>
      <vt:lpstr>Defining Strategic Recruiting Goals</vt:lpstr>
      <vt:lpstr>Open Versus Targeted Recruiting</vt:lpstr>
      <vt:lpstr>Recruitment Planning: Administrative Issues</vt:lpstr>
      <vt:lpstr>Example Recruitment Budget</vt:lpstr>
      <vt:lpstr>Example of a Recruitment Budget for 500 New Hires</vt:lpstr>
      <vt:lpstr>Discussion Question</vt:lpstr>
      <vt:lpstr>External Recruitment</vt:lpstr>
      <vt:lpstr>Applicant Reactions</vt:lpstr>
      <vt:lpstr>Applicant Reactions</vt:lpstr>
      <vt:lpstr>Reactions to Diversity Issues</vt:lpstr>
      <vt:lpstr>Consideration Related to Recruiters: Selection</vt:lpstr>
      <vt:lpstr>External Recruitment</vt:lpstr>
      <vt:lpstr>Comparing Choice of Messages</vt:lpstr>
      <vt:lpstr>Searching: Communication Media</vt:lpstr>
      <vt:lpstr>Communication Media</vt:lpstr>
      <vt:lpstr>Features of High-Impact Organizational Websites</vt:lpstr>
      <vt:lpstr>Communication Media</vt:lpstr>
      <vt:lpstr>Discussion Questions</vt:lpstr>
      <vt:lpstr>External Recruitment</vt:lpstr>
      <vt:lpstr>Strategy Implementation</vt:lpstr>
      <vt:lpstr>Metrics for Evaluating Recruiting Methods</vt:lpstr>
      <vt:lpstr>Discussion Questions</vt:lpstr>
      <vt:lpstr>External Recruitment</vt:lpstr>
      <vt:lpstr>Legal Issues</vt:lpstr>
      <vt:lpstr>Ethical Issues in Staffing</vt:lpstr>
      <vt:lpstr>APPENDIX</vt:lpstr>
      <vt:lpstr>Planning, Communicating, and Implementing Strategic Recruiting, Appendix</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Staffing Organizations</dc:title>
  <dc:creator>John Kammeyer-Mueller</dc:creator>
  <cp:lastModifiedBy>Dash-Grimes, Ms. Lisa Pearl</cp:lastModifiedBy>
  <cp:revision>60</cp:revision>
  <dcterms:created xsi:type="dcterms:W3CDTF">2017-04-25T20:18:41Z</dcterms:created>
  <dcterms:modified xsi:type="dcterms:W3CDTF">2020-02-12T14:55:06Z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0x010100E3B1605E6CAFF34DA7688D4A3DE741FC</vt:lpwstr>
  </property>
</Properties>
</file>