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6"/>
  </p:sldMasterIdLst>
  <p:notesMasterIdLst>
    <p:notesMasterId r:id="rId22"/>
  </p:notesMasterIdLst>
  <p:sldIdLst>
    <p:sldId id="256" r:id="rId7"/>
    <p:sldId id="258" r:id="rId8"/>
    <p:sldId id="267" r:id="rId9"/>
    <p:sldId id="268" r:id="rId10"/>
    <p:sldId id="269" r:id="rId11"/>
    <p:sldId id="262" r:id="rId12"/>
    <p:sldId id="270" r:id="rId13"/>
    <p:sldId id="271" r:id="rId14"/>
    <p:sldId id="272" r:id="rId15"/>
    <p:sldId id="266" r:id="rId16"/>
    <p:sldId id="273" r:id="rId17"/>
    <p:sldId id="274" r:id="rId18"/>
    <p:sldId id="275" r:id="rId19"/>
    <p:sldId id="276" r:id="rId20"/>
    <p:sldId id="25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Jankowski" initials="MJ" lastIdx="7" clrIdx="0">
    <p:extLst>
      <p:ext uri="{19B8F6BF-5375-455C-9EA6-DF929625EA0E}">
        <p15:presenceInfo xmlns:p15="http://schemas.microsoft.com/office/powerpoint/2012/main" userId="S-1-5-21-212079679-603467564-387449685-89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99FF"/>
    <a:srgbClr val="CC99FF"/>
    <a:srgbClr val="6699FF"/>
    <a:srgbClr val="9966FF"/>
    <a:srgbClr val="CC66FF"/>
    <a:srgbClr val="9933FF"/>
    <a:srgbClr val="FF00FF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0" autoAdjust="0"/>
    <p:restoredTop sz="71976" autoAdjust="0"/>
  </p:normalViewPr>
  <p:slideViewPr>
    <p:cSldViewPr>
      <p:cViewPr varScale="1">
        <p:scale>
          <a:sx n="82" d="100"/>
          <a:sy n="82" d="100"/>
        </p:scale>
        <p:origin x="23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DAF90-2A38-443F-938E-E84F650548BD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3CCD4-CB0B-4955-A452-0104C9FB1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53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can format these slides however you like as long as they include the required content. </a:t>
            </a:r>
            <a:r>
              <a:rPr lang="en-US" sz="12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dirty="0"/>
              <a:t>ou may use any colors or</a:t>
            </a:r>
            <a:r>
              <a:rPr lang="en-US" b="1" baseline="0" dirty="0"/>
              <a:t> images for the slide backgrounds and fonts as long as they are readable for a group presentation.</a:t>
            </a:r>
            <a:endParaRPr lang="en-US" b="1" dirty="0"/>
          </a:p>
          <a:p>
            <a:r>
              <a:rPr lang="en-US" sz="1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first slide should be a title slide. Include the same information that you would include in the heading on a paper -</a:t>
            </a:r>
            <a:r>
              <a:rPr lang="en-US" sz="1200" b="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your name, the date, the course,</a:t>
            </a:r>
            <a:r>
              <a:rPr lang="en-US" sz="1200" b="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the instructor’s name</a:t>
            </a:r>
            <a:r>
              <a:rPr lang="en-US" sz="1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200" b="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r>
              <a:rPr lang="en-US" sz="1200" b="0" u="sng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these instructions on each slide and replace them with detailed notes, showing what you would say if you were giving the presentation to a live audience.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12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third section (approximately five slides) is worth 30% of the grade and </a:t>
            </a:r>
            <a:r>
              <a:rPr lang="en-US" baseline="0" dirty="0"/>
              <a:t>should </a:t>
            </a:r>
            <a:r>
              <a:rPr lang="en-US" b="1" baseline="0" dirty="0"/>
              <a:t>show how your beliefs about the origin of the universe impact your worldview.</a:t>
            </a:r>
            <a:r>
              <a:rPr lang="en-US" baseline="0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in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first person singular and clearly communicate your own beliefs using the Bible and/or other scholarly sources as necessary.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the main points on the slides,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then elaborate on your content in the slide notes here at the bottom of the slides. In-text citations should be placed on the slides (not in the notes) so the audience could see them if you were giving a live presentation. Use the Bible and scholarly sources.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citations when appropriate.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 all these instructions and add in your own notes.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47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baseline="0" dirty="0"/>
              <a:t>Third section continued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46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baseline="0"/>
              <a:t>Third section continued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82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baseline="0"/>
              <a:t>Third section continued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50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baseline="0"/>
              <a:t>Third section continued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24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last slide (#15) should be a reference slide. Format the references the same as you would format them for a paper. Here are samples</a:t>
            </a:r>
            <a:r>
              <a:rPr lang="en-US" baseline="0" dirty="0"/>
              <a:t> of references for you. Be sure that you only use scholarly sources for your presentation.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All sources used for both content and images should be cited with in-text citations and a reference.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 only exception is the Bible. Content from the Bible should be documented with in-text citations (John 3:16 ESV), but not included on the reference slide.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 the reference statement and add </a:t>
            </a:r>
            <a:r>
              <a:rPr lang="en-US" sz="1200" b="1" u="sng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references.</a:t>
            </a:r>
            <a:endParaRPr lang="en-US" b="1" u="sng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7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first section (approximately four slides) is worth 25% of the grade.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the main points on the slides,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then elaborate on your content in the slide notes here at the bottom of the slides. In-text citations should be placed on the slides (not in the notes) so the audience could see them if you were giving a live presentation. Use the Bible and scholarly sources. 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citations when appropriate.</a:t>
            </a:r>
          </a:p>
          <a:p>
            <a:endParaRPr lang="en-US" sz="1200" b="1" u="sng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 all these instructions and add in your own notes.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60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dirty="0"/>
              <a:t>First</a:t>
            </a:r>
            <a:r>
              <a:rPr lang="en-US" b="0" u="none" baseline="0" dirty="0"/>
              <a:t> section continued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6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dirty="0"/>
              <a:t>First</a:t>
            </a:r>
            <a:r>
              <a:rPr lang="en-US" b="0" u="none" baseline="0" dirty="0"/>
              <a:t> section continued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42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dirty="0"/>
              <a:t>First</a:t>
            </a:r>
            <a:r>
              <a:rPr lang="en-US" b="0" u="none" baseline="0" dirty="0"/>
              <a:t> section continued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05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second section (approximately four slides) is worth 25% of the grade.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the main points on the slides,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then elaborate on your content in the slide notes here at the bottom of the slides. In-text citations should be placed on the slides (not in the notes) so the audience could see them if you were giving a live presentation. Use the Bible and scholarly sources.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citations when appropriate.</a:t>
            </a:r>
          </a:p>
          <a:p>
            <a:endParaRPr lang="en-US" sz="1200" b="1" u="sng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 all these instructions and add in your own notes.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47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baseline="0" dirty="0"/>
              <a:t>Second section continued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92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baseline="0"/>
              <a:t>Second </a:t>
            </a:r>
            <a:r>
              <a:rPr lang="en-US" b="0" u="none" baseline="0" dirty="0"/>
              <a:t>section continued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91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baseline="0" dirty="0"/>
              <a:t>Second section continued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CCD4-CB0B-4955-A452-0104C9FB13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3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77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42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5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3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07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3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4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4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7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8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F1DA4B-EADD-4F60-AC48-D42A7EB524B3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6DB9A2-E0FA-4B88-BBA0-1EEE929601A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608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947057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C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Origins Reflection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2317029"/>
            <a:ext cx="34099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b="1" dirty="0">
                <a:solidFill>
                  <a:srgbClr val="CC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Name</a:t>
            </a:r>
          </a:p>
          <a:p>
            <a:pPr algn="ctr">
              <a:lnSpc>
                <a:spcPct val="200000"/>
              </a:lnSpc>
            </a:pPr>
            <a:r>
              <a:rPr lang="en-US" sz="2000" b="1" dirty="0">
                <a:solidFill>
                  <a:srgbClr val="CC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  <a:p>
            <a:pPr algn="ctr">
              <a:lnSpc>
                <a:spcPct val="200000"/>
              </a:lnSpc>
            </a:pPr>
            <a:r>
              <a:rPr lang="en-US" sz="2000" b="1" dirty="0">
                <a:solidFill>
                  <a:srgbClr val="CC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CWV-###</a:t>
            </a:r>
          </a:p>
          <a:p>
            <a:pPr algn="ctr">
              <a:lnSpc>
                <a:spcPct val="200000"/>
              </a:lnSpc>
            </a:pPr>
            <a:r>
              <a:rPr lang="en-US" sz="2000" b="1" dirty="0">
                <a:solidFill>
                  <a:srgbClr val="CC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</a:p>
        </p:txBody>
      </p:sp>
    </p:spTree>
    <p:extLst>
      <p:ext uri="{BB962C8B-B14F-4D97-AF65-F5344CB8AC3E}">
        <p14:creationId xmlns:p14="http://schemas.microsoft.com/office/powerpoint/2010/main" val="3675013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301" y="457200"/>
            <a:ext cx="8153400" cy="830997"/>
          </a:xfrm>
          <a:prstGeom prst="rect">
            <a:avLst/>
          </a:prstGeom>
          <a:gradFill>
            <a:gsLst>
              <a:gs pos="0">
                <a:srgbClr val="7030A0"/>
              </a:gs>
              <a:gs pos="13000">
                <a:srgbClr val="7030A0"/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5400" dir="2700000" algn="br" rotWithShape="0">
              <a:srgbClr val="000000">
                <a:alpha val="60000"/>
              </a:srgbClr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My Beliefs About Origins Impact My Worldview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156979" cy="4401205"/>
          </a:xfrm>
          <a:prstGeom prst="rect">
            <a:avLst/>
          </a:prstGeom>
          <a:gradFill>
            <a:gsLst>
              <a:gs pos="0">
                <a:srgbClr val="7030A0"/>
              </a:gs>
              <a:gs pos="13000">
                <a:srgbClr val="7030A0"/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5400" dir="2700000" algn="br" rotWithShape="0">
              <a:srgbClr val="000000">
                <a:alpha val="60000"/>
              </a:srgbClr>
            </a:outerShdw>
            <a:softEdge rad="6350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6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301" y="457200"/>
            <a:ext cx="8153400" cy="830997"/>
          </a:xfrm>
          <a:prstGeom prst="rect">
            <a:avLst/>
          </a:prstGeom>
          <a:gradFill>
            <a:gsLst>
              <a:gs pos="0">
                <a:srgbClr val="7030A0"/>
              </a:gs>
              <a:gs pos="13000">
                <a:srgbClr val="7030A0"/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5400" dir="2700000" algn="br" rotWithShape="0">
              <a:srgbClr val="000000">
                <a:alpha val="60000"/>
              </a:srgbClr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My Beliefs About Origins Impact My Worldview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156979" cy="4401205"/>
          </a:xfrm>
          <a:prstGeom prst="rect">
            <a:avLst/>
          </a:prstGeom>
          <a:gradFill>
            <a:gsLst>
              <a:gs pos="0">
                <a:srgbClr val="7030A0"/>
              </a:gs>
              <a:gs pos="13000">
                <a:srgbClr val="7030A0"/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5400" dir="2700000" algn="br" rotWithShape="0">
              <a:srgbClr val="000000">
                <a:alpha val="60000"/>
              </a:srgbClr>
            </a:outerShdw>
            <a:softEdge rad="6350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5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301" y="457200"/>
            <a:ext cx="8153400" cy="830997"/>
          </a:xfrm>
          <a:prstGeom prst="rect">
            <a:avLst/>
          </a:prstGeom>
          <a:gradFill>
            <a:gsLst>
              <a:gs pos="0">
                <a:srgbClr val="7030A0"/>
              </a:gs>
              <a:gs pos="13000">
                <a:srgbClr val="7030A0"/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5400" dir="2700000" algn="br" rotWithShape="0">
              <a:srgbClr val="000000">
                <a:alpha val="60000"/>
              </a:srgbClr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My Beliefs About Origins Impact My Worldview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156979" cy="4401205"/>
          </a:xfrm>
          <a:prstGeom prst="rect">
            <a:avLst/>
          </a:prstGeom>
          <a:gradFill>
            <a:gsLst>
              <a:gs pos="0">
                <a:srgbClr val="7030A0"/>
              </a:gs>
              <a:gs pos="13000">
                <a:srgbClr val="7030A0"/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5400" dir="2700000" algn="br" rotWithShape="0">
              <a:srgbClr val="000000">
                <a:alpha val="60000"/>
              </a:srgbClr>
            </a:outerShdw>
            <a:softEdge rad="6350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95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301" y="457200"/>
            <a:ext cx="8153400" cy="830997"/>
          </a:xfrm>
          <a:prstGeom prst="rect">
            <a:avLst/>
          </a:prstGeom>
          <a:gradFill>
            <a:gsLst>
              <a:gs pos="0">
                <a:srgbClr val="7030A0"/>
              </a:gs>
              <a:gs pos="13000">
                <a:srgbClr val="7030A0"/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5400" dir="2700000" algn="br" rotWithShape="0">
              <a:srgbClr val="000000">
                <a:alpha val="60000"/>
              </a:srgbClr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My Beliefs About Origins Impact My Worldview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156979" cy="4401205"/>
          </a:xfrm>
          <a:prstGeom prst="rect">
            <a:avLst/>
          </a:prstGeom>
          <a:gradFill>
            <a:gsLst>
              <a:gs pos="0">
                <a:srgbClr val="7030A0"/>
              </a:gs>
              <a:gs pos="13000">
                <a:srgbClr val="7030A0"/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5400" dir="2700000" algn="br" rotWithShape="0">
              <a:srgbClr val="000000">
                <a:alpha val="60000"/>
              </a:srgbClr>
            </a:outerShdw>
            <a:softEdge rad="6350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301" y="457200"/>
            <a:ext cx="8153400" cy="830997"/>
          </a:xfrm>
          <a:prstGeom prst="rect">
            <a:avLst/>
          </a:prstGeom>
          <a:gradFill>
            <a:gsLst>
              <a:gs pos="0">
                <a:srgbClr val="7030A0"/>
              </a:gs>
              <a:gs pos="13000">
                <a:srgbClr val="7030A0"/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5400" dir="2700000" algn="br" rotWithShape="0">
              <a:srgbClr val="000000">
                <a:alpha val="60000"/>
              </a:srgbClr>
            </a:outerShdw>
            <a:softEdge rad="317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My Beliefs About Origins Impact My Worldview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156979" cy="4401205"/>
          </a:xfrm>
          <a:prstGeom prst="rect">
            <a:avLst/>
          </a:prstGeom>
          <a:gradFill>
            <a:gsLst>
              <a:gs pos="0">
                <a:srgbClr val="7030A0"/>
              </a:gs>
              <a:gs pos="13000">
                <a:srgbClr val="7030A0"/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5400" dir="2700000" algn="br" rotWithShape="0">
              <a:srgbClr val="000000">
                <a:alpha val="60000"/>
              </a:srgbClr>
            </a:outerShdw>
            <a:softEdge rad="6350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61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42419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1143000"/>
            <a:ext cx="796346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dirty="0">
                <a:solidFill>
                  <a:srgbClr val="CC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two to four references. Prepare these references according to the guidelines found in the Student Success Center. Include the permalink for the GCU Library sources used.</a:t>
            </a:r>
          </a:p>
        </p:txBody>
      </p:sp>
    </p:spTree>
    <p:extLst>
      <p:ext uri="{BB962C8B-B14F-4D97-AF65-F5344CB8AC3E}">
        <p14:creationId xmlns:p14="http://schemas.microsoft.com/office/powerpoint/2010/main" val="107788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153400" cy="861774"/>
          </a:xfrm>
          <a:prstGeom prst="rect">
            <a:avLst/>
          </a:prstGeom>
          <a:gradFill flip="none" rotWithShape="1">
            <a:lin ang="2700000" scaled="1"/>
            <a:tileRect/>
          </a:gradFill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Account From Genesis 1-2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099" y="1349514"/>
            <a:ext cx="8156979" cy="4401205"/>
          </a:xfrm>
          <a:prstGeom prst="rect">
            <a:avLst/>
          </a:prstGeom>
          <a:gradFill flip="none" rotWithShape="1">
            <a:lin ang="2700000" scaled="1"/>
            <a:tileRect/>
          </a:gradFill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7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099" y="1349514"/>
            <a:ext cx="8156979" cy="4401205"/>
          </a:xfrm>
          <a:prstGeom prst="rect">
            <a:avLst/>
          </a:prstGeom>
          <a:gradFill flip="none" rotWithShape="1">
            <a:lin ang="2700000" scaled="1"/>
            <a:tileRect/>
          </a:gradFill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153400" cy="861774"/>
          </a:xfrm>
          <a:prstGeom prst="rect">
            <a:avLst/>
          </a:prstGeom>
          <a:gradFill flip="none" rotWithShape="1">
            <a:lin ang="2700000" scaled="1"/>
            <a:tileRect/>
          </a:gradFill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Account From Genesis 1-2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8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099" y="1349514"/>
            <a:ext cx="8156979" cy="4401205"/>
          </a:xfrm>
          <a:prstGeom prst="rect">
            <a:avLst/>
          </a:prstGeom>
          <a:gradFill flip="none" rotWithShape="1">
            <a:lin ang="2700000" scaled="1"/>
            <a:tileRect/>
          </a:gradFill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153400" cy="861774"/>
          </a:xfrm>
          <a:prstGeom prst="rect">
            <a:avLst/>
          </a:prstGeom>
          <a:gradFill flip="none" rotWithShape="1">
            <a:lin ang="2700000" scaled="1"/>
            <a:tileRect/>
          </a:gradFill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Account From Genesis 1-2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9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099" y="1349514"/>
            <a:ext cx="8156979" cy="4401205"/>
          </a:xfrm>
          <a:prstGeom prst="rect">
            <a:avLst/>
          </a:prstGeom>
          <a:gradFill flip="none" rotWithShape="1">
            <a:lin ang="2700000" scaled="1"/>
            <a:tileRect/>
          </a:gradFill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153400" cy="861774"/>
          </a:xfrm>
          <a:prstGeom prst="rect">
            <a:avLst/>
          </a:prstGeom>
          <a:gradFill flip="none" rotWithShape="1">
            <a:lin ang="2700000" scaled="1"/>
            <a:tileRect/>
          </a:gradFill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Account From Genesis 1-2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4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301" y="304800"/>
            <a:ext cx="8153400" cy="861774"/>
          </a:xfrm>
          <a:prstGeom prst="rect">
            <a:avLst/>
          </a:prstGeom>
          <a:effectLst>
            <a:outerShdw blurRad="38100" dist="25400" dir="2700000" algn="br" rotWithShape="0">
              <a:srgbClr val="000000">
                <a:alpha val="60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Beliefs About the Origins of the Universe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301" y="1202596"/>
            <a:ext cx="8156979" cy="5016758"/>
          </a:xfrm>
          <a:prstGeom prst="rect">
            <a:avLst/>
          </a:prstGeom>
          <a:effectLst>
            <a:outerShdw blurRad="38100" dist="25400" dir="2700000" algn="br" rotWithShape="0">
              <a:srgbClr val="000000">
                <a:alpha val="60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6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301" y="304800"/>
            <a:ext cx="8153400" cy="861774"/>
          </a:xfrm>
          <a:prstGeom prst="rect">
            <a:avLst/>
          </a:prstGeom>
          <a:effectLst>
            <a:outerShdw blurRad="38100" dist="25400" dir="2700000" algn="br" rotWithShape="0">
              <a:srgbClr val="000000">
                <a:alpha val="60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Beliefs About the Origins of the Universe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301" y="1202596"/>
            <a:ext cx="8156979" cy="5016758"/>
          </a:xfrm>
          <a:prstGeom prst="rect">
            <a:avLst/>
          </a:prstGeom>
          <a:effectLst>
            <a:outerShdw blurRad="38100" dist="25400" dir="2700000" algn="br" rotWithShape="0">
              <a:srgbClr val="000000">
                <a:alpha val="60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6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301" y="304800"/>
            <a:ext cx="8153400" cy="861774"/>
          </a:xfrm>
          <a:prstGeom prst="rect">
            <a:avLst/>
          </a:prstGeom>
          <a:effectLst>
            <a:outerShdw blurRad="38100" dist="25400" dir="2700000" algn="br" rotWithShape="0">
              <a:srgbClr val="000000">
                <a:alpha val="60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Beliefs About the Origins of the Universe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301" y="1202596"/>
            <a:ext cx="8156979" cy="5016758"/>
          </a:xfrm>
          <a:prstGeom prst="rect">
            <a:avLst/>
          </a:prstGeom>
          <a:effectLst>
            <a:outerShdw blurRad="38100" dist="25400" dir="2700000" algn="br" rotWithShape="0">
              <a:srgbClr val="000000">
                <a:alpha val="60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9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3000">
              <a:srgbClr val="7030A0"/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301" y="304800"/>
            <a:ext cx="8153400" cy="861774"/>
          </a:xfrm>
          <a:prstGeom prst="rect">
            <a:avLst/>
          </a:prstGeom>
          <a:effectLst>
            <a:outerShdw blurRad="38100" dist="25400" dir="2700000" algn="br" rotWithShape="0">
              <a:srgbClr val="000000">
                <a:alpha val="60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Beliefs About the Origins of the Universe</a:t>
            </a:r>
          </a:p>
          <a:p>
            <a:pPr algn="ctr"/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301" y="1202596"/>
            <a:ext cx="8156979" cy="5016758"/>
          </a:xfrm>
          <a:prstGeom prst="rect">
            <a:avLst/>
          </a:prstGeom>
          <a:effectLst>
            <a:outerShdw blurRad="38100" dist="25400" dir="2700000" algn="br" rotWithShape="0">
              <a:srgbClr val="000000">
                <a:alpha val="60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Points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247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BusinessValu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Normal</TermName>
          <TermId xmlns="http://schemas.microsoft.com/office/infopath/2007/PartnerControls">581d4866-74cc-43f1-bef1-bb304cbfeaa5</TermId>
        </TermInfo>
      </Terms>
    </DocumentBusinessValueTaxHTField0>
    <SecurityClassifica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98311b30-b9e9-4d4f-9f64-0688c0d4a234</TermId>
        </TermInfo>
      </Terms>
    </SecurityClassificationTaxHTField0>
    <DocumentDepartment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Academic Program and Course Development</TermName>
          <TermId xmlns="http://schemas.microsoft.com/office/infopath/2007/PartnerControls">59abafec-cbf5-4238-a796-a3b74278f4db</TermId>
        </TermInfo>
      </Terms>
    </DocumentDepartmentTaxHTField0>
    <TaxCatchAll xmlns="30a82cfc-8d0b-455e-b705-4035c60ff9fd">
      <Value>3</Value>
      <Value>2</Value>
      <Value>1</Value>
    </TaxCatchAll>
    <DocumentComments xmlns="http://schemas.microsoft.com/sharepoint/v3" xsi:nil="true"/>
    <DocumentCategoryTaxHTField0 xmlns="http://schemas.microsoft.com/sharepoint/v3">
      <Terms xmlns="http://schemas.microsoft.com/office/infopath/2007/PartnerControls"/>
    </DocumentCategoryTaxHTField0>
    <DocumentTypeTaxHTField0 xmlns="http://schemas.microsoft.com/sharepoint/v3">
      <Terms xmlns="http://schemas.microsoft.com/office/infopath/2007/PartnerControls"/>
    </DocumentTypeTaxHTField0>
    <TaxKeywordTaxHTField xmlns="30a82cfc-8d0b-455e-b705-4035c60ff9fd">
      <Terms xmlns="http://schemas.microsoft.com/office/infopath/2007/PartnerControls"/>
    </TaxKeywordTaxHTField>
    <CourseVersion xmlns="30a82cfc-8d0b-455e-b705-4035c60ff9fd" xsi:nil="true"/>
    <DocumentSubjectTaxHTField0 xmlns="http://schemas.microsoft.com/sharepoint/v3">
      <Terms xmlns="http://schemas.microsoft.com/office/infopath/2007/PartnerControls"/>
    </DocumentSubjectTaxHTField0>
    <DocumentStatusTaxHTField0 xmlns="http://schemas.microsoft.com/sharepoint/v3">
      <Terms xmlns="http://schemas.microsoft.com/office/infopath/2007/PartnerControls"/>
    </DocumentStatus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urse Development" ma:contentTypeID="0x010100A30BC5E90BED914E81F4B67CDEADBEEF0072B4D5296E9CCD41A4B955E8BC4A98B90094B4066BA147784788D6B2AE27092B02" ma:contentTypeVersion="18" ma:contentTypeDescription="Create a new Course Development document." ma:contentTypeScope="" ma:versionID="9abb442cf9d687e8e2dbd06ef1ca7b9f">
  <xsd:schema xmlns:xsd="http://www.w3.org/2001/XMLSchema" xmlns:xs="http://www.w3.org/2001/XMLSchema" xmlns:p="http://schemas.microsoft.com/office/2006/metadata/properties" xmlns:ns1="http://schemas.microsoft.com/sharepoint/v3" xmlns:ns2="30a82cfc-8d0b-455e-b705-4035c60ff9fd" targetNamespace="http://schemas.microsoft.com/office/2006/metadata/properties" ma:root="true" ma:fieldsID="7f302115a5f8a1b15560b600ae7cd187" ns1:_="" ns2:_="">
    <xsd:import namespace="http://schemas.microsoft.com/sharepoint/v3"/>
    <xsd:import namespace="30a82cfc-8d0b-455e-b705-4035c60ff9fd"/>
    <xsd:element name="properties">
      <xsd:complexType>
        <xsd:sequence>
          <xsd:element name="documentManagement">
            <xsd:complexType>
              <xsd:all>
                <xsd:element ref="ns2:CourseVersion" minOccurs="0"/>
                <xsd:element ref="ns1:DocumentComments" minOccurs="0"/>
                <xsd:element ref="ns2:TaxKeywordTaxHTField" minOccurs="0"/>
                <xsd:element ref="ns1:SecurityClassificationTaxHTField0" minOccurs="0"/>
                <xsd:element ref="ns1:DocumentCategoryTaxHTField0" minOccurs="0"/>
                <xsd:element ref="ns1:DocumentBusinessValueTaxHTField0" minOccurs="0"/>
                <xsd:element ref="ns1:DocumentSubjectTaxHTField0" minOccurs="0"/>
                <xsd:element ref="ns1:DocumentStatusTaxHTField0" minOccurs="0"/>
                <xsd:element ref="ns2:TaxCatchAll" minOccurs="0"/>
                <xsd:element ref="ns2:TaxCatchAllLabel" minOccurs="0"/>
                <xsd:element ref="ns1:DocumentTypeTaxHTField0" minOccurs="0"/>
                <xsd:element ref="ns1:DocumentDepartment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Comments" ma:index="7" nillable="true" ma:displayName="Description" ma:description="The summary or abstract of the contents of the document" ma:internalName="DocumentComments">
      <xsd:simpleType>
        <xsd:restriction base="dms:Note">
          <xsd:maxLength value="255"/>
        </xsd:restriction>
      </xsd:simpleType>
    </xsd:element>
    <xsd:element name="SecurityClassificationTaxHTField0" ma:index="13" nillable="true" ma:taxonomy="true" ma:internalName="SecurityClassificationTaxHTField0" ma:taxonomyFieldName="SecurityClassification" ma:displayName="Classification" ma:readOnly="false" ma:default="2;#Internal|98311b30-b9e9-4d4f-9f64-0688c0d4a234" ma:fieldId="{deadbeef-dd47-4075-83f4-7a25a42617f9}" ma:sspId="5ddf6d74-a44e-45e9-afc0-d7ad5ae01d3b" ma:termSetId="b4b0d153-30b9-455a-9458-c3a4d77c91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CategoryTaxHTField0" ma:index="14" nillable="true" ma:taxonomy="true" ma:internalName="DocumentCategoryTaxHTField0" ma:taxonomyFieldName="DocumentCategory" ma:displayName="Category" ma:default="" ma:fieldId="{deadbeef-df57-4942-869e-88db097302a9}" ma:sspId="5ddf6d74-a44e-45e9-afc0-d7ad5ae01d3b" ma:termSetId="52f69233-5cf0-4c4a-8a06-7adcfff7b0d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cumentBusinessValueTaxHTField0" ma:index="15" nillable="true" ma:taxonomy="true" ma:internalName="DocumentBusinessValueTaxHTField0" ma:taxonomyFieldName="DocumentBusinessValue" ma:displayName="Business Value" ma:readOnly="false" ma:default="1;#Normal|581d4866-74cc-43f1-bef1-bb304cbfeaa5" ma:fieldId="{deadbeef-1563-43e8-a472-f8beecdc2f9a}" ma:sspId="5ddf6d74-a44e-45e9-afc0-d7ad5ae01d3b" ma:termSetId="de6416be-ddc0-435d-937d-8647ab739b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SubjectTaxHTField0" ma:index="16" nillable="true" ma:taxonomy="true" ma:internalName="DocumentSubjectTaxHTField0" ma:taxonomyFieldName="DocumentSubject" ma:displayName="Subject" ma:readOnly="false" ma:default="" ma:fieldId="{deadbeef-f57a-49aa-8e80-40b7474d5a66}" ma:sspId="5ddf6d74-a44e-45e9-afc0-d7ad5ae01d3b" ma:termSetId="122e6309-b4e4-4602-9fcd-00090a755f6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cumentStatusTaxHTField0" ma:index="17" nillable="true" ma:taxonomy="true" ma:internalName="DocumentStatusTaxHTField0" ma:taxonomyFieldName="DocumentStatus" ma:displayName="Status" ma:default="" ma:fieldId="{deadbeef-14b3-4711-a028-ec5ab2e777db}" ma:sspId="5ddf6d74-a44e-45e9-afc0-d7ad5ae01d3b" ma:termSetId="89f586f0-dd11-45fd-b561-c10d067e4b4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cumentTypeTaxHTField0" ma:index="20" nillable="true" ma:taxonomy="true" ma:internalName="DocumentTypeTaxHTField0" ma:taxonomyFieldName="DocumentType" ma:displayName="Document Type" ma:readOnly="false" ma:default="" ma:fieldId="{deadbeef-9601-426a-9322-ac73799625f1}" ma:sspId="5ddf6d74-a44e-45e9-afc0-d7ad5ae01d3b" ma:termSetId="56472838-225c-4fb3-b14d-139d47897cc6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cumentDepartmentTaxHTField0" ma:index="21" nillable="true" ma:taxonomy="true" ma:internalName="DocumentDepartmentTaxHTField0" ma:taxonomyFieldName="DocumentDepartment" ma:displayName="Department" ma:readOnly="false" ma:default="3;#Academic Program and Course Development|59abafec-cbf5-4238-a796-a3b74278f4db" ma:fieldId="{deadbeef-6c26-4ca2-8669-4998fb5582db}" ma:sspId="5ddf6d74-a44e-45e9-afc0-d7ad5ae01d3b" ma:termSetId="1601148f-bc18-4e12-8568-fe1a2a04260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a82cfc-8d0b-455e-b705-4035c60ff9fd" elementFormDefault="qualified">
    <xsd:import namespace="http://schemas.microsoft.com/office/2006/documentManagement/types"/>
    <xsd:import namespace="http://schemas.microsoft.com/office/infopath/2007/PartnerControls"/>
    <xsd:element name="CourseVersion" ma:index="4" nillable="true" ma:displayName="Course Version" ma:internalName="CourseVersion">
      <xsd:simpleType>
        <xsd:restriction base="dms:Text">
          <xsd:maxLength value="255"/>
        </xsd:restriction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5ddf6d74-a44e-45e9-afc0-d7ad5ae01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description="" ma:hidden="true" ma:list="{4549d8d1-fd35-42e1-a179-f6926eae1453}" ma:internalName="TaxCatchAll" ma:showField="CatchAllData" ma:web="30a82cfc-8d0b-455e-b705-4035c60ff9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9" nillable="true" ma:displayName="Taxonomy Catch All Column1" ma:description="" ma:hidden="true" ma:list="{4549d8d1-fd35-42e1-a179-f6926eae1453}" ma:internalName="TaxCatchAllLabel" ma:readOnly="true" ma:showField="CatchAllDataLabel" ma:web="30a82cfc-8d0b-455e-b705-4035c60ff9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5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2AF8B111-BE9B-4692-BB31-B3C6C4180B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834D27-0CC6-4AE3-B73D-D48EBEF7EE1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0a82cfc-8d0b-455e-b705-4035c60ff9fd"/>
  </ds:schemaRefs>
</ds:datastoreItem>
</file>

<file path=customXml/itemProps3.xml><?xml version="1.0" encoding="utf-8"?>
<ds:datastoreItem xmlns:ds="http://schemas.openxmlformats.org/officeDocument/2006/customXml" ds:itemID="{0DE83DF0-6FBC-4F11-8F58-A4C8A271BF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a82cfc-8d0b-455e-b705-4035c60ff9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65EC264-D712-40AA-A077-1353D1FE522B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52A9B0A-B6CC-4517-B408-23B88F29EAA5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316</TotalTime>
  <Words>727</Words>
  <Application>Microsoft Office PowerPoint</Application>
  <PresentationFormat>On-screen Show (4:3)</PresentationFormat>
  <Paragraphs>157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Grand Canyon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Pasley</dc:creator>
  <cp:keywords/>
  <cp:lastModifiedBy>Rosalyn Young</cp:lastModifiedBy>
  <cp:revision>51</cp:revision>
  <dcterms:created xsi:type="dcterms:W3CDTF">2015-01-29T21:47:03Z</dcterms:created>
  <dcterms:modified xsi:type="dcterms:W3CDTF">2020-07-02T09:49:40Z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0x010100A30BC5E90BED914E81F4B67CDEADBEEF0072B4D5296E9CCD41A4B955E8BC4A98B90094B4066BA147784788D6B2AE27092B02</vt:lpwstr>
  </property>
  <property fmtid="{D5CDD505-2E9C-101B-9397-08002B2CF9AE}" pid="3" name="DocumentDepartment">
    <vt:lpwstr>3;#Academic Program and Course Development|59abafec-cbf5-4238-a796-a3b74278f4db</vt:lpwstr>
  </property>
  <property fmtid="{D5CDD505-2E9C-101B-9397-08002B2CF9AE}" pid="4" name="TaxKeyword">
    <vt:lpwstr/>
  </property>
  <property fmtid="{D5CDD505-2E9C-101B-9397-08002B2CF9AE}" pid="5" name="DocumentBusinessValue">
    <vt:lpwstr>1;#Normal|581d4866-74cc-43f1-bef1-bb304cbfeaa5</vt:lpwstr>
  </property>
  <property fmtid="{D5CDD505-2E9C-101B-9397-08002B2CF9AE}" pid="6" name="SecurityClassification">
    <vt:lpwstr>2;#Internal|98311b30-b9e9-4d4f-9f64-0688c0d4a234</vt:lpwstr>
  </property>
  <property fmtid="{D5CDD505-2E9C-101B-9397-08002B2CF9AE}" pid="7" name="DocumentStatus">
    <vt:lpwstr/>
  </property>
  <property fmtid="{D5CDD505-2E9C-101B-9397-08002B2CF9AE}" pid="8" name="DocumentCategory">
    <vt:lpwstr/>
  </property>
  <property fmtid="{D5CDD505-2E9C-101B-9397-08002B2CF9AE}" pid="9" name="DocumentSubject">
    <vt:lpwstr/>
  </property>
  <property fmtid="{D5CDD505-2E9C-101B-9397-08002B2CF9AE}" pid="10" name="DocumentType">
    <vt:lpwstr/>
  </property>
</Properties>
</file>