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576595-8E75-4FF3-958C-BF622D2ABBFE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A3C904E-E8BD-429B-BC75-6907CB600833}">
      <dgm:prSet/>
      <dgm:spPr/>
      <dgm:t>
        <a:bodyPr/>
        <a:lstStyle/>
        <a:p>
          <a:r>
            <a:rPr lang="en-US" dirty="0"/>
            <a:t>A  subsidiary of the State</a:t>
          </a:r>
        </a:p>
      </dgm:t>
    </dgm:pt>
    <dgm:pt modelId="{E7E89479-6C43-4B99-B331-718EDB6F7CE8}" type="parTrans" cxnId="{7D58A70E-1BB1-4F93-BCC1-A3FAFEEE949F}">
      <dgm:prSet/>
      <dgm:spPr/>
      <dgm:t>
        <a:bodyPr/>
        <a:lstStyle/>
        <a:p>
          <a:endParaRPr lang="en-US"/>
        </a:p>
      </dgm:t>
    </dgm:pt>
    <dgm:pt modelId="{7757C85E-FD6D-475A-A01E-0E343B101106}" type="sibTrans" cxnId="{7D58A70E-1BB1-4F93-BCC1-A3FAFEEE949F}">
      <dgm:prSet/>
      <dgm:spPr/>
      <dgm:t>
        <a:bodyPr/>
        <a:lstStyle/>
        <a:p>
          <a:endParaRPr lang="en-US"/>
        </a:p>
      </dgm:t>
    </dgm:pt>
    <dgm:pt modelId="{A4B72009-845B-4146-80D5-89DDF7C97B40}">
      <dgm:prSet/>
      <dgm:spPr/>
      <dgm:t>
        <a:bodyPr/>
        <a:lstStyle/>
        <a:p>
          <a:r>
            <a:rPr lang="en-US" dirty="0"/>
            <a:t>Governor the practices of Nurses</a:t>
          </a:r>
        </a:p>
      </dgm:t>
    </dgm:pt>
    <dgm:pt modelId="{99F877F6-7004-44C8-AC91-BE745F50C200}" type="parTrans" cxnId="{FC327501-B7D9-41C1-B284-9A0581933C6C}">
      <dgm:prSet/>
      <dgm:spPr/>
      <dgm:t>
        <a:bodyPr/>
        <a:lstStyle/>
        <a:p>
          <a:endParaRPr lang="en-US"/>
        </a:p>
      </dgm:t>
    </dgm:pt>
    <dgm:pt modelId="{F4ADC192-54A4-4F79-AA6D-BEB7522FF372}" type="sibTrans" cxnId="{FC327501-B7D9-41C1-B284-9A0581933C6C}">
      <dgm:prSet/>
      <dgm:spPr/>
      <dgm:t>
        <a:bodyPr/>
        <a:lstStyle/>
        <a:p>
          <a:endParaRPr lang="en-US"/>
        </a:p>
      </dgm:t>
    </dgm:pt>
    <dgm:pt modelId="{69B51765-E0F0-448E-BED0-C855188C185D}">
      <dgm:prSet/>
      <dgm:spPr/>
      <dgm:t>
        <a:bodyPr/>
        <a:lstStyle/>
        <a:p>
          <a:r>
            <a:rPr lang="en-US" dirty="0"/>
            <a:t>Protect and uphold public health</a:t>
          </a:r>
        </a:p>
      </dgm:t>
    </dgm:pt>
    <dgm:pt modelId="{EEE28953-B2B3-467B-AA46-D963EEF8EFD1}" type="parTrans" cxnId="{A2D5750F-2AF4-48BE-AEB8-A8D4FF597659}">
      <dgm:prSet/>
      <dgm:spPr/>
      <dgm:t>
        <a:bodyPr/>
        <a:lstStyle/>
        <a:p>
          <a:endParaRPr lang="en-US"/>
        </a:p>
      </dgm:t>
    </dgm:pt>
    <dgm:pt modelId="{0E2BF9E6-A8F2-4E27-8ADD-FBBABE040494}" type="sibTrans" cxnId="{A2D5750F-2AF4-48BE-AEB8-A8D4FF597659}">
      <dgm:prSet/>
      <dgm:spPr/>
      <dgm:t>
        <a:bodyPr/>
        <a:lstStyle/>
        <a:p>
          <a:endParaRPr lang="en-US"/>
        </a:p>
      </dgm:t>
    </dgm:pt>
    <dgm:pt modelId="{853CEDF0-EBC3-468D-B11A-DDF6F06DF992}">
      <dgm:prSet/>
      <dgm:spPr/>
      <dgm:t>
        <a:bodyPr/>
        <a:lstStyle/>
        <a:p>
          <a:r>
            <a:rPr lang="en-US" dirty="0"/>
            <a:t>Issue and revoke licensure</a:t>
          </a:r>
        </a:p>
      </dgm:t>
    </dgm:pt>
    <dgm:pt modelId="{C256BCB4-FEAB-4E11-939A-688F48E69FE1}" type="parTrans" cxnId="{DA7D96C7-988B-4FD1-86F1-EB6F6FA0849B}">
      <dgm:prSet/>
      <dgm:spPr/>
      <dgm:t>
        <a:bodyPr/>
        <a:lstStyle/>
        <a:p>
          <a:endParaRPr lang="en-US"/>
        </a:p>
      </dgm:t>
    </dgm:pt>
    <dgm:pt modelId="{8EB15609-3F81-4062-861C-969A9889D58C}" type="sibTrans" cxnId="{DA7D96C7-988B-4FD1-86F1-EB6F6FA0849B}">
      <dgm:prSet/>
      <dgm:spPr/>
      <dgm:t>
        <a:bodyPr/>
        <a:lstStyle/>
        <a:p>
          <a:endParaRPr lang="en-US"/>
        </a:p>
      </dgm:t>
    </dgm:pt>
    <dgm:pt modelId="{C88EFA6A-0542-4655-85D6-5B889DFBE9E0}">
      <dgm:prSet/>
      <dgm:spPr/>
      <dgm:t>
        <a:bodyPr/>
        <a:lstStyle/>
        <a:p>
          <a:r>
            <a:rPr lang="en-US" dirty="0"/>
            <a:t>Ensures safe and competent care</a:t>
          </a:r>
        </a:p>
      </dgm:t>
    </dgm:pt>
    <dgm:pt modelId="{5C5AF2DB-9A86-4730-AEB1-A1FE792FE51A}" type="parTrans" cxnId="{89014402-9950-4F60-BBBE-AE0523CE3C69}">
      <dgm:prSet/>
      <dgm:spPr/>
      <dgm:t>
        <a:bodyPr/>
        <a:lstStyle/>
        <a:p>
          <a:endParaRPr lang="en-US"/>
        </a:p>
      </dgm:t>
    </dgm:pt>
    <dgm:pt modelId="{4371F705-9A12-4515-9BF3-A9381ACBC9AB}" type="sibTrans" cxnId="{89014402-9950-4F60-BBBE-AE0523CE3C69}">
      <dgm:prSet/>
      <dgm:spPr/>
      <dgm:t>
        <a:bodyPr/>
        <a:lstStyle/>
        <a:p>
          <a:endParaRPr lang="en-US"/>
        </a:p>
      </dgm:t>
    </dgm:pt>
    <dgm:pt modelId="{E39BCF53-7955-4E92-B0F4-BA63F7E00F2A}" type="pres">
      <dgm:prSet presAssocID="{35576595-8E75-4FF3-958C-BF622D2ABBFE}" presName="linear" presStyleCnt="0">
        <dgm:presLayoutVars>
          <dgm:animLvl val="lvl"/>
          <dgm:resizeHandles val="exact"/>
        </dgm:presLayoutVars>
      </dgm:prSet>
      <dgm:spPr/>
    </dgm:pt>
    <dgm:pt modelId="{AF250B86-14A7-45AF-BF6A-A966C1915CFC}" type="pres">
      <dgm:prSet presAssocID="{BA3C904E-E8BD-429B-BC75-6907CB60083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7A8D4FE-7A7E-457A-8A52-1C5AE7C45E37}" type="pres">
      <dgm:prSet presAssocID="{7757C85E-FD6D-475A-A01E-0E343B101106}" presName="spacer" presStyleCnt="0"/>
      <dgm:spPr/>
    </dgm:pt>
    <dgm:pt modelId="{B83D1EC5-A2EC-4D0C-93EA-1024BD949704}" type="pres">
      <dgm:prSet presAssocID="{A4B72009-845B-4146-80D5-89DDF7C97B4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7A2BE0B-03EE-46F5-B176-5461425E0D49}" type="pres">
      <dgm:prSet presAssocID="{F4ADC192-54A4-4F79-AA6D-BEB7522FF372}" presName="spacer" presStyleCnt="0"/>
      <dgm:spPr/>
    </dgm:pt>
    <dgm:pt modelId="{4ED77514-13DF-406E-8C3F-085695A7F799}" type="pres">
      <dgm:prSet presAssocID="{69B51765-E0F0-448E-BED0-C855188C185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6A94152-1FC4-4E25-BB4A-309CA713C4F2}" type="pres">
      <dgm:prSet presAssocID="{0E2BF9E6-A8F2-4E27-8ADD-FBBABE040494}" presName="spacer" presStyleCnt="0"/>
      <dgm:spPr/>
    </dgm:pt>
    <dgm:pt modelId="{061FCF07-F99A-4AEE-859D-CF459D69DD11}" type="pres">
      <dgm:prSet presAssocID="{853CEDF0-EBC3-468D-B11A-DDF6F06DF99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D4E3978-0F1E-47F7-94C8-216657B8D190}" type="pres">
      <dgm:prSet presAssocID="{8EB15609-3F81-4062-861C-969A9889D58C}" presName="spacer" presStyleCnt="0"/>
      <dgm:spPr/>
    </dgm:pt>
    <dgm:pt modelId="{D8591100-D9CB-4B5E-AC48-5DD7A20CB35A}" type="pres">
      <dgm:prSet presAssocID="{C88EFA6A-0542-4655-85D6-5B889DFBE9E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C327501-B7D9-41C1-B284-9A0581933C6C}" srcId="{35576595-8E75-4FF3-958C-BF622D2ABBFE}" destId="{A4B72009-845B-4146-80D5-89DDF7C97B40}" srcOrd="1" destOrd="0" parTransId="{99F877F6-7004-44C8-AC91-BE745F50C200}" sibTransId="{F4ADC192-54A4-4F79-AA6D-BEB7522FF372}"/>
    <dgm:cxn modelId="{89014402-9950-4F60-BBBE-AE0523CE3C69}" srcId="{35576595-8E75-4FF3-958C-BF622D2ABBFE}" destId="{C88EFA6A-0542-4655-85D6-5B889DFBE9E0}" srcOrd="4" destOrd="0" parTransId="{5C5AF2DB-9A86-4730-AEB1-A1FE792FE51A}" sibTransId="{4371F705-9A12-4515-9BF3-A9381ACBC9AB}"/>
    <dgm:cxn modelId="{7D58A70E-1BB1-4F93-BCC1-A3FAFEEE949F}" srcId="{35576595-8E75-4FF3-958C-BF622D2ABBFE}" destId="{BA3C904E-E8BD-429B-BC75-6907CB600833}" srcOrd="0" destOrd="0" parTransId="{E7E89479-6C43-4B99-B331-718EDB6F7CE8}" sibTransId="{7757C85E-FD6D-475A-A01E-0E343B101106}"/>
    <dgm:cxn modelId="{A2D5750F-2AF4-48BE-AEB8-A8D4FF597659}" srcId="{35576595-8E75-4FF3-958C-BF622D2ABBFE}" destId="{69B51765-E0F0-448E-BED0-C855188C185D}" srcOrd="2" destOrd="0" parTransId="{EEE28953-B2B3-467B-AA46-D963EEF8EFD1}" sibTransId="{0E2BF9E6-A8F2-4E27-8ADD-FBBABE040494}"/>
    <dgm:cxn modelId="{6DD43334-F24B-4253-9610-7CA1DDF0CAA9}" type="presOf" srcId="{C88EFA6A-0542-4655-85D6-5B889DFBE9E0}" destId="{D8591100-D9CB-4B5E-AC48-5DD7A20CB35A}" srcOrd="0" destOrd="0" presId="urn:microsoft.com/office/officeart/2005/8/layout/vList2"/>
    <dgm:cxn modelId="{5608C93B-58EB-429E-A158-D99502586578}" type="presOf" srcId="{69B51765-E0F0-448E-BED0-C855188C185D}" destId="{4ED77514-13DF-406E-8C3F-085695A7F799}" srcOrd="0" destOrd="0" presId="urn:microsoft.com/office/officeart/2005/8/layout/vList2"/>
    <dgm:cxn modelId="{FAFC4477-25FA-44ED-BA02-37009AAF4D23}" type="presOf" srcId="{35576595-8E75-4FF3-958C-BF622D2ABBFE}" destId="{E39BCF53-7955-4E92-B0F4-BA63F7E00F2A}" srcOrd="0" destOrd="0" presId="urn:microsoft.com/office/officeart/2005/8/layout/vList2"/>
    <dgm:cxn modelId="{FC8DDB8E-89F3-4D18-A6C5-654AB2E110DE}" type="presOf" srcId="{BA3C904E-E8BD-429B-BC75-6907CB600833}" destId="{AF250B86-14A7-45AF-BF6A-A966C1915CFC}" srcOrd="0" destOrd="0" presId="urn:microsoft.com/office/officeart/2005/8/layout/vList2"/>
    <dgm:cxn modelId="{03A6E69F-F5E3-448A-93F2-3BA1407F515A}" type="presOf" srcId="{853CEDF0-EBC3-468D-B11A-DDF6F06DF992}" destId="{061FCF07-F99A-4AEE-859D-CF459D69DD11}" srcOrd="0" destOrd="0" presId="urn:microsoft.com/office/officeart/2005/8/layout/vList2"/>
    <dgm:cxn modelId="{DA7D96C7-988B-4FD1-86F1-EB6F6FA0849B}" srcId="{35576595-8E75-4FF3-958C-BF622D2ABBFE}" destId="{853CEDF0-EBC3-468D-B11A-DDF6F06DF992}" srcOrd="3" destOrd="0" parTransId="{C256BCB4-FEAB-4E11-939A-688F48E69FE1}" sibTransId="{8EB15609-3F81-4062-861C-969A9889D58C}"/>
    <dgm:cxn modelId="{86A1E1DB-1D73-4D73-A4C5-3C558E827287}" type="presOf" srcId="{A4B72009-845B-4146-80D5-89DDF7C97B40}" destId="{B83D1EC5-A2EC-4D0C-93EA-1024BD949704}" srcOrd="0" destOrd="0" presId="urn:microsoft.com/office/officeart/2005/8/layout/vList2"/>
    <dgm:cxn modelId="{80ED2F45-F312-464D-A236-35761CD5D125}" type="presParOf" srcId="{E39BCF53-7955-4E92-B0F4-BA63F7E00F2A}" destId="{AF250B86-14A7-45AF-BF6A-A966C1915CFC}" srcOrd="0" destOrd="0" presId="urn:microsoft.com/office/officeart/2005/8/layout/vList2"/>
    <dgm:cxn modelId="{F8E724D0-AE2C-4B22-A85D-4FD9EDB74B57}" type="presParOf" srcId="{E39BCF53-7955-4E92-B0F4-BA63F7E00F2A}" destId="{37A8D4FE-7A7E-457A-8A52-1C5AE7C45E37}" srcOrd="1" destOrd="0" presId="urn:microsoft.com/office/officeart/2005/8/layout/vList2"/>
    <dgm:cxn modelId="{CD5940D8-9105-41ED-B242-B85BA7EE5CB9}" type="presParOf" srcId="{E39BCF53-7955-4E92-B0F4-BA63F7E00F2A}" destId="{B83D1EC5-A2EC-4D0C-93EA-1024BD949704}" srcOrd="2" destOrd="0" presId="urn:microsoft.com/office/officeart/2005/8/layout/vList2"/>
    <dgm:cxn modelId="{FAE2A1F9-32D9-4E42-B184-B18030E59147}" type="presParOf" srcId="{E39BCF53-7955-4E92-B0F4-BA63F7E00F2A}" destId="{B7A2BE0B-03EE-46F5-B176-5461425E0D49}" srcOrd="3" destOrd="0" presId="urn:microsoft.com/office/officeart/2005/8/layout/vList2"/>
    <dgm:cxn modelId="{5BD88144-B931-4018-AAA6-D0A4DAC75566}" type="presParOf" srcId="{E39BCF53-7955-4E92-B0F4-BA63F7E00F2A}" destId="{4ED77514-13DF-406E-8C3F-085695A7F799}" srcOrd="4" destOrd="0" presId="urn:microsoft.com/office/officeart/2005/8/layout/vList2"/>
    <dgm:cxn modelId="{78ED9F99-1098-43EB-A84B-2DE6161D287D}" type="presParOf" srcId="{E39BCF53-7955-4E92-B0F4-BA63F7E00F2A}" destId="{26A94152-1FC4-4E25-BB4A-309CA713C4F2}" srcOrd="5" destOrd="0" presId="urn:microsoft.com/office/officeart/2005/8/layout/vList2"/>
    <dgm:cxn modelId="{6A957137-9254-4208-AE42-A9F67673478B}" type="presParOf" srcId="{E39BCF53-7955-4E92-B0F4-BA63F7E00F2A}" destId="{061FCF07-F99A-4AEE-859D-CF459D69DD11}" srcOrd="6" destOrd="0" presId="urn:microsoft.com/office/officeart/2005/8/layout/vList2"/>
    <dgm:cxn modelId="{5BFAC7CF-80D3-493C-A557-2BDDBABD6082}" type="presParOf" srcId="{E39BCF53-7955-4E92-B0F4-BA63F7E00F2A}" destId="{FD4E3978-0F1E-47F7-94C8-216657B8D190}" srcOrd="7" destOrd="0" presId="urn:microsoft.com/office/officeart/2005/8/layout/vList2"/>
    <dgm:cxn modelId="{22A1FE3B-CF6E-47CF-9B92-E2D7F201CDE5}" type="presParOf" srcId="{E39BCF53-7955-4E92-B0F4-BA63F7E00F2A}" destId="{D8591100-D9CB-4B5E-AC48-5DD7A20CB35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50B86-14A7-45AF-BF6A-A966C1915CFC}">
      <dsp:nvSpPr>
        <dsp:cNvPr id="0" name=""/>
        <dsp:cNvSpPr/>
      </dsp:nvSpPr>
      <dsp:spPr>
        <a:xfrm>
          <a:off x="0" y="6923"/>
          <a:ext cx="5366040" cy="5896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  subsidiary of the State</a:t>
          </a:r>
        </a:p>
      </dsp:txBody>
      <dsp:txXfrm>
        <a:off x="28786" y="35709"/>
        <a:ext cx="5308468" cy="532107"/>
      </dsp:txXfrm>
    </dsp:sp>
    <dsp:sp modelId="{B83D1EC5-A2EC-4D0C-93EA-1024BD949704}">
      <dsp:nvSpPr>
        <dsp:cNvPr id="0" name=""/>
        <dsp:cNvSpPr/>
      </dsp:nvSpPr>
      <dsp:spPr>
        <a:xfrm>
          <a:off x="0" y="665723"/>
          <a:ext cx="5366040" cy="5896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Governor the practices of Nurses</a:t>
          </a:r>
        </a:p>
      </dsp:txBody>
      <dsp:txXfrm>
        <a:off x="28786" y="694509"/>
        <a:ext cx="5308468" cy="532107"/>
      </dsp:txXfrm>
    </dsp:sp>
    <dsp:sp modelId="{4ED77514-13DF-406E-8C3F-085695A7F799}">
      <dsp:nvSpPr>
        <dsp:cNvPr id="0" name=""/>
        <dsp:cNvSpPr/>
      </dsp:nvSpPr>
      <dsp:spPr>
        <a:xfrm>
          <a:off x="0" y="1324523"/>
          <a:ext cx="5366040" cy="5896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Protect and uphold public health</a:t>
          </a:r>
        </a:p>
      </dsp:txBody>
      <dsp:txXfrm>
        <a:off x="28786" y="1353309"/>
        <a:ext cx="5308468" cy="532107"/>
      </dsp:txXfrm>
    </dsp:sp>
    <dsp:sp modelId="{061FCF07-F99A-4AEE-859D-CF459D69DD11}">
      <dsp:nvSpPr>
        <dsp:cNvPr id="0" name=""/>
        <dsp:cNvSpPr/>
      </dsp:nvSpPr>
      <dsp:spPr>
        <a:xfrm>
          <a:off x="0" y="1983323"/>
          <a:ext cx="5366040" cy="5896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Issue and revoke licensure</a:t>
          </a:r>
        </a:p>
      </dsp:txBody>
      <dsp:txXfrm>
        <a:off x="28786" y="2012109"/>
        <a:ext cx="5308468" cy="532107"/>
      </dsp:txXfrm>
    </dsp:sp>
    <dsp:sp modelId="{D8591100-D9CB-4B5E-AC48-5DD7A20CB35A}">
      <dsp:nvSpPr>
        <dsp:cNvPr id="0" name=""/>
        <dsp:cNvSpPr/>
      </dsp:nvSpPr>
      <dsp:spPr>
        <a:xfrm>
          <a:off x="0" y="2642123"/>
          <a:ext cx="5366040" cy="5896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Ensures safe and competent care</a:t>
          </a:r>
        </a:p>
      </dsp:txBody>
      <dsp:txXfrm>
        <a:off x="28786" y="2670909"/>
        <a:ext cx="5308468" cy="532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01EF1-244B-466A-A1C3-1AC84F2ABCF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073E7-AF94-40BA-A567-FD9E27669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Nursing Board is lead by a selective board of directors' lead elected by the Governor (</a:t>
            </a:r>
            <a:r>
              <a:rPr lang="en-US" dirty="0" err="1"/>
              <a:t>MidlevelU</a:t>
            </a:r>
            <a:r>
              <a:rPr lang="en-US" dirty="0"/>
              <a:t>, 2017).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B073E7-AF94-40BA-A567-FD9E276694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55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private establishment, where the members elect their board members. Membership is maintained through contributions in the form of dues  payments (</a:t>
            </a:r>
            <a:r>
              <a:rPr lang="en-US" dirty="0" err="1"/>
              <a:t>MidlevelU</a:t>
            </a:r>
            <a:r>
              <a:rPr lang="en-US" dirty="0"/>
              <a:t>, 2017).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B073E7-AF94-40BA-A567-FD9E276694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8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85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44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15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30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03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78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36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79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45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9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37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1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8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A20390-142F-4BB6-9B2B-82151B05AD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043" y="590062"/>
            <a:ext cx="5309140" cy="2838938"/>
          </a:xfrm>
        </p:spPr>
        <p:txBody>
          <a:bodyPr>
            <a:normAutofit/>
          </a:bodyPr>
          <a:lstStyle/>
          <a:p>
            <a:r>
              <a:rPr lang="en-US" sz="5000">
                <a:solidFill>
                  <a:schemeClr val="bg1"/>
                </a:solidFill>
              </a:rPr>
              <a:t>Nursing Regulations</a:t>
            </a:r>
            <a:br>
              <a:rPr lang="en-US" sz="5000">
                <a:solidFill>
                  <a:schemeClr val="bg1"/>
                </a:solidFill>
                <a:latin typeface="Calibri Light" panose="020F0302020204030204"/>
              </a:rPr>
            </a:br>
            <a:r>
              <a:rPr lang="en-US" sz="5000">
                <a:solidFill>
                  <a:schemeClr val="bg1"/>
                </a:solidFill>
                <a:latin typeface="Calibri Light" panose="020F0302020204030204"/>
              </a:rPr>
              <a:t>By Milton J. Brown, BSN, RN</a:t>
            </a:r>
            <a:endParaRPr lang="en-US" sz="50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7F4001-5059-4792-B2B3-21C33B5FC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8044" y="3739764"/>
            <a:ext cx="4517954" cy="1198120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4CE574-489B-4504-B8AF-C56CCCDFA7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65" r="2" b="7187"/>
          <a:stretch/>
        </p:blipFill>
        <p:spPr>
          <a:xfrm>
            <a:off x="7402277" y="341648"/>
            <a:ext cx="2926335" cy="2926335"/>
          </a:xfrm>
          <a:custGeom>
            <a:avLst/>
            <a:gdLst/>
            <a:ahLst/>
            <a:cxnLst/>
            <a:rect l="l" t="t" r="r" b="b"/>
            <a:pathLst>
              <a:path w="2537092" h="2537092">
                <a:moveTo>
                  <a:pt x="1268546" y="0"/>
                </a:moveTo>
                <a:cubicBezTo>
                  <a:pt x="1969145" y="0"/>
                  <a:pt x="2537092" y="567947"/>
                  <a:pt x="2537092" y="1268546"/>
                </a:cubicBezTo>
                <a:cubicBezTo>
                  <a:pt x="2537092" y="1969145"/>
                  <a:pt x="1969145" y="2537092"/>
                  <a:pt x="1268546" y="2537092"/>
                </a:cubicBezTo>
                <a:cubicBezTo>
                  <a:pt x="567947" y="2537092"/>
                  <a:pt x="0" y="1969145"/>
                  <a:pt x="0" y="1268546"/>
                </a:cubicBezTo>
                <a:cubicBezTo>
                  <a:pt x="0" y="567947"/>
                  <a:pt x="567947" y="0"/>
                  <a:pt x="1268546" y="0"/>
                </a:cubicBezTo>
                <a:close/>
              </a:path>
            </a:pathLst>
          </a:cu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8489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phic 25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32" name="Graphic 27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30" name="Graphic 29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9FD384F-58E1-4513-83AA-ADDE2B3A60C1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5877" r="24952" b="2"/>
          <a:stretch/>
        </p:blipFill>
        <p:spPr>
          <a:xfrm>
            <a:off x="8465226" y="3267983"/>
            <a:ext cx="3726773" cy="3590017"/>
          </a:xfrm>
          <a:custGeom>
            <a:avLst/>
            <a:gdLst/>
            <a:ahLst/>
            <a:cxnLst/>
            <a:rect l="l" t="t" r="r" b="b"/>
            <a:pathLst>
              <a:path w="5923214" h="5705857">
                <a:moveTo>
                  <a:pt x="3612238" y="0"/>
                </a:moveTo>
                <a:cubicBezTo>
                  <a:pt x="4485043" y="0"/>
                  <a:pt x="5285549" y="309553"/>
                  <a:pt x="5909957" y="824860"/>
                </a:cubicBezTo>
                <a:lnTo>
                  <a:pt x="5923214" y="836909"/>
                </a:lnTo>
                <a:lnTo>
                  <a:pt x="5923214" y="5705857"/>
                </a:lnTo>
                <a:lnTo>
                  <a:pt x="672237" y="5705857"/>
                </a:lnTo>
                <a:lnTo>
                  <a:pt x="616914" y="5631875"/>
                </a:lnTo>
                <a:cubicBezTo>
                  <a:pt x="227427" y="5055358"/>
                  <a:pt x="0" y="4360357"/>
                  <a:pt x="0" y="3612238"/>
                </a:cubicBezTo>
                <a:cubicBezTo>
                  <a:pt x="0" y="1617255"/>
                  <a:pt x="1617255" y="0"/>
                  <a:pt x="361223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1599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28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30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FF290-69D3-416F-A432-68C225DA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338" y="524212"/>
            <a:ext cx="10646408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Introduction</a:t>
            </a:r>
            <a:r>
              <a:rPr lang="en-US" sz="6700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  <a:br>
              <a:rPr lang="en-US" sz="6700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000" i="0" kern="1200" cap="all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will define the variances concerning a board of nursing and a professional nurse association. </a:t>
            </a:r>
            <a:r>
              <a:rPr lang="en-US" sz="2000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presentation I will highlight their differences, and why the two should not be used interchangeably. I will also present some federal and state regulations related to nurses and nurse practices acts.</a:t>
            </a:r>
            <a:br>
              <a:rPr lang="en-US" sz="2000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i="0" kern="1200" cap="all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52" name="Straight Connector 38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1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663302B0-7A41-480B-921B-7D395B4E2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List">
            <a:extLst>
              <a:ext uri="{FF2B5EF4-FFF2-40B4-BE49-F238E27FC236}">
                <a16:creationId xmlns:a16="http://schemas.microsoft.com/office/drawing/2014/main" id="{9722019F-0FB4-4BBB-B472-EAC5483380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02452" y="1568452"/>
            <a:ext cx="5289548" cy="5289548"/>
          </a:xfrm>
          <a:prstGeom prst="rect">
            <a:avLst/>
          </a:prstGeom>
          <a:effectLst>
            <a:softEdge rad="444500"/>
          </a:effectLst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4E94261F-1ED3-4E90-88E6-134791440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716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alpha val="40000"/>
                </a:schemeClr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3502F6-851A-40C6-BE52-09197A99B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795" y="697748"/>
            <a:ext cx="11977384" cy="118929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     Table of Content</a:t>
            </a:r>
            <a:br>
              <a:rPr lang="en-US" sz="54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54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C6D415B8-5755-49C6-9F22-1ADC2C6C0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1471" y="1292393"/>
            <a:ext cx="5945124" cy="518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70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55">
            <a:extLst>
              <a:ext uri="{FF2B5EF4-FFF2-40B4-BE49-F238E27FC236}">
                <a16:creationId xmlns:a16="http://schemas.microsoft.com/office/drawing/2014/main" id="{CDBF2F9D-983F-4E90-827D-5A23216DE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15F4AB-86B7-4B11-BE5E-E087C5898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350" y="381935"/>
            <a:ext cx="5366040" cy="2344840"/>
          </a:xfrm>
        </p:spPr>
        <p:txBody>
          <a:bodyPr anchor="b">
            <a:normAutofit/>
          </a:bodyPr>
          <a:lstStyle/>
          <a:p>
            <a:r>
              <a:rPr lang="en-US" sz="5100" dirty="0"/>
              <a:t>The </a:t>
            </a:r>
            <a:br>
              <a:rPr lang="en-US" sz="5100" dirty="0"/>
            </a:br>
            <a:r>
              <a:rPr lang="en-US" sz="5100" dirty="0"/>
              <a:t>nursing</a:t>
            </a:r>
            <a:br>
              <a:rPr lang="en-US" sz="5100" dirty="0"/>
            </a:br>
            <a:r>
              <a:rPr lang="en-US" sz="5100" dirty="0"/>
              <a:t>Board  </a:t>
            </a:r>
          </a:p>
        </p:txBody>
      </p:sp>
      <p:sp>
        <p:nvSpPr>
          <p:cNvPr id="8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960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4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6116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4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2748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4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F90A06-B82C-424B-A2A1-487DCE2D2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350986"/>
            <a:ext cx="3593877" cy="2633680"/>
          </a:xfrm>
          <a:prstGeom prst="rect">
            <a:avLst/>
          </a:prstGeom>
        </p:spPr>
      </p:pic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68377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Content Placeholder 2">
            <a:extLst>
              <a:ext uri="{FF2B5EF4-FFF2-40B4-BE49-F238E27FC236}">
                <a16:creationId xmlns:a16="http://schemas.microsoft.com/office/drawing/2014/main" id="{55B7AFF6-3891-4231-A321-002863469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816622"/>
              </p:ext>
            </p:extLst>
          </p:nvPr>
        </p:nvGraphicFramePr>
        <p:xfrm>
          <a:off x="5446351" y="3175551"/>
          <a:ext cx="5366040" cy="3238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4300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BE286F-75AC-44A0-BB99-B328CC69C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98246"/>
            <a:ext cx="4412419" cy="362621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br>
              <a:rPr lang="en-US" sz="2000" b="1" cap="all" dirty="0">
                <a:solidFill>
                  <a:schemeClr val="bg1"/>
                </a:solidFill>
              </a:rPr>
            </a:br>
            <a:r>
              <a:rPr lang="en-US" sz="2000" b="1" cap="all" dirty="0">
                <a:solidFill>
                  <a:schemeClr val="bg1"/>
                </a:solidFill>
              </a:rPr>
              <a:t>Professional nursing group</a:t>
            </a:r>
            <a:br>
              <a:rPr lang="en-US" sz="2000" b="1" cap="all" dirty="0">
                <a:solidFill>
                  <a:schemeClr val="bg1"/>
                </a:solidFill>
              </a:rPr>
            </a:br>
            <a:r>
              <a:rPr lang="en-US" sz="2000" b="1" cap="all" dirty="0">
                <a:solidFill>
                  <a:schemeClr val="bg1"/>
                </a:solidFill>
              </a:rPr>
              <a:t> </a:t>
            </a:r>
            <a:br>
              <a:rPr lang="en-US" sz="2000" b="1" cap="all" dirty="0">
                <a:solidFill>
                  <a:schemeClr val="bg1"/>
                </a:solidFill>
              </a:rPr>
            </a:br>
            <a:r>
              <a:rPr lang="en-US" sz="2000" b="1" cap="all" dirty="0">
                <a:solidFill>
                  <a:schemeClr val="bg1"/>
                </a:solidFill>
              </a:rPr>
              <a:t>payment is required to join</a:t>
            </a:r>
            <a:br>
              <a:rPr lang="en-US" sz="2000" b="1" cap="all" dirty="0">
                <a:solidFill>
                  <a:schemeClr val="bg1"/>
                </a:solidFill>
              </a:rPr>
            </a:br>
            <a:br>
              <a:rPr lang="en-US" sz="2000" b="1" cap="all" dirty="0">
                <a:solidFill>
                  <a:schemeClr val="bg1"/>
                </a:solidFill>
              </a:rPr>
            </a:br>
            <a:r>
              <a:rPr lang="en-US" sz="2000" b="1" cap="all" dirty="0">
                <a:solidFill>
                  <a:schemeClr val="bg1"/>
                </a:solidFill>
              </a:rPr>
              <a:t>it is not opened to the public</a:t>
            </a:r>
            <a:br>
              <a:rPr lang="en-US" sz="2000" b="1" cap="all" dirty="0">
                <a:solidFill>
                  <a:schemeClr val="bg1"/>
                </a:solidFill>
              </a:rPr>
            </a:br>
            <a:r>
              <a:rPr lang="en-US" sz="2000" b="1" cap="all" dirty="0">
                <a:solidFill>
                  <a:schemeClr val="bg1"/>
                </a:solidFill>
              </a:rPr>
              <a:t> </a:t>
            </a:r>
            <a:br>
              <a:rPr lang="en-US" sz="2000" b="1" cap="all" dirty="0">
                <a:solidFill>
                  <a:schemeClr val="bg1"/>
                </a:solidFill>
              </a:rPr>
            </a:br>
            <a:r>
              <a:rPr lang="en-US" sz="2000" b="1" cap="all" dirty="0">
                <a:solidFill>
                  <a:schemeClr val="bg1"/>
                </a:solidFill>
              </a:rPr>
              <a:t>Dues are to the paid by all members</a:t>
            </a:r>
            <a:br>
              <a:rPr lang="en-US" sz="2000" b="1" cap="all" dirty="0">
                <a:solidFill>
                  <a:schemeClr val="bg1"/>
                </a:solidFill>
              </a:rPr>
            </a:br>
            <a:br>
              <a:rPr lang="en-US" sz="2000" b="1" cap="all" dirty="0">
                <a:solidFill>
                  <a:schemeClr val="bg1"/>
                </a:solidFill>
              </a:rPr>
            </a:br>
            <a:br>
              <a:rPr lang="en-US" sz="2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2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2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2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20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12034" y="1267063"/>
            <a:ext cx="139037" cy="139039"/>
          </a:xfrm>
          <a:custGeom>
            <a:avLst/>
            <a:gdLst>
              <a:gd name="connsiteX0" fmla="*/ 129600 w 139037"/>
              <a:gd name="connsiteY0" fmla="*/ 60082 h 139039"/>
              <a:gd name="connsiteX1" fmla="*/ 78955 w 139037"/>
              <a:gd name="connsiteY1" fmla="*/ 60082 h 139039"/>
              <a:gd name="connsiteX2" fmla="*/ 78955 w 139037"/>
              <a:gd name="connsiteY2" fmla="*/ 9437 h 139039"/>
              <a:gd name="connsiteX3" fmla="*/ 69519 w 139037"/>
              <a:gd name="connsiteY3" fmla="*/ 0 h 139039"/>
              <a:gd name="connsiteX4" fmla="*/ 60082 w 139037"/>
              <a:gd name="connsiteY4" fmla="*/ 9437 h 139039"/>
              <a:gd name="connsiteX5" fmla="*/ 60082 w 139037"/>
              <a:gd name="connsiteY5" fmla="*/ 60082 h 139039"/>
              <a:gd name="connsiteX6" fmla="*/ 9437 w 139037"/>
              <a:gd name="connsiteY6" fmla="*/ 60082 h 139039"/>
              <a:gd name="connsiteX7" fmla="*/ 0 w 139037"/>
              <a:gd name="connsiteY7" fmla="*/ 69520 h 139039"/>
              <a:gd name="connsiteX8" fmla="*/ 9437 w 139037"/>
              <a:gd name="connsiteY8" fmla="*/ 78957 h 139039"/>
              <a:gd name="connsiteX9" fmla="*/ 60082 w 139037"/>
              <a:gd name="connsiteY9" fmla="*/ 78957 h 139039"/>
              <a:gd name="connsiteX10" fmla="*/ 60082 w 139037"/>
              <a:gd name="connsiteY10" fmla="*/ 129602 h 139039"/>
              <a:gd name="connsiteX11" fmla="*/ 69519 w 139037"/>
              <a:gd name="connsiteY11" fmla="*/ 139039 h 139039"/>
              <a:gd name="connsiteX12" fmla="*/ 78955 w 139037"/>
              <a:gd name="connsiteY12" fmla="*/ 129602 h 139039"/>
              <a:gd name="connsiteX13" fmla="*/ 78955 w 139037"/>
              <a:gd name="connsiteY13" fmla="*/ 78957 h 139039"/>
              <a:gd name="connsiteX14" fmla="*/ 129600 w 139037"/>
              <a:gd name="connsiteY14" fmla="*/ 78957 h 139039"/>
              <a:gd name="connsiteX15" fmla="*/ 139037 w 139037"/>
              <a:gd name="connsiteY15" fmla="*/ 69520 h 139039"/>
              <a:gd name="connsiteX16" fmla="*/ 129600 w 139037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7" h="139039">
                <a:moveTo>
                  <a:pt x="129600" y="60082"/>
                </a:moveTo>
                <a:lnTo>
                  <a:pt x="78955" y="60082"/>
                </a:lnTo>
                <a:lnTo>
                  <a:pt x="78955" y="9437"/>
                </a:lnTo>
                <a:cubicBezTo>
                  <a:pt x="78955" y="4225"/>
                  <a:pt x="74730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7" y="139039"/>
                  <a:pt x="69519" y="139039"/>
                </a:cubicBezTo>
                <a:cubicBezTo>
                  <a:pt x="74730" y="139039"/>
                  <a:pt x="78955" y="134814"/>
                  <a:pt x="78955" y="129602"/>
                </a:cubicBezTo>
                <a:lnTo>
                  <a:pt x="78955" y="78957"/>
                </a:lnTo>
                <a:lnTo>
                  <a:pt x="129600" y="78957"/>
                </a:lnTo>
                <a:cubicBezTo>
                  <a:pt x="134812" y="78957"/>
                  <a:pt x="139037" y="74731"/>
                  <a:pt x="139037" y="69520"/>
                </a:cubicBezTo>
                <a:cubicBezTo>
                  <a:pt x="139037" y="64308"/>
                  <a:pt x="134812" y="60082"/>
                  <a:pt x="129600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98246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F6EDF1C3-C865-4E72-9878-ADEABEF7F0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449" r="11346" b="-1"/>
          <a:stretch/>
        </p:blipFill>
        <p:spPr>
          <a:xfrm>
            <a:off x="5986926" y="1598246"/>
            <a:ext cx="5569864" cy="4783504"/>
          </a:xfrm>
          <a:prstGeom prst="rect">
            <a:avLst/>
          </a:prstGeom>
        </p:spPr>
      </p:pic>
      <p:sp>
        <p:nvSpPr>
          <p:cNvPr id="29" name="Graphic 21">
            <a:extLst>
              <a:ext uri="{FF2B5EF4-FFF2-40B4-BE49-F238E27FC236}">
                <a16:creationId xmlns:a16="http://schemas.microsoft.com/office/drawing/2014/main" id="{8D61482F-F3C5-4D66-8C5D-C6BBE3E1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52801" y="1659316"/>
            <a:ext cx="127713" cy="127714"/>
          </a:xfrm>
          <a:custGeom>
            <a:avLst/>
            <a:gdLst>
              <a:gd name="connsiteX0" fmla="*/ 63857 w 127713"/>
              <a:gd name="connsiteY0" fmla="*/ 18874 h 127714"/>
              <a:gd name="connsiteX1" fmla="*/ 108839 w 127713"/>
              <a:gd name="connsiteY1" fmla="*/ 63857 h 127714"/>
              <a:gd name="connsiteX2" fmla="*/ 63857 w 127713"/>
              <a:gd name="connsiteY2" fmla="*/ 108840 h 127714"/>
              <a:gd name="connsiteX3" fmla="*/ 18874 w 127713"/>
              <a:gd name="connsiteY3" fmla="*/ 63857 h 127714"/>
              <a:gd name="connsiteX4" fmla="*/ 63857 w 127713"/>
              <a:gd name="connsiteY4" fmla="*/ 18874 h 127714"/>
              <a:gd name="connsiteX5" fmla="*/ 63857 w 127713"/>
              <a:gd name="connsiteY5" fmla="*/ 0 h 127714"/>
              <a:gd name="connsiteX6" fmla="*/ 0 w 127713"/>
              <a:gd name="connsiteY6" fmla="*/ 63857 h 127714"/>
              <a:gd name="connsiteX7" fmla="*/ 63857 w 127713"/>
              <a:gd name="connsiteY7" fmla="*/ 127714 h 127714"/>
              <a:gd name="connsiteX8" fmla="*/ 127713 w 127713"/>
              <a:gd name="connsiteY8" fmla="*/ 63857 h 127714"/>
              <a:gd name="connsiteX9" fmla="*/ 63857 w 127713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4">
                <a:moveTo>
                  <a:pt x="63857" y="18874"/>
                </a:moveTo>
                <a:cubicBezTo>
                  <a:pt x="88700" y="18874"/>
                  <a:pt x="108839" y="39014"/>
                  <a:pt x="108839" y="63857"/>
                </a:cubicBezTo>
                <a:cubicBezTo>
                  <a:pt x="108839" y="88700"/>
                  <a:pt x="88700" y="108840"/>
                  <a:pt x="63857" y="108840"/>
                </a:cubicBezTo>
                <a:cubicBezTo>
                  <a:pt x="39013" y="108840"/>
                  <a:pt x="18874" y="88700"/>
                  <a:pt x="18874" y="63857"/>
                </a:cubicBezTo>
                <a:cubicBezTo>
                  <a:pt x="18898" y="39024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0358B8-79DF-4846-B77F-8D68F6B1A68E}"/>
              </a:ext>
            </a:extLst>
          </p:cNvPr>
          <p:cNvSpPr/>
          <p:nvPr/>
        </p:nvSpPr>
        <p:spPr>
          <a:xfrm>
            <a:off x="3042967" y="383659"/>
            <a:ext cx="73326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Nurses Association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6215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BF3EB-4822-42C0-9E48-9E6A48126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Board vs. Nurses Association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5E3CA-9E20-4EE6-BA19-715BB7479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/>
          <a:lstStyle/>
          <a:p>
            <a:r>
              <a:rPr lang="en-US" dirty="0"/>
              <a:t>Nursing Board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4F462-6CFA-41F5-8C10-BED5FF6E75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5AE09C-3FB9-46C2-9A39-3C3323188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Nurses Association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186209-DDBC-460F-BF2F-AFC3D305D9D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6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0CB7-E941-4D4F-8F62-B952B53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0FCEAC4-1D4B-4DAA-B4EE-FE9A992AE9AC}"/>
              </a:ext>
            </a:extLst>
          </p:cNvPr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effectLst/>
              </a:rPr>
              <a:t>ANA Membership. (n.d.). Retrieved June 30, 2020, from https://www.nursingworld.org/membership/</a:t>
            </a:r>
          </a:p>
        </p:txBody>
      </p:sp>
    </p:spTree>
    <p:extLst>
      <p:ext uri="{BB962C8B-B14F-4D97-AF65-F5344CB8AC3E}">
        <p14:creationId xmlns:p14="http://schemas.microsoft.com/office/powerpoint/2010/main" val="1670627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B4B29-6702-4459-9A0A-005AA25DF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15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55ED3-D013-4C8B-BCD5-EAEDB8715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46403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235</Words>
  <Application>Microsoft Office PowerPoint</Application>
  <PresentationFormat>Widescreen</PresentationFormat>
  <Paragraphs>20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Univers</vt:lpstr>
      <vt:lpstr>GradientVTI</vt:lpstr>
      <vt:lpstr>Nursing Regulations By Milton J. Brown, BSN, RN</vt:lpstr>
      <vt:lpstr>Introduction. This presentation will define the variances concerning a board of nursing and a professional nurse association. In this presentation I will highlight their differences, and why the two should not be used interchangeably. I will also present some federal and state regulations related to nurses and nurse practices acts.  </vt:lpstr>
      <vt:lpstr>             Table of Content </vt:lpstr>
      <vt:lpstr>The  nursing Board  </vt:lpstr>
      <vt:lpstr> Professional nursing group   payment is required to join  it is not opened to the public   Dues are to the paid by all members       </vt:lpstr>
      <vt:lpstr>Nursing Board vs. Nurses Association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Regulations By Milton J. Brown, BSN, RN</dc:title>
  <dc:creator>milton</dc:creator>
  <cp:lastModifiedBy>milton</cp:lastModifiedBy>
  <cp:revision>10</cp:revision>
  <dcterms:created xsi:type="dcterms:W3CDTF">2020-06-30T21:10:26Z</dcterms:created>
  <dcterms:modified xsi:type="dcterms:W3CDTF">2020-06-30T23:44:49Z</dcterms:modified>
</cp:coreProperties>
</file>