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57" r:id="rId3"/>
    <p:sldId id="258" r:id="rId4"/>
    <p:sldId id="259" r:id="rId5"/>
    <p:sldId id="261" r:id="rId6"/>
    <p:sldId id="260" r:id="rId7"/>
    <p:sldId id="262" r:id="rId8"/>
    <p:sldId id="264" r:id="rId9"/>
    <p:sldId id="263"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60"/>
  </p:normalViewPr>
  <p:slideViewPr>
    <p:cSldViewPr snapToGrid="0">
      <p:cViewPr varScale="1">
        <p:scale>
          <a:sx n="81" d="100"/>
          <a:sy n="81" d="100"/>
        </p:scale>
        <p:origin x="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E6F497-B6BB-48FE-AB19-2026C966586A}" type="datetimeFigureOut">
              <a:rPr lang="en-US" smtClean="0"/>
              <a:t>17-Jun-20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EABB1E-F7EA-4EB2-9712-14AC5B078679}" type="slidenum">
              <a:rPr lang="en-US" smtClean="0"/>
              <a:t>‹#›</a:t>
            </a:fld>
            <a:endParaRPr lang="en-US"/>
          </a:p>
        </p:txBody>
      </p:sp>
    </p:spTree>
    <p:extLst>
      <p:ext uri="{BB962C8B-B14F-4D97-AF65-F5344CB8AC3E}">
        <p14:creationId xmlns:p14="http://schemas.microsoft.com/office/powerpoint/2010/main" val="2567334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PowerPoint presentation is aimed at getting</a:t>
            </a:r>
            <a:r>
              <a:rPr lang="en-US" baseline="0" dirty="0" smtClean="0"/>
              <a:t> the audience to understand why patients fail to come for their appointments, and indicators of patients likely to not show. It also aims at showing how text messaging can help solve or improve this situation.</a:t>
            </a:r>
            <a:endParaRPr lang="en-US" dirty="0"/>
          </a:p>
        </p:txBody>
      </p:sp>
      <p:sp>
        <p:nvSpPr>
          <p:cNvPr id="4" name="Slide Number Placeholder 3"/>
          <p:cNvSpPr>
            <a:spLocks noGrp="1"/>
          </p:cNvSpPr>
          <p:nvPr>
            <p:ph type="sldNum" sz="quarter" idx="10"/>
          </p:nvPr>
        </p:nvSpPr>
        <p:spPr/>
        <p:txBody>
          <a:bodyPr/>
          <a:lstStyle/>
          <a:p>
            <a:fld id="{54EABB1E-F7EA-4EB2-9712-14AC5B078679}" type="slidenum">
              <a:rPr lang="en-US" smtClean="0"/>
              <a:t>2</a:t>
            </a:fld>
            <a:endParaRPr lang="en-US"/>
          </a:p>
        </p:txBody>
      </p:sp>
    </p:spTree>
    <p:extLst>
      <p:ext uri="{BB962C8B-B14F-4D97-AF65-F5344CB8AC3E}">
        <p14:creationId xmlns:p14="http://schemas.microsoft.com/office/powerpoint/2010/main" val="1123660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Quality</a:t>
            </a:r>
            <a:r>
              <a:rPr lang="en-US" baseline="0" dirty="0" smtClean="0"/>
              <a:t> improvement refers to a performance management system that aims at improving patient care. The main goal is to improve patient care in a way that also promotes patient safety, health literacy, evidence-based care and engagement.</a:t>
            </a:r>
            <a:endParaRPr lang="en-US" dirty="0"/>
          </a:p>
        </p:txBody>
      </p:sp>
      <p:sp>
        <p:nvSpPr>
          <p:cNvPr id="4" name="Slide Number Placeholder 3"/>
          <p:cNvSpPr>
            <a:spLocks noGrp="1"/>
          </p:cNvSpPr>
          <p:nvPr>
            <p:ph type="sldNum" sz="quarter" idx="10"/>
          </p:nvPr>
        </p:nvSpPr>
        <p:spPr/>
        <p:txBody>
          <a:bodyPr/>
          <a:lstStyle/>
          <a:p>
            <a:fld id="{54EABB1E-F7EA-4EB2-9712-14AC5B078679}" type="slidenum">
              <a:rPr lang="en-US" smtClean="0"/>
              <a:t>3</a:t>
            </a:fld>
            <a:endParaRPr lang="en-US"/>
          </a:p>
        </p:txBody>
      </p:sp>
    </p:spTree>
    <p:extLst>
      <p:ext uri="{BB962C8B-B14F-4D97-AF65-F5344CB8AC3E}">
        <p14:creationId xmlns:p14="http://schemas.microsoft.com/office/powerpoint/2010/main" val="2958427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Failing</a:t>
            </a:r>
            <a:r>
              <a:rPr lang="en-US" baseline="0" dirty="0" smtClean="0"/>
              <a:t> to show up at a doctor’s appointment is the problem under consideration here. The paper will consider the causes and a provide a probable solution.</a:t>
            </a:r>
            <a:endParaRPr lang="en-US" dirty="0"/>
          </a:p>
        </p:txBody>
      </p:sp>
      <p:sp>
        <p:nvSpPr>
          <p:cNvPr id="4" name="Slide Number Placeholder 3"/>
          <p:cNvSpPr>
            <a:spLocks noGrp="1"/>
          </p:cNvSpPr>
          <p:nvPr>
            <p:ph type="sldNum" sz="quarter" idx="10"/>
          </p:nvPr>
        </p:nvSpPr>
        <p:spPr/>
        <p:txBody>
          <a:bodyPr/>
          <a:lstStyle/>
          <a:p>
            <a:fld id="{54EABB1E-F7EA-4EB2-9712-14AC5B078679}" type="slidenum">
              <a:rPr lang="en-US" smtClean="0"/>
              <a:t>4</a:t>
            </a:fld>
            <a:endParaRPr lang="en-US"/>
          </a:p>
        </p:txBody>
      </p:sp>
    </p:spTree>
    <p:extLst>
      <p:ext uri="{BB962C8B-B14F-4D97-AF65-F5344CB8AC3E}">
        <p14:creationId xmlns:p14="http://schemas.microsoft.com/office/powerpoint/2010/main" val="942295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Psychosocial problems cause patients to believe that adhering to the appointments would not result in a significant difference. A longer length of time between the scheduling and the visits increase the probability of missed appointments.</a:t>
            </a:r>
            <a:r>
              <a:rPr lang="en-US" sz="1200" kern="1200" baseline="0" dirty="0" smtClean="0">
                <a:solidFill>
                  <a:schemeClr val="tx1"/>
                </a:solidFill>
                <a:effectLst/>
                <a:latin typeface="+mn-lt"/>
                <a:ea typeface="+mn-ea"/>
                <a:cs typeface="+mn-cs"/>
              </a:rPr>
              <a:t> Deprived areas are those considered poor neighborhoods. </a:t>
            </a:r>
            <a:r>
              <a:rPr lang="en-US" sz="1800" dirty="0" smtClean="0"/>
              <a:t>Tobacco users tend to have a higher no-show rate than non-smokers.</a:t>
            </a:r>
          </a:p>
          <a:p>
            <a:endParaRPr lang="en-US" dirty="0"/>
          </a:p>
        </p:txBody>
      </p:sp>
      <p:sp>
        <p:nvSpPr>
          <p:cNvPr id="4" name="Slide Number Placeholder 3"/>
          <p:cNvSpPr>
            <a:spLocks noGrp="1"/>
          </p:cNvSpPr>
          <p:nvPr>
            <p:ph type="sldNum" sz="quarter" idx="10"/>
          </p:nvPr>
        </p:nvSpPr>
        <p:spPr/>
        <p:txBody>
          <a:bodyPr/>
          <a:lstStyle/>
          <a:p>
            <a:fld id="{54EABB1E-F7EA-4EB2-9712-14AC5B078679}" type="slidenum">
              <a:rPr lang="en-US" smtClean="0"/>
              <a:t>5</a:t>
            </a:fld>
            <a:endParaRPr lang="en-US"/>
          </a:p>
        </p:txBody>
      </p:sp>
    </p:spTree>
    <p:extLst>
      <p:ext uri="{BB962C8B-B14F-4D97-AF65-F5344CB8AC3E}">
        <p14:creationId xmlns:p14="http://schemas.microsoft.com/office/powerpoint/2010/main" val="12289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patients don’t have the means</a:t>
            </a:r>
            <a:r>
              <a:rPr lang="en-US" baseline="0" dirty="0" smtClean="0"/>
              <a:t> to reach hospital, they fail to show up. Some patients get frustrated by the systems used to make appointments and end up not showing at all. Others claim to no longer have the symptoms that made them ill. </a:t>
            </a:r>
            <a:endParaRPr lang="en-US" dirty="0"/>
          </a:p>
        </p:txBody>
      </p:sp>
      <p:sp>
        <p:nvSpPr>
          <p:cNvPr id="4" name="Slide Number Placeholder 3"/>
          <p:cNvSpPr>
            <a:spLocks noGrp="1"/>
          </p:cNvSpPr>
          <p:nvPr>
            <p:ph type="sldNum" sz="quarter" idx="10"/>
          </p:nvPr>
        </p:nvSpPr>
        <p:spPr/>
        <p:txBody>
          <a:bodyPr/>
          <a:lstStyle/>
          <a:p>
            <a:fld id="{54EABB1E-F7EA-4EB2-9712-14AC5B078679}" type="slidenum">
              <a:rPr lang="en-US" smtClean="0"/>
              <a:t>6</a:t>
            </a:fld>
            <a:endParaRPr lang="en-US"/>
          </a:p>
        </p:txBody>
      </p:sp>
    </p:spTree>
    <p:extLst>
      <p:ext uri="{BB962C8B-B14F-4D97-AF65-F5344CB8AC3E}">
        <p14:creationId xmlns:p14="http://schemas.microsoft.com/office/powerpoint/2010/main" val="2411130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Doctors</a:t>
            </a:r>
            <a:r>
              <a:rPr lang="en-US" baseline="0" dirty="0" smtClean="0"/>
              <a:t> waste time waiting for patients who don’t show up; time that could have been spent on other patients. Patients condition may worsen when they fail to meet the physician. It also encourages </a:t>
            </a:r>
            <a:r>
              <a:rPr lang="en-US" baseline="0" dirty="0" err="1" smtClean="0"/>
              <a:t>uninvolvement</a:t>
            </a:r>
            <a:r>
              <a:rPr lang="en-US" baseline="0" dirty="0" smtClean="0"/>
              <a:t> of patients in their own healthcare.</a:t>
            </a:r>
            <a:endParaRPr lang="en-US" dirty="0"/>
          </a:p>
        </p:txBody>
      </p:sp>
      <p:sp>
        <p:nvSpPr>
          <p:cNvPr id="4" name="Slide Number Placeholder 3"/>
          <p:cNvSpPr>
            <a:spLocks noGrp="1"/>
          </p:cNvSpPr>
          <p:nvPr>
            <p:ph type="sldNum" sz="quarter" idx="10"/>
          </p:nvPr>
        </p:nvSpPr>
        <p:spPr/>
        <p:txBody>
          <a:bodyPr/>
          <a:lstStyle/>
          <a:p>
            <a:fld id="{54EABB1E-F7EA-4EB2-9712-14AC5B078679}" type="slidenum">
              <a:rPr lang="en-US" smtClean="0"/>
              <a:t>7</a:t>
            </a:fld>
            <a:endParaRPr lang="en-US"/>
          </a:p>
        </p:txBody>
      </p:sp>
    </p:spTree>
    <p:extLst>
      <p:ext uri="{BB962C8B-B14F-4D97-AF65-F5344CB8AC3E}">
        <p14:creationId xmlns:p14="http://schemas.microsoft.com/office/powerpoint/2010/main" val="2177172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Text messages are convenient especially</a:t>
            </a:r>
            <a:r>
              <a:rPr lang="en-US" baseline="0" dirty="0" smtClean="0"/>
              <a:t> for the younger generation. Also convenient for people living with anxiety. However, care must be taken not to spam patients’ phones with messages.</a:t>
            </a:r>
            <a:endParaRPr lang="en-US" dirty="0"/>
          </a:p>
        </p:txBody>
      </p:sp>
      <p:sp>
        <p:nvSpPr>
          <p:cNvPr id="4" name="Slide Number Placeholder 3"/>
          <p:cNvSpPr>
            <a:spLocks noGrp="1"/>
          </p:cNvSpPr>
          <p:nvPr>
            <p:ph type="sldNum" sz="quarter" idx="10"/>
          </p:nvPr>
        </p:nvSpPr>
        <p:spPr/>
        <p:txBody>
          <a:bodyPr/>
          <a:lstStyle/>
          <a:p>
            <a:fld id="{54EABB1E-F7EA-4EB2-9712-14AC5B078679}" type="slidenum">
              <a:rPr lang="en-US" smtClean="0"/>
              <a:t>8</a:t>
            </a:fld>
            <a:endParaRPr lang="en-US"/>
          </a:p>
        </p:txBody>
      </p:sp>
    </p:spTree>
    <p:extLst>
      <p:ext uri="{BB962C8B-B14F-4D97-AF65-F5344CB8AC3E}">
        <p14:creationId xmlns:p14="http://schemas.microsoft.com/office/powerpoint/2010/main" val="1071306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About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50,000 patients seek primary care in these five locations, which amounts to about 12,000 visits per year. The ages of the patients will range between 18 and 63 years and will include 400 women and 350 men.</a:t>
            </a:r>
            <a:endParaRPr lang="en-US" dirty="0"/>
          </a:p>
        </p:txBody>
      </p:sp>
      <p:sp>
        <p:nvSpPr>
          <p:cNvPr id="4" name="Slide Number Placeholder 3"/>
          <p:cNvSpPr>
            <a:spLocks noGrp="1"/>
          </p:cNvSpPr>
          <p:nvPr>
            <p:ph type="sldNum" sz="quarter" idx="10"/>
          </p:nvPr>
        </p:nvSpPr>
        <p:spPr/>
        <p:txBody>
          <a:bodyPr/>
          <a:lstStyle/>
          <a:p>
            <a:fld id="{54EABB1E-F7EA-4EB2-9712-14AC5B078679}" type="slidenum">
              <a:rPr lang="en-US" smtClean="0"/>
              <a:t>9</a:t>
            </a:fld>
            <a:endParaRPr lang="en-US"/>
          </a:p>
        </p:txBody>
      </p:sp>
    </p:spTree>
    <p:extLst>
      <p:ext uri="{BB962C8B-B14F-4D97-AF65-F5344CB8AC3E}">
        <p14:creationId xmlns:p14="http://schemas.microsoft.com/office/powerpoint/2010/main" val="2104865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imperative</a:t>
            </a:r>
            <a:r>
              <a:rPr lang="en-US" baseline="0" dirty="0" smtClean="0"/>
              <a:t> that any research does not cross any ethical lines. Peer review committees will be in place to ensure this. The safety and comfort of patients will be the top most priority.</a:t>
            </a:r>
            <a:endParaRPr lang="en-US" dirty="0"/>
          </a:p>
        </p:txBody>
      </p:sp>
      <p:sp>
        <p:nvSpPr>
          <p:cNvPr id="4" name="Slide Number Placeholder 3"/>
          <p:cNvSpPr>
            <a:spLocks noGrp="1"/>
          </p:cNvSpPr>
          <p:nvPr>
            <p:ph type="sldNum" sz="quarter" idx="10"/>
          </p:nvPr>
        </p:nvSpPr>
        <p:spPr/>
        <p:txBody>
          <a:bodyPr/>
          <a:lstStyle/>
          <a:p>
            <a:fld id="{54EABB1E-F7EA-4EB2-9712-14AC5B078679}" type="slidenum">
              <a:rPr lang="en-US" smtClean="0"/>
              <a:t>10</a:t>
            </a:fld>
            <a:endParaRPr lang="en-US"/>
          </a:p>
        </p:txBody>
      </p:sp>
    </p:spTree>
    <p:extLst>
      <p:ext uri="{BB962C8B-B14F-4D97-AF65-F5344CB8AC3E}">
        <p14:creationId xmlns:p14="http://schemas.microsoft.com/office/powerpoint/2010/main" val="2370869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17-Jun-20</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17-Jun-20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17-Jun-20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17-Jun-20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17-Jun-20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17-Jun-20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17-Jun-20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17-Jun-20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17-Jun-20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17-Jun-20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17-Jun-20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17-Jun-20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17-Jun-20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17-Jun-20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17-Jun-20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17-Jun-20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17-Jun-20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17-Jun-20</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cholars.unh.edu/scholarly_projects/11" TargetMode="External"/><Relationship Id="rId2" Type="http://schemas.openxmlformats.org/officeDocument/2006/relationships/hyperlink" Target="https://doi.org/10.1002/14651858.cd007458.pub3" TargetMode="External"/><Relationship Id="rId1" Type="http://schemas.openxmlformats.org/officeDocument/2006/relationships/slideLayout" Target="../slideLayouts/slideLayout2.xml"/><Relationship Id="rId5" Type="http://schemas.openxmlformats.org/officeDocument/2006/relationships/hyperlink" Target="https://doi.org/10.23937/2469-5793/1510090" TargetMode="External"/><Relationship Id="rId4" Type="http://schemas.openxmlformats.org/officeDocument/2006/relationships/hyperlink" Target="https://doi.org/10.1177/2150132718811692"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196907"/>
            <a:ext cx="8825658" cy="2807934"/>
          </a:xfrm>
        </p:spPr>
        <p:txBody>
          <a:bodyPr/>
          <a:lstStyle/>
          <a:p>
            <a:r>
              <a:rPr lang="en-US" dirty="0" smtClean="0"/>
              <a:t>Quality Improvement</a:t>
            </a:r>
            <a:endParaRPr lang="en-US" dirty="0"/>
          </a:p>
        </p:txBody>
      </p:sp>
      <p:sp>
        <p:nvSpPr>
          <p:cNvPr id="3" name="Subtitle 2"/>
          <p:cNvSpPr>
            <a:spLocks noGrp="1"/>
          </p:cNvSpPr>
          <p:nvPr>
            <p:ph type="subTitle" idx="1"/>
          </p:nvPr>
        </p:nvSpPr>
        <p:spPr>
          <a:xfrm>
            <a:off x="1154955" y="4525701"/>
            <a:ext cx="8825658" cy="1113099"/>
          </a:xfrm>
        </p:spPr>
        <p:txBody>
          <a:bodyPr/>
          <a:lstStyle/>
          <a:p>
            <a:r>
              <a:rPr lang="en-US" dirty="0" smtClean="0"/>
              <a:t>presented by:</a:t>
            </a:r>
          </a:p>
          <a:p>
            <a:r>
              <a:rPr lang="en-US" dirty="0" smtClean="0"/>
              <a:t>Date:</a:t>
            </a:r>
          </a:p>
          <a:p>
            <a:endParaRPr lang="en-US" dirty="0"/>
          </a:p>
        </p:txBody>
      </p:sp>
    </p:spTree>
    <p:extLst>
      <p:ext uri="{BB962C8B-B14F-4D97-AF65-F5344CB8AC3E}">
        <p14:creationId xmlns:p14="http://schemas.microsoft.com/office/powerpoint/2010/main" val="1260013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Implications</a:t>
            </a:r>
            <a:endParaRPr lang="en-US" dirty="0"/>
          </a:p>
        </p:txBody>
      </p:sp>
      <p:sp>
        <p:nvSpPr>
          <p:cNvPr id="3" name="Content Placeholder 2"/>
          <p:cNvSpPr>
            <a:spLocks noGrp="1"/>
          </p:cNvSpPr>
          <p:nvPr>
            <p:ph idx="1"/>
          </p:nvPr>
        </p:nvSpPr>
        <p:spPr/>
        <p:txBody>
          <a:bodyPr/>
          <a:lstStyle/>
          <a:p>
            <a:r>
              <a:rPr lang="en-US" sz="2000" dirty="0" smtClean="0"/>
              <a:t>The research will be sure to respect </a:t>
            </a:r>
            <a:r>
              <a:rPr lang="en-US" sz="2000" dirty="0"/>
              <a:t>and </a:t>
            </a:r>
            <a:r>
              <a:rPr lang="en-US" sz="2000" dirty="0" smtClean="0"/>
              <a:t>protect the rights and welfare of patients.</a:t>
            </a:r>
          </a:p>
          <a:p>
            <a:r>
              <a:rPr lang="en-US" sz="2000" dirty="0" smtClean="0"/>
              <a:t>It will also adhere to information from the </a:t>
            </a:r>
            <a:r>
              <a:rPr lang="en-US" sz="2000" dirty="0"/>
              <a:t>Human Research Protections </a:t>
            </a:r>
            <a:r>
              <a:rPr lang="en-US" sz="2000" dirty="0" smtClean="0"/>
              <a:t>Office.</a:t>
            </a:r>
          </a:p>
          <a:p>
            <a:r>
              <a:rPr lang="en-US" sz="2000" dirty="0" smtClean="0"/>
              <a:t>Subjects will also be protected by applying the opinions of </a:t>
            </a:r>
            <a:r>
              <a:rPr lang="en-US" sz="2000" dirty="0"/>
              <a:t>peer reviews regarding </a:t>
            </a:r>
            <a:r>
              <a:rPr lang="en-US" sz="2000" dirty="0" smtClean="0"/>
              <a:t>protection of participants</a:t>
            </a:r>
            <a:r>
              <a:rPr lang="en-US" sz="2000" dirty="0"/>
              <a:t>. </a:t>
            </a:r>
            <a:endParaRPr lang="en-US" sz="2000" dirty="0" smtClean="0"/>
          </a:p>
          <a:p>
            <a:r>
              <a:rPr lang="en-US" sz="2000" dirty="0" smtClean="0"/>
              <a:t>The autonomy of all people especially women and children will be upheld.</a:t>
            </a:r>
          </a:p>
          <a:p>
            <a:endParaRPr lang="en-US" dirty="0"/>
          </a:p>
        </p:txBody>
      </p:sp>
    </p:spTree>
    <p:extLst>
      <p:ext uri="{BB962C8B-B14F-4D97-AF65-F5344CB8AC3E}">
        <p14:creationId xmlns:p14="http://schemas.microsoft.com/office/powerpoint/2010/main" val="3901592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1154955" y="2603499"/>
            <a:ext cx="8761412" cy="3891085"/>
          </a:xfrm>
        </p:spPr>
        <p:txBody>
          <a:bodyPr>
            <a:normAutofit/>
          </a:bodyPr>
          <a:lstStyle/>
          <a:p>
            <a:r>
              <a:rPr lang="en-US" sz="1600" dirty="0" err="1"/>
              <a:t>Gurol-Urganci</a:t>
            </a:r>
            <a:r>
              <a:rPr lang="en-US" sz="1600" dirty="0"/>
              <a:t>, I., de </a:t>
            </a:r>
            <a:r>
              <a:rPr lang="en-US" sz="1600" dirty="0" err="1"/>
              <a:t>Jongh</a:t>
            </a:r>
            <a:r>
              <a:rPr lang="en-US" sz="1600" dirty="0"/>
              <a:t>, T., </a:t>
            </a:r>
            <a:r>
              <a:rPr lang="en-US" sz="1600" dirty="0" err="1"/>
              <a:t>Vodopivec-Jamsek</a:t>
            </a:r>
            <a:r>
              <a:rPr lang="en-US" sz="1600" dirty="0"/>
              <a:t>, V., </a:t>
            </a:r>
            <a:r>
              <a:rPr lang="en-US" sz="1600" dirty="0" err="1"/>
              <a:t>Atun</a:t>
            </a:r>
            <a:r>
              <a:rPr lang="en-US" sz="1600" dirty="0"/>
              <a:t>, R., &amp; Car, J. (2013). Mobile phone messaging reminders for attendance at healthcare appointments. Cochrane Database Of Systematic Reviews. </a:t>
            </a:r>
            <a:r>
              <a:rPr lang="en-US" sz="1600" u="sng" dirty="0">
                <a:hlinkClick r:id="rId2"/>
              </a:rPr>
              <a:t>https://doi.org/10.1002/14651858.cd007458.pub3</a:t>
            </a:r>
            <a:endParaRPr lang="en-US" sz="1600" dirty="0"/>
          </a:p>
          <a:p>
            <a:r>
              <a:rPr lang="en-US" sz="1600" dirty="0" smtClean="0"/>
              <a:t>Hatch</a:t>
            </a:r>
            <a:r>
              <a:rPr lang="en-US" sz="1600" dirty="0"/>
              <a:t>, Jessica, "Reducing No-Shows and Late Cancellations in Primary Care" (2018). </a:t>
            </a:r>
            <a:r>
              <a:rPr lang="en-US" sz="1600" i="1" dirty="0"/>
              <a:t>DNP Scholarly Projects</a:t>
            </a:r>
            <a:r>
              <a:rPr lang="en-US" sz="1600" dirty="0"/>
              <a:t>. 11.</a:t>
            </a:r>
            <a:br>
              <a:rPr lang="en-US" sz="1600" dirty="0"/>
            </a:br>
            <a:r>
              <a:rPr lang="en-US" sz="1600" u="sng" dirty="0">
                <a:hlinkClick r:id="rId3"/>
              </a:rPr>
              <a:t>https://</a:t>
            </a:r>
            <a:r>
              <a:rPr lang="en-US" sz="1600" u="sng" dirty="0" smtClean="0">
                <a:hlinkClick r:id="rId3"/>
              </a:rPr>
              <a:t>scholars.unh.edu/scholarly_projects/11</a:t>
            </a:r>
            <a:endParaRPr lang="en-US" sz="1600" dirty="0"/>
          </a:p>
          <a:p>
            <a:r>
              <a:rPr lang="en-US" sz="1600" dirty="0" err="1" smtClean="0"/>
              <a:t>Mohammadi</a:t>
            </a:r>
            <a:r>
              <a:rPr lang="en-US" sz="1600" dirty="0"/>
              <a:t>, I., Wu, H., </a:t>
            </a:r>
            <a:r>
              <a:rPr lang="en-US" sz="1600" dirty="0" err="1"/>
              <a:t>Turkcan</a:t>
            </a:r>
            <a:r>
              <a:rPr lang="en-US" sz="1600" dirty="0"/>
              <a:t>, A., </a:t>
            </a:r>
            <a:r>
              <a:rPr lang="en-US" sz="1600" dirty="0" err="1"/>
              <a:t>Toscos</a:t>
            </a:r>
            <a:r>
              <a:rPr lang="en-US" sz="1600" dirty="0"/>
              <a:t>, T., &amp;</a:t>
            </a:r>
            <a:r>
              <a:rPr lang="en-US" sz="1600" dirty="0" err="1"/>
              <a:t>Doebbeling</a:t>
            </a:r>
            <a:r>
              <a:rPr lang="en-US" sz="1600" dirty="0"/>
              <a:t>, B. (2018). Data Analytics and Modeling for Appointment No-show in Community Health Centers. Journal Of Primary Care &amp; Community Health, 9, 215013271881169. </a:t>
            </a:r>
            <a:r>
              <a:rPr lang="en-US" sz="1600" u="sng" dirty="0">
                <a:hlinkClick r:id="rId4"/>
              </a:rPr>
              <a:t>https://doi.org/10.1177/2150132718811692</a:t>
            </a:r>
            <a:endParaRPr lang="en-US" sz="1600" dirty="0"/>
          </a:p>
          <a:p>
            <a:r>
              <a:rPr lang="en-US" sz="1600" dirty="0" err="1"/>
              <a:t>Saif</a:t>
            </a:r>
            <a:r>
              <a:rPr lang="en-US" sz="1600" dirty="0"/>
              <a:t>, U., </a:t>
            </a:r>
            <a:r>
              <a:rPr lang="en-US" sz="1600" dirty="0" err="1"/>
              <a:t>Sangeetha</a:t>
            </a:r>
            <a:r>
              <a:rPr lang="en-US" sz="1600" dirty="0"/>
              <a:t>, R., Todd, L., Ellen, D., Regina, J., &amp;</a:t>
            </a:r>
            <a:r>
              <a:rPr lang="en-US" sz="1600" dirty="0" err="1"/>
              <a:t>Swapna</a:t>
            </a:r>
            <a:r>
              <a:rPr lang="en-US" sz="1600" dirty="0"/>
              <a:t>, A. et al. (2018). Why do Patients Miss their Appointments at Primary Care Clinics?. Journal Of Family Medicine And Disease Prevention, 4(3). </a:t>
            </a:r>
            <a:r>
              <a:rPr lang="en-US" sz="1600" u="sng" dirty="0">
                <a:hlinkClick r:id="rId5"/>
              </a:rPr>
              <a:t>https://doi.org/10.23937/2469-5793/1510090</a:t>
            </a:r>
            <a:endParaRPr lang="en-US" sz="1600" dirty="0"/>
          </a:p>
          <a:p>
            <a:pPr marL="457200" marR="0" indent="-457200">
              <a:lnSpc>
                <a:spcPct val="200000"/>
              </a:lnSpc>
              <a:spcBef>
                <a:spcPts val="0"/>
              </a:spcBef>
              <a:spcAft>
                <a:spcPts val="800"/>
              </a:spcAft>
            </a:pPr>
            <a:endParaRPr lang="en-US" dirty="0"/>
          </a:p>
          <a:p>
            <a:endParaRPr lang="en-US" dirty="0"/>
          </a:p>
        </p:txBody>
      </p:sp>
    </p:spTree>
    <p:extLst>
      <p:ext uri="{BB962C8B-B14F-4D97-AF65-F5344CB8AC3E}">
        <p14:creationId xmlns:p14="http://schemas.microsoft.com/office/powerpoint/2010/main" val="1557489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the Presentation</a:t>
            </a:r>
            <a:endParaRPr lang="en-US" dirty="0"/>
          </a:p>
        </p:txBody>
      </p:sp>
      <p:sp>
        <p:nvSpPr>
          <p:cNvPr id="3" name="Content Placeholder 2"/>
          <p:cNvSpPr>
            <a:spLocks noGrp="1"/>
          </p:cNvSpPr>
          <p:nvPr>
            <p:ph idx="1"/>
          </p:nvPr>
        </p:nvSpPr>
        <p:spPr/>
        <p:txBody>
          <a:bodyPr/>
          <a:lstStyle/>
          <a:p>
            <a:r>
              <a:rPr lang="en-US" sz="2800" dirty="0" smtClean="0"/>
              <a:t>To educate the audience on the causes of patients failing to show up for appointments.</a:t>
            </a:r>
          </a:p>
          <a:p>
            <a:r>
              <a:rPr lang="en-US" sz="2800" dirty="0" smtClean="0"/>
              <a:t>To make the audience understand the implications of missed appointments.</a:t>
            </a:r>
          </a:p>
          <a:p>
            <a:r>
              <a:rPr lang="en-US" sz="2800" dirty="0" smtClean="0"/>
              <a:t>To inform the audience of the intervention in place to reduce no-show incidents</a:t>
            </a:r>
            <a:r>
              <a:rPr lang="en-US" dirty="0" smtClean="0"/>
              <a:t>.</a:t>
            </a:r>
          </a:p>
          <a:p>
            <a:endParaRPr lang="en-US" dirty="0"/>
          </a:p>
        </p:txBody>
      </p:sp>
    </p:spTree>
    <p:extLst>
      <p:ext uri="{BB962C8B-B14F-4D97-AF65-F5344CB8AC3E}">
        <p14:creationId xmlns:p14="http://schemas.microsoft.com/office/powerpoint/2010/main" val="3967262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Quality Improvement</a:t>
            </a:r>
            <a:endParaRPr lang="en-US" dirty="0"/>
          </a:p>
        </p:txBody>
      </p:sp>
      <p:sp>
        <p:nvSpPr>
          <p:cNvPr id="3" name="Content Placeholder 2"/>
          <p:cNvSpPr>
            <a:spLocks noGrp="1"/>
          </p:cNvSpPr>
          <p:nvPr>
            <p:ph idx="1"/>
          </p:nvPr>
        </p:nvSpPr>
        <p:spPr>
          <a:xfrm>
            <a:off x="1154955" y="2603499"/>
            <a:ext cx="8761412" cy="3738685"/>
          </a:xfrm>
        </p:spPr>
        <p:txBody>
          <a:bodyPr>
            <a:noAutofit/>
          </a:bodyPr>
          <a:lstStyle/>
          <a:p>
            <a:r>
              <a:rPr lang="en-US" sz="2400" dirty="0" smtClean="0"/>
              <a:t>It enables doctors to provide more efficient care that is patient-centered.</a:t>
            </a:r>
          </a:p>
          <a:p>
            <a:r>
              <a:rPr lang="en-US" sz="2400" dirty="0" smtClean="0"/>
              <a:t>The process in turn enhances the managerial process.</a:t>
            </a:r>
          </a:p>
          <a:p>
            <a:r>
              <a:rPr lang="en-US" sz="2400" dirty="0"/>
              <a:t>Quality systems reduces the risk of </a:t>
            </a:r>
            <a:r>
              <a:rPr lang="en-US" sz="2400" dirty="0" smtClean="0"/>
              <a:t>redundancy and/or failure.</a:t>
            </a:r>
            <a:endParaRPr lang="en-US" sz="2400" dirty="0"/>
          </a:p>
          <a:p>
            <a:r>
              <a:rPr lang="en-US" sz="2400" dirty="0" smtClean="0"/>
              <a:t>It encourages health-care providers to exercise a higher degree of professionalism.</a:t>
            </a:r>
            <a:endParaRPr lang="en-US" sz="2400" dirty="0"/>
          </a:p>
        </p:txBody>
      </p:sp>
    </p:spTree>
    <p:extLst>
      <p:ext uri="{BB962C8B-B14F-4D97-AF65-F5344CB8AC3E}">
        <p14:creationId xmlns:p14="http://schemas.microsoft.com/office/powerpoint/2010/main" val="3397671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 of the Problem</a:t>
            </a:r>
            <a:endParaRPr lang="en-US" dirty="0"/>
          </a:p>
        </p:txBody>
      </p:sp>
      <p:sp>
        <p:nvSpPr>
          <p:cNvPr id="3" name="Content Placeholder 2"/>
          <p:cNvSpPr>
            <a:spLocks noGrp="1"/>
          </p:cNvSpPr>
          <p:nvPr>
            <p:ph idx="1"/>
          </p:nvPr>
        </p:nvSpPr>
        <p:spPr/>
        <p:txBody>
          <a:bodyPr>
            <a:normAutofit/>
          </a:bodyPr>
          <a:lstStyle/>
          <a:p>
            <a:r>
              <a:rPr lang="en-US" sz="2800" dirty="0" smtClean="0"/>
              <a:t>This research aims to find a solution to the problem of missed doctors’ appointment. The problem of no-show can be due to forgetting or blatantly ignoring the appointment.</a:t>
            </a:r>
            <a:endParaRPr lang="en-US" sz="2800" dirty="0"/>
          </a:p>
        </p:txBody>
      </p:sp>
    </p:spTree>
    <p:extLst>
      <p:ext uri="{BB962C8B-B14F-4D97-AF65-F5344CB8AC3E}">
        <p14:creationId xmlns:p14="http://schemas.microsoft.com/office/powerpoint/2010/main" val="405107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Predictors of no-show</a:t>
            </a:r>
            <a:endParaRPr lang="en-US" dirty="0"/>
          </a:p>
        </p:txBody>
      </p:sp>
      <p:sp>
        <p:nvSpPr>
          <p:cNvPr id="3" name="Content Placeholder 2"/>
          <p:cNvSpPr>
            <a:spLocks noGrp="1"/>
          </p:cNvSpPr>
          <p:nvPr>
            <p:ph idx="1"/>
          </p:nvPr>
        </p:nvSpPr>
        <p:spPr>
          <a:xfrm>
            <a:off x="1154954" y="2590800"/>
            <a:ext cx="8761412" cy="3757246"/>
          </a:xfrm>
        </p:spPr>
        <p:txBody>
          <a:bodyPr>
            <a:normAutofit/>
          </a:bodyPr>
          <a:lstStyle/>
          <a:p>
            <a:r>
              <a:rPr lang="en-US" sz="2000" dirty="0" smtClean="0"/>
              <a:t>Examples of patients likely to miss their appointments include:</a:t>
            </a:r>
          </a:p>
          <a:p>
            <a:pPr lvl="1">
              <a:buFont typeface="Arial" panose="020B0604020202020204" pitchFamily="34" charset="0"/>
              <a:buChar char="•"/>
            </a:pPr>
            <a:r>
              <a:rPr lang="en-US" sz="2000" dirty="0" smtClean="0"/>
              <a:t>Those who require a translator (</a:t>
            </a:r>
            <a:r>
              <a:rPr lang="en-US" sz="2000" dirty="0" err="1"/>
              <a:t>Mohammadi</a:t>
            </a:r>
            <a:r>
              <a:rPr lang="en-US" sz="2000" dirty="0"/>
              <a:t> et al., 2018</a:t>
            </a:r>
            <a:r>
              <a:rPr lang="en-US" sz="2000" dirty="0" smtClean="0"/>
              <a:t>).</a:t>
            </a:r>
          </a:p>
          <a:p>
            <a:pPr lvl="1">
              <a:buFont typeface="Arial" panose="020B0604020202020204" pitchFamily="34" charset="0"/>
              <a:buChar char="•"/>
            </a:pPr>
            <a:r>
              <a:rPr lang="en-US" sz="2000" dirty="0" smtClean="0"/>
              <a:t>Patients subjected to longer lead time (time between date of schedule and actual appointment).</a:t>
            </a:r>
          </a:p>
          <a:p>
            <a:pPr lvl="1">
              <a:buFont typeface="Arial" panose="020B0604020202020204" pitchFamily="34" charset="0"/>
              <a:buChar char="•"/>
            </a:pPr>
            <a:r>
              <a:rPr lang="en-US" sz="2000" dirty="0" smtClean="0"/>
              <a:t>Uninsured patients.</a:t>
            </a:r>
          </a:p>
          <a:p>
            <a:pPr lvl="1">
              <a:buFont typeface="Arial" panose="020B0604020202020204" pitchFamily="34" charset="0"/>
              <a:buChar char="•"/>
            </a:pPr>
            <a:r>
              <a:rPr lang="en-US" sz="2000" dirty="0" smtClean="0"/>
              <a:t>Those of low socio-economic status (</a:t>
            </a:r>
            <a:r>
              <a:rPr lang="en-US" sz="2000" dirty="0"/>
              <a:t>Hatch, 2018</a:t>
            </a:r>
            <a:r>
              <a:rPr lang="en-US" sz="2000" dirty="0" smtClean="0"/>
              <a:t>).</a:t>
            </a:r>
          </a:p>
          <a:p>
            <a:pPr lvl="1">
              <a:buFont typeface="Arial" panose="020B0604020202020204" pitchFamily="34" charset="0"/>
              <a:buChar char="•"/>
            </a:pPr>
            <a:r>
              <a:rPr lang="en-US" sz="2000" dirty="0" smtClean="0"/>
              <a:t>Patients with </a:t>
            </a:r>
            <a:r>
              <a:rPr lang="en-US" sz="2000" dirty="0"/>
              <a:t>p</a:t>
            </a:r>
            <a:r>
              <a:rPr lang="en-US" sz="2000" dirty="0" smtClean="0"/>
              <a:t>sychosocial issues like depression and diabetes.</a:t>
            </a:r>
          </a:p>
          <a:p>
            <a:pPr lvl="1">
              <a:buClr>
                <a:srgbClr val="ACD433"/>
              </a:buClr>
              <a:buFont typeface="Arial" panose="020B0604020202020204" pitchFamily="34" charset="0"/>
              <a:buChar char="•"/>
            </a:pPr>
            <a:r>
              <a:rPr lang="en-US" sz="2000" dirty="0">
                <a:solidFill>
                  <a:prstClr val="black">
                    <a:lumMod val="75000"/>
                    <a:lumOff val="25000"/>
                  </a:prstClr>
                </a:solidFill>
              </a:rPr>
              <a:t>Patients from deprived locations (</a:t>
            </a:r>
            <a:r>
              <a:rPr lang="en-US" sz="2000" dirty="0" err="1">
                <a:solidFill>
                  <a:prstClr val="black">
                    <a:lumMod val="75000"/>
                    <a:lumOff val="25000"/>
                  </a:prstClr>
                </a:solidFill>
              </a:rPr>
              <a:t>Saif</a:t>
            </a:r>
            <a:r>
              <a:rPr lang="en-US" sz="2000" dirty="0">
                <a:solidFill>
                  <a:prstClr val="black">
                    <a:lumMod val="75000"/>
                    <a:lumOff val="25000"/>
                  </a:prstClr>
                </a:solidFill>
              </a:rPr>
              <a:t> et al., 2018).</a:t>
            </a:r>
          </a:p>
          <a:p>
            <a:pPr lvl="1">
              <a:buFont typeface="Arial" panose="020B0604020202020204" pitchFamily="34" charset="0"/>
              <a:buChar char="•"/>
            </a:pPr>
            <a:endParaRPr lang="en-US" dirty="0" smtClean="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3325151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no-show</a:t>
            </a:r>
            <a:endParaRPr lang="en-US" dirty="0"/>
          </a:p>
        </p:txBody>
      </p:sp>
      <p:sp>
        <p:nvSpPr>
          <p:cNvPr id="3" name="Content Placeholder 2"/>
          <p:cNvSpPr>
            <a:spLocks noGrp="1"/>
          </p:cNvSpPr>
          <p:nvPr>
            <p:ph idx="1"/>
          </p:nvPr>
        </p:nvSpPr>
        <p:spPr/>
        <p:txBody>
          <a:bodyPr>
            <a:normAutofit lnSpcReduction="10000"/>
          </a:bodyPr>
          <a:lstStyle/>
          <a:p>
            <a:r>
              <a:rPr lang="en-US" dirty="0" smtClean="0"/>
              <a:t>Some of the reasons given by patients for failing to make a doctor’s visits include:</a:t>
            </a:r>
          </a:p>
          <a:p>
            <a:pPr lvl="1">
              <a:buFont typeface="Arial" panose="020B0604020202020204" pitchFamily="34" charset="0"/>
              <a:buChar char="•"/>
            </a:pPr>
            <a:r>
              <a:rPr lang="en-US" sz="2400" dirty="0"/>
              <a:t>F</a:t>
            </a:r>
            <a:r>
              <a:rPr lang="en-US" sz="2400" dirty="0" smtClean="0"/>
              <a:t>eeling </a:t>
            </a:r>
            <a:r>
              <a:rPr lang="en-US" sz="2400" dirty="0"/>
              <a:t>too ill to </a:t>
            </a:r>
            <a:r>
              <a:rPr lang="en-US" sz="2400" dirty="0" smtClean="0"/>
              <a:t>visit the hospital for the appointment.</a:t>
            </a:r>
          </a:p>
          <a:p>
            <a:pPr lvl="1">
              <a:buFont typeface="Arial" panose="020B0604020202020204" pitchFamily="34" charset="0"/>
              <a:buChar char="•"/>
            </a:pPr>
            <a:r>
              <a:rPr lang="en-US" sz="2400" dirty="0"/>
              <a:t>F</a:t>
            </a:r>
            <a:r>
              <a:rPr lang="en-US" sz="2400" dirty="0" smtClean="0"/>
              <a:t>orgetting </a:t>
            </a:r>
            <a:r>
              <a:rPr lang="en-US" sz="2400" dirty="0"/>
              <a:t>the appointment day or </a:t>
            </a:r>
            <a:r>
              <a:rPr lang="en-US" sz="2400" dirty="0" smtClean="0"/>
              <a:t>time.</a:t>
            </a:r>
          </a:p>
          <a:p>
            <a:pPr lvl="1">
              <a:buFont typeface="Arial" panose="020B0604020202020204" pitchFamily="34" charset="0"/>
              <a:buChar char="•"/>
            </a:pPr>
            <a:r>
              <a:rPr lang="en-US" sz="2400" dirty="0" smtClean="0"/>
              <a:t>Symptoms that made them sick clearing up.</a:t>
            </a:r>
          </a:p>
          <a:p>
            <a:pPr lvl="1">
              <a:buFont typeface="Arial" panose="020B0604020202020204" pitchFamily="34" charset="0"/>
              <a:buChar char="•"/>
            </a:pPr>
            <a:r>
              <a:rPr lang="en-US" sz="2400" dirty="0" smtClean="0"/>
              <a:t>Absence </a:t>
            </a:r>
            <a:r>
              <a:rPr lang="en-US" sz="2400" dirty="0"/>
              <a:t>of transportation </a:t>
            </a:r>
            <a:r>
              <a:rPr lang="en-US" sz="2400" dirty="0" smtClean="0"/>
              <a:t>means. </a:t>
            </a:r>
          </a:p>
          <a:p>
            <a:pPr lvl="1">
              <a:buFont typeface="Arial" panose="020B0604020202020204" pitchFamily="34" charset="0"/>
              <a:buChar char="•"/>
            </a:pPr>
            <a:r>
              <a:rPr lang="en-US" sz="2400" dirty="0"/>
              <a:t>D</a:t>
            </a:r>
            <a:r>
              <a:rPr lang="en-US" sz="2400" dirty="0" smtClean="0"/>
              <a:t>ifficult </a:t>
            </a:r>
            <a:r>
              <a:rPr lang="en-US" sz="2400" dirty="0"/>
              <a:t>appointment </a:t>
            </a:r>
            <a:r>
              <a:rPr lang="en-US" sz="2400" dirty="0" smtClean="0"/>
              <a:t>systems (</a:t>
            </a:r>
            <a:r>
              <a:rPr lang="en-US" sz="2400" dirty="0" err="1">
                <a:solidFill>
                  <a:prstClr val="black">
                    <a:lumMod val="75000"/>
                    <a:lumOff val="25000"/>
                  </a:prstClr>
                </a:solidFill>
              </a:rPr>
              <a:t>Saif</a:t>
            </a:r>
            <a:r>
              <a:rPr lang="en-US" sz="2400" dirty="0">
                <a:solidFill>
                  <a:prstClr val="black">
                    <a:lumMod val="75000"/>
                    <a:lumOff val="25000"/>
                  </a:prstClr>
                </a:solidFill>
              </a:rPr>
              <a:t> et al., 2018</a:t>
            </a:r>
            <a:r>
              <a:rPr lang="en-US" sz="2400" dirty="0" smtClean="0"/>
              <a:t>).</a:t>
            </a:r>
            <a:endParaRPr lang="en-US" sz="2400" dirty="0"/>
          </a:p>
        </p:txBody>
      </p:sp>
    </p:spTree>
    <p:extLst>
      <p:ext uri="{BB962C8B-B14F-4D97-AF65-F5344CB8AC3E}">
        <p14:creationId xmlns:p14="http://schemas.microsoft.com/office/powerpoint/2010/main" val="668186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Missed Appointments</a:t>
            </a:r>
            <a:endParaRPr lang="en-US" dirty="0"/>
          </a:p>
        </p:txBody>
      </p:sp>
      <p:sp>
        <p:nvSpPr>
          <p:cNvPr id="3" name="Content Placeholder 2"/>
          <p:cNvSpPr>
            <a:spLocks noGrp="1"/>
          </p:cNvSpPr>
          <p:nvPr>
            <p:ph idx="1"/>
          </p:nvPr>
        </p:nvSpPr>
        <p:spPr/>
        <p:txBody>
          <a:bodyPr/>
          <a:lstStyle/>
          <a:p>
            <a:pPr marL="0" indent="0">
              <a:buNone/>
            </a:pPr>
            <a:endParaRPr lang="en-US" sz="2400" dirty="0" smtClean="0"/>
          </a:p>
          <a:p>
            <a:r>
              <a:rPr lang="en-US" sz="2000" dirty="0"/>
              <a:t>F</a:t>
            </a:r>
            <a:r>
              <a:rPr lang="en-US" sz="2000" dirty="0" smtClean="0"/>
              <a:t>inancial losses.</a:t>
            </a:r>
          </a:p>
          <a:p>
            <a:r>
              <a:rPr lang="en-US" sz="2000" dirty="0" smtClean="0"/>
              <a:t>Deterioration of patients’ health.</a:t>
            </a:r>
          </a:p>
          <a:p>
            <a:r>
              <a:rPr lang="en-US" sz="2000" dirty="0" smtClean="0"/>
              <a:t>Wastage of health-care providers precious time.</a:t>
            </a:r>
          </a:p>
          <a:p>
            <a:r>
              <a:rPr lang="en-US" sz="2000" dirty="0" smtClean="0"/>
              <a:t>Encourages lack of involvement of patients in their own care.</a:t>
            </a:r>
            <a:endParaRPr lang="en-US" sz="2000" dirty="0"/>
          </a:p>
          <a:p>
            <a:r>
              <a:rPr lang="en-US" sz="2000" dirty="0"/>
              <a:t>Reduced care </a:t>
            </a:r>
            <a:r>
              <a:rPr lang="en-US" sz="2000" dirty="0" smtClean="0"/>
              <a:t>quality.</a:t>
            </a:r>
            <a:endParaRPr lang="en-US" sz="2000" dirty="0"/>
          </a:p>
        </p:txBody>
      </p:sp>
    </p:spTree>
    <p:extLst>
      <p:ext uri="{BB962C8B-B14F-4D97-AF65-F5344CB8AC3E}">
        <p14:creationId xmlns:p14="http://schemas.microsoft.com/office/powerpoint/2010/main" val="578245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Text Message?</a:t>
            </a:r>
            <a:endParaRPr lang="en-US" dirty="0"/>
          </a:p>
        </p:txBody>
      </p:sp>
      <p:sp>
        <p:nvSpPr>
          <p:cNvPr id="3" name="Content Placeholder 2"/>
          <p:cNvSpPr>
            <a:spLocks noGrp="1"/>
          </p:cNvSpPr>
          <p:nvPr>
            <p:ph idx="1"/>
          </p:nvPr>
        </p:nvSpPr>
        <p:spPr/>
        <p:txBody>
          <a:bodyPr/>
          <a:lstStyle/>
          <a:p>
            <a:r>
              <a:rPr lang="en-US" sz="2000" dirty="0" smtClean="0"/>
              <a:t>Text messages serve as a prompt or coach to send reminders.</a:t>
            </a:r>
          </a:p>
          <a:p>
            <a:r>
              <a:rPr lang="en-US" sz="2000" dirty="0" smtClean="0"/>
              <a:t>They are not disruptive like phone calls.</a:t>
            </a:r>
          </a:p>
          <a:p>
            <a:r>
              <a:rPr lang="en-US" sz="2000" dirty="0" smtClean="0"/>
              <a:t>They do not require a response.</a:t>
            </a:r>
          </a:p>
          <a:p>
            <a:r>
              <a:rPr lang="en-US" sz="2000" dirty="0" smtClean="0"/>
              <a:t>Text messages can be system-generated.</a:t>
            </a:r>
          </a:p>
          <a:p>
            <a:r>
              <a:rPr lang="en-US" sz="2000" dirty="0" smtClean="0"/>
              <a:t>Can be sent as often as needed</a:t>
            </a:r>
            <a:r>
              <a:rPr lang="en-US" dirty="0" smtClean="0"/>
              <a:t>.</a:t>
            </a:r>
            <a:endParaRPr lang="en-US" dirty="0"/>
          </a:p>
        </p:txBody>
      </p:sp>
    </p:spTree>
    <p:extLst>
      <p:ext uri="{BB962C8B-B14F-4D97-AF65-F5344CB8AC3E}">
        <p14:creationId xmlns:p14="http://schemas.microsoft.com/office/powerpoint/2010/main" val="2044590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a:t>
            </a:r>
            <a:endParaRPr lang="en-US" dirty="0"/>
          </a:p>
        </p:txBody>
      </p:sp>
      <p:sp>
        <p:nvSpPr>
          <p:cNvPr id="3" name="Content Placeholder 2"/>
          <p:cNvSpPr>
            <a:spLocks noGrp="1"/>
          </p:cNvSpPr>
          <p:nvPr>
            <p:ph idx="1"/>
          </p:nvPr>
        </p:nvSpPr>
        <p:spPr/>
        <p:txBody>
          <a:bodyPr>
            <a:normAutofit/>
          </a:bodyPr>
          <a:lstStyle/>
          <a:p>
            <a:r>
              <a:rPr lang="en-US" sz="2400" dirty="0" smtClean="0"/>
              <a:t>The research will be done in </a:t>
            </a:r>
            <a:r>
              <a:rPr lang="en-US" sz="2400" dirty="0"/>
              <a:t>five different regions in Los Angeles, including Malibu, Pomona, Arcadia</a:t>
            </a:r>
            <a:r>
              <a:rPr lang="en-US" sz="2400" dirty="0" smtClean="0"/>
              <a:t>, Santa </a:t>
            </a:r>
            <a:r>
              <a:rPr lang="en-US" sz="2400" dirty="0"/>
              <a:t>Monica, and </a:t>
            </a:r>
            <a:r>
              <a:rPr lang="en-US" sz="2400" dirty="0" smtClean="0"/>
              <a:t>Burbank.</a:t>
            </a:r>
          </a:p>
          <a:p>
            <a:r>
              <a:rPr lang="en-US" sz="2400" dirty="0" smtClean="0"/>
              <a:t>The method to be used will be weekly check-ins (</a:t>
            </a:r>
            <a:r>
              <a:rPr lang="en-US" sz="2400" dirty="0" err="1"/>
              <a:t>Gurol-Urganci</a:t>
            </a:r>
            <a:r>
              <a:rPr lang="en-US" sz="2400" dirty="0"/>
              <a:t> et al., 2013</a:t>
            </a:r>
            <a:r>
              <a:rPr lang="en-US" sz="2400" dirty="0" smtClean="0"/>
              <a:t>).</a:t>
            </a:r>
          </a:p>
          <a:p>
            <a:r>
              <a:rPr lang="en-US" sz="2400" dirty="0" smtClean="0"/>
              <a:t>The research will also investigate the willingness to attend scheduled appointments by considering their tone of response</a:t>
            </a:r>
            <a:r>
              <a:rPr lang="en-US" sz="2000" dirty="0" smtClean="0"/>
              <a:t>.</a:t>
            </a:r>
          </a:p>
        </p:txBody>
      </p:sp>
    </p:spTree>
    <p:extLst>
      <p:ext uri="{BB962C8B-B14F-4D97-AF65-F5344CB8AC3E}">
        <p14:creationId xmlns:p14="http://schemas.microsoft.com/office/powerpoint/2010/main" val="29470898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118</TotalTime>
  <Words>890</Words>
  <Application>Microsoft Office PowerPoint</Application>
  <PresentationFormat>Widescreen</PresentationFormat>
  <Paragraphs>74</Paragraphs>
  <Slides>11</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Wingdings 3</vt:lpstr>
      <vt:lpstr>Ion Boardroom</vt:lpstr>
      <vt:lpstr>Quality Improvement</vt:lpstr>
      <vt:lpstr>Objectives of the Presentation</vt:lpstr>
      <vt:lpstr>Importance of Quality Improvement</vt:lpstr>
      <vt:lpstr>Statement of the Problem</vt:lpstr>
      <vt:lpstr>Predictors of no-show</vt:lpstr>
      <vt:lpstr>Reasons for no-show</vt:lpstr>
      <vt:lpstr>Effects of Missed Appointments</vt:lpstr>
      <vt:lpstr>Why Text Message?</vt:lpstr>
      <vt:lpstr>Data Collection</vt:lpstr>
      <vt:lpstr>Ethical Implications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Improvement</dc:title>
  <dc:creator>Ivy Njoroge</dc:creator>
  <cp:lastModifiedBy>Ivy Njoroge</cp:lastModifiedBy>
  <cp:revision>13</cp:revision>
  <dcterms:created xsi:type="dcterms:W3CDTF">2020-06-17T12:07:19Z</dcterms:created>
  <dcterms:modified xsi:type="dcterms:W3CDTF">2020-06-17T14:05:35Z</dcterms:modified>
</cp:coreProperties>
</file>