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8"/>
  </p:notesMasterIdLst>
  <p:handoutMasterIdLst>
    <p:handoutMasterId r:id="rId19"/>
  </p:handoutMasterIdLst>
  <p:sldIdLst>
    <p:sldId id="288" r:id="rId2"/>
    <p:sldId id="289" r:id="rId3"/>
    <p:sldId id="363" r:id="rId4"/>
    <p:sldId id="339" r:id="rId5"/>
    <p:sldId id="299" r:id="rId6"/>
    <p:sldId id="322" r:id="rId7"/>
    <p:sldId id="375" r:id="rId8"/>
    <p:sldId id="368" r:id="rId9"/>
    <p:sldId id="349" r:id="rId10"/>
    <p:sldId id="350" r:id="rId11"/>
    <p:sldId id="370" r:id="rId12"/>
    <p:sldId id="376" r:id="rId13"/>
    <p:sldId id="377" r:id="rId14"/>
    <p:sldId id="373" r:id="rId15"/>
    <p:sldId id="320" r:id="rId16"/>
    <p:sldId id="328" r:id="rId17"/>
  </p:sldIdLst>
  <p:sldSz cx="9144000" cy="6858000" type="screen4x3"/>
  <p:notesSz cx="6858000" cy="9199563"/>
  <p:defaultTextStyle>
    <a:defPPr>
      <a:defRPr lang="en-US"/>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C66C0"/>
    <a:srgbClr val="1666B6"/>
    <a:srgbClr val="1974CF"/>
    <a:srgbClr val="1B7EE1"/>
    <a:srgbClr val="1973CD"/>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7691" autoAdjust="0"/>
  </p:normalViewPr>
  <p:slideViewPr>
    <p:cSldViewPr snapToGrid="0" showGuides="1">
      <p:cViewPr varScale="1">
        <p:scale>
          <a:sx n="64" d="100"/>
          <a:sy n="64" d="100"/>
        </p:scale>
        <p:origin x="1608" y="66"/>
      </p:cViewPr>
      <p:guideLst>
        <p:guide orient="horz" pos="2160"/>
        <p:guide pos="2880"/>
        <p:guide pos="2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dirty="0">
                <a:latin typeface="Times New Roman" pitchFamily="18"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eaLnBrk="0" hangingPunct="0">
              <a:defRPr sz="1200">
                <a:latin typeface="Times New Roman" pitchFamily="18" charset="0"/>
                <a:ea typeface="ＭＳ Ｐゴシック" pitchFamily="-84" charset="-128"/>
              </a:defRPr>
            </a:lvl1pPr>
          </a:lstStyle>
          <a:p>
            <a:pPr>
              <a:defRPr/>
            </a:pPr>
            <a:fld id="{A120B059-91E6-4872-BC03-D0382DF390B6}" type="slidenum">
              <a:rPr lang="en-US"/>
              <a:pPr>
                <a:defRPr/>
              </a:pPr>
              <a:t>‹#›</a:t>
            </a:fld>
            <a:endParaRPr lang="en-US" dirty="0"/>
          </a:p>
        </p:txBody>
      </p:sp>
    </p:spTree>
    <p:extLst>
      <p:ext uri="{BB962C8B-B14F-4D97-AF65-F5344CB8AC3E}">
        <p14:creationId xmlns:p14="http://schemas.microsoft.com/office/powerpoint/2010/main" val="352390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dirty="0">
                <a:latin typeface="Times New Roman" pitchFamily="18" charset="0"/>
                <a:ea typeface="+mn-ea"/>
                <a:cs typeface="+mn-cs"/>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dirty="0">
                <a:latin typeface="Times New Roman" pitchFamily="18" charset="0"/>
                <a:ea typeface="+mn-ea"/>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eaLnBrk="0" hangingPunct="0">
              <a:defRPr sz="1200">
                <a:latin typeface="Times New Roman" pitchFamily="18" charset="0"/>
                <a:ea typeface="ＭＳ Ｐゴシック" pitchFamily="-84" charset="-128"/>
              </a:defRPr>
            </a:lvl1pPr>
          </a:lstStyle>
          <a:p>
            <a:pPr>
              <a:defRPr/>
            </a:pPr>
            <a:fld id="{20465D78-0A47-4589-B033-55F836423075}" type="slidenum">
              <a:rPr lang="en-US"/>
              <a:pPr>
                <a:defRPr/>
              </a:pPr>
              <a:t>‹#›</a:t>
            </a:fld>
            <a:endParaRPr lang="en-US" dirty="0"/>
          </a:p>
        </p:txBody>
      </p:sp>
    </p:spTree>
    <p:extLst>
      <p:ext uri="{BB962C8B-B14F-4D97-AF65-F5344CB8AC3E}">
        <p14:creationId xmlns:p14="http://schemas.microsoft.com/office/powerpoint/2010/main" val="2552965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4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4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60216ACA-8304-42BD-A8B9-8227D0C4EDC3}" type="slidenum">
              <a:rPr lang="en-US" altLang="en-US" sz="1200" smtClean="0">
                <a:latin typeface="Times New Roman" pitchFamily="18" charset="0"/>
              </a:rPr>
              <a:pPr algn="r">
                <a:spcBef>
                  <a:spcPct val="0"/>
                </a:spcBef>
              </a:pPr>
              <a:t>1</a:t>
            </a:fld>
            <a:endParaRPr lang="en-US" altLang="en-US" sz="1200" dirty="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BF83C300-58F4-43C2-B2F8-68ED85012146}" type="slidenum">
              <a:rPr lang="en-US" altLang="en-US" sz="1200" smtClean="0">
                <a:latin typeface="Times New Roman" pitchFamily="18" charset="0"/>
              </a:rPr>
              <a:pPr algn="r">
                <a:spcBef>
                  <a:spcPct val="0"/>
                </a:spcBef>
              </a:pPr>
              <a:t>11</a:t>
            </a:fld>
            <a:endParaRPr lang="en-US" altLang="en-US" sz="1200" dirty="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348C4FC7-AD97-41FB-ACFB-1EFD37AE1088}" type="slidenum">
              <a:rPr lang="en-US" altLang="en-US" sz="1200" smtClean="0">
                <a:latin typeface="Times New Roman" pitchFamily="18" charset="0"/>
              </a:rPr>
              <a:pPr algn="r">
                <a:spcBef>
                  <a:spcPct val="0"/>
                </a:spcBef>
              </a:pPr>
              <a:t>12</a:t>
            </a:fld>
            <a:endParaRPr lang="en-US" altLang="en-US" sz="1200" dirty="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58F646CB-8111-43DA-BAE3-C180E349FD05}" type="slidenum">
              <a:rPr lang="en-US" altLang="en-US" sz="1200" smtClean="0">
                <a:latin typeface="Times New Roman" pitchFamily="18" charset="0"/>
              </a:rPr>
              <a:pPr algn="r">
                <a:spcBef>
                  <a:spcPct val="0"/>
                </a:spcBef>
              </a:pPr>
              <a:t>13</a:t>
            </a:fld>
            <a:endParaRPr lang="en-US" altLang="en-US" sz="1200" dirty="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4E15C75C-7E84-4EAA-89A2-EDC7ADE93750}" type="slidenum">
              <a:rPr lang="en-US" altLang="en-US" sz="1200" smtClean="0">
                <a:latin typeface="Times New Roman" pitchFamily="18" charset="0"/>
              </a:rPr>
              <a:pPr algn="r">
                <a:spcBef>
                  <a:spcPct val="0"/>
                </a:spcBef>
              </a:pPr>
              <a:t>14</a:t>
            </a:fld>
            <a:endParaRPr lang="en-US" altLang="en-US" sz="1200" dirty="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673F2365-80E0-4C9C-9F77-0A6F38E82062}" type="slidenum">
              <a:rPr lang="en-US" altLang="en-US" sz="1200" smtClean="0">
                <a:latin typeface="Times New Roman" pitchFamily="18" charset="0"/>
              </a:rPr>
              <a:pPr algn="r">
                <a:spcBef>
                  <a:spcPct val="0"/>
                </a:spcBef>
              </a:pPr>
              <a:t>15</a:t>
            </a:fld>
            <a:endParaRPr lang="en-US" altLang="en-US" sz="1200" dirty="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4AE0D364-AB11-4959-86EC-9B0BD0C6261E}" type="slidenum">
              <a:rPr lang="en-US" altLang="en-US" sz="1200" smtClean="0">
                <a:latin typeface="Times New Roman" pitchFamily="18" charset="0"/>
              </a:rPr>
              <a:pPr algn="r">
                <a:spcBef>
                  <a:spcPct val="0"/>
                </a:spcBef>
              </a:pPr>
              <a:t>16</a:t>
            </a:fld>
            <a:endParaRPr lang="en-US" altLang="en-US" sz="1200" dirty="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D2C92E17-2FF1-4E83-99F4-567A6F2DB0C1}" type="slidenum">
              <a:rPr lang="en-US" altLang="en-US" sz="1200" smtClean="0">
                <a:latin typeface="Times New Roman" pitchFamily="18" charset="0"/>
              </a:rPr>
              <a:pPr algn="r">
                <a:spcBef>
                  <a:spcPct val="0"/>
                </a:spcBef>
              </a:pPr>
              <a:t>2</a:t>
            </a:fld>
            <a:endParaRPr lang="en-US" altLang="en-US" sz="12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7EC61627-A505-4F03-81C3-A96A032AB35B}" type="slidenum">
              <a:rPr lang="en-US" altLang="en-US" sz="1200" smtClean="0">
                <a:latin typeface="Times New Roman" pitchFamily="18" charset="0"/>
              </a:rPr>
              <a:pPr algn="r">
                <a:spcBef>
                  <a:spcPct val="0"/>
                </a:spcBef>
              </a:pPr>
              <a:t>3</a:t>
            </a:fld>
            <a:endParaRPr lang="en-US" altLang="en-US" sz="1200" dirty="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F306D119-1AED-4E81-864F-89449A5BB8B6}" type="slidenum">
              <a:rPr lang="en-US" altLang="en-US" sz="1200" smtClean="0">
                <a:latin typeface="Times New Roman" pitchFamily="18" charset="0"/>
              </a:rPr>
              <a:pPr algn="r">
                <a:spcBef>
                  <a:spcPct val="0"/>
                </a:spcBef>
              </a:pPr>
              <a:t>4</a:t>
            </a:fld>
            <a:endParaRPr lang="en-US" altLang="en-US" sz="1200" dirty="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FE965D06-B0AD-4536-98B8-67A0A86901F3}" type="slidenum">
              <a:rPr lang="en-US" altLang="en-US" sz="1200" smtClean="0">
                <a:latin typeface="Times New Roman" pitchFamily="18" charset="0"/>
              </a:rPr>
              <a:pPr algn="r">
                <a:spcBef>
                  <a:spcPct val="0"/>
                </a:spcBef>
              </a:pPr>
              <a:t>5</a:t>
            </a:fld>
            <a:endParaRPr lang="en-US" altLang="en-US" sz="1200" dirty="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A76E2B7C-07E7-49ED-9C6C-9C6DCEEDD9AC}" type="slidenum">
              <a:rPr lang="en-US" altLang="en-US" sz="1200" smtClean="0">
                <a:latin typeface="Times New Roman" pitchFamily="18" charset="0"/>
              </a:rPr>
              <a:pPr algn="r">
                <a:spcBef>
                  <a:spcPct val="0"/>
                </a:spcBef>
              </a:pPr>
              <a:t>6</a:t>
            </a:fld>
            <a:endParaRPr lang="en-US" altLang="en-US" sz="1200" dirty="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09A78EFF-6B91-4CC4-8B43-E4E8D32E706A}" type="slidenum">
              <a:rPr lang="en-US" altLang="en-US" sz="1200" smtClean="0">
                <a:latin typeface="Times New Roman" pitchFamily="18" charset="0"/>
              </a:rPr>
              <a:pPr algn="r">
                <a:spcBef>
                  <a:spcPct val="0"/>
                </a:spcBef>
              </a:pPr>
              <a:t>8</a:t>
            </a:fld>
            <a:endParaRPr lang="en-US" altLang="en-US" sz="1200" dirty="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B680C97F-CE8F-4DDD-AD17-2A970141F376}" type="slidenum">
              <a:rPr lang="en-US" altLang="en-US" sz="1200" smtClean="0">
                <a:latin typeface="Times New Roman" pitchFamily="18" charset="0"/>
              </a:rPr>
              <a:pPr algn="r">
                <a:spcBef>
                  <a:spcPct val="0"/>
                </a:spcBef>
              </a:pPr>
              <a:t>9</a:t>
            </a:fld>
            <a:endParaRPr lang="en-US" altLang="en-US" sz="1200" dirty="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1863" eaLnBrk="0" hangingPunct="0">
              <a:spcBef>
                <a:spcPct val="30000"/>
              </a:spcBef>
              <a:defRPr sz="1400">
                <a:solidFill>
                  <a:schemeClr val="tx1"/>
                </a:solidFill>
                <a:latin typeface="Arial" charset="0"/>
                <a:ea typeface="ＭＳ Ｐゴシック" pitchFamily="34" charset="-128"/>
              </a:defRPr>
            </a:lvl1pPr>
            <a:lvl2pPr marL="742950" indent="-285750" algn="l" defTabSz="931863" eaLnBrk="0" hangingPunct="0">
              <a:spcBef>
                <a:spcPct val="30000"/>
              </a:spcBef>
              <a:defRPr sz="1400">
                <a:solidFill>
                  <a:schemeClr val="tx1"/>
                </a:solidFill>
                <a:latin typeface="Arial" charset="0"/>
                <a:ea typeface="ＭＳ Ｐゴシック" pitchFamily="34" charset="-128"/>
              </a:defRPr>
            </a:lvl2pPr>
            <a:lvl3pPr marL="1143000" indent="-228600" algn="l" defTabSz="931863" eaLnBrk="0" hangingPunct="0">
              <a:spcBef>
                <a:spcPct val="30000"/>
              </a:spcBef>
              <a:defRPr sz="1400">
                <a:solidFill>
                  <a:schemeClr val="tx1"/>
                </a:solidFill>
                <a:latin typeface="Arial" charset="0"/>
                <a:ea typeface="ＭＳ Ｐゴシック" pitchFamily="34" charset="-128"/>
              </a:defRPr>
            </a:lvl3pPr>
            <a:lvl4pPr marL="1600200" indent="-228600" algn="l" defTabSz="931863" eaLnBrk="0" hangingPunct="0">
              <a:spcBef>
                <a:spcPct val="30000"/>
              </a:spcBef>
              <a:defRPr sz="1400">
                <a:solidFill>
                  <a:schemeClr val="tx1"/>
                </a:solidFill>
                <a:latin typeface="Arial" charset="0"/>
                <a:ea typeface="ＭＳ Ｐゴシック" pitchFamily="34" charset="-128"/>
              </a:defRPr>
            </a:lvl4pPr>
            <a:lvl5pPr marL="2057400" indent="-228600" algn="l" defTabSz="931863" eaLnBrk="0" hangingPunct="0">
              <a:spcBef>
                <a:spcPct val="30000"/>
              </a:spcBef>
              <a:defRPr sz="1400">
                <a:solidFill>
                  <a:schemeClr val="tx1"/>
                </a:solidFill>
                <a:latin typeface="Arial" charset="0"/>
                <a:ea typeface="ＭＳ Ｐゴシック" pitchFamily="34" charset="-128"/>
              </a:defRPr>
            </a:lvl5pPr>
            <a:lvl6pPr marL="25146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6pPr>
            <a:lvl7pPr marL="29718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7pPr>
            <a:lvl8pPr marL="34290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8pPr>
            <a:lvl9pPr marL="3886200" indent="-228600" defTabSz="931863" eaLnBrk="0" fontAlgn="base" hangingPunct="0">
              <a:spcBef>
                <a:spcPct val="30000"/>
              </a:spcBef>
              <a:spcAft>
                <a:spcPct val="0"/>
              </a:spcAft>
              <a:defRPr sz="1400">
                <a:solidFill>
                  <a:schemeClr val="tx1"/>
                </a:solidFill>
                <a:latin typeface="Arial" charset="0"/>
                <a:ea typeface="ＭＳ Ｐゴシック" pitchFamily="34" charset="-128"/>
              </a:defRPr>
            </a:lvl9pPr>
          </a:lstStyle>
          <a:p>
            <a:pPr algn="r">
              <a:spcBef>
                <a:spcPct val="0"/>
              </a:spcBef>
            </a:pPr>
            <a:fld id="{D7FB9025-425D-4486-9DD9-0C245F24B74F}" type="slidenum">
              <a:rPr lang="en-US" altLang="en-US" sz="1200" smtClean="0">
                <a:latin typeface="Times New Roman" pitchFamily="18" charset="0"/>
              </a:rPr>
              <a:pPr algn="r">
                <a:spcBef>
                  <a:spcPct val="0"/>
                </a:spcBef>
              </a:pPr>
              <a:t>10</a:t>
            </a:fld>
            <a:endParaRPr lang="en-US" altLang="en-US" sz="1200"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defRPr/>
            </a:pPr>
            <a:endParaRPr lang="en-US" altLang="en-US" dirty="0">
              <a:ea typeface="+mn-ea"/>
            </a:endParaRPr>
          </a:p>
        </p:txBody>
      </p:sp>
      <p:sp>
        <p:nvSpPr>
          <p:cNvPr id="5" name="Text Box 23"/>
          <p:cNvSpPr txBox="1">
            <a:spLocks noChangeArrowheads="1"/>
          </p:cNvSpPr>
          <p:nvPr userDrawn="1"/>
        </p:nvSpPr>
        <p:spPr bwMode="auto">
          <a:xfrm>
            <a:off x="0" y="6588125"/>
            <a:ext cx="9144000"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85063" algn="l"/>
              </a:tabLst>
              <a:defRPr sz="2400">
                <a:solidFill>
                  <a:schemeClr val="tx1"/>
                </a:solidFill>
                <a:latin typeface="Arial" charset="0"/>
                <a:ea typeface="ＭＳ Ｐゴシック" pitchFamily="34" charset="-128"/>
              </a:defRPr>
            </a:lvl1pPr>
            <a:lvl2pPr marL="742950" indent="-285750" eaLnBrk="0" hangingPunct="0">
              <a:tabLst>
                <a:tab pos="7485063" algn="l"/>
              </a:tabLst>
              <a:defRPr sz="2400">
                <a:solidFill>
                  <a:schemeClr val="tx1"/>
                </a:solidFill>
                <a:latin typeface="Arial" charset="0"/>
                <a:ea typeface="ＭＳ Ｐゴシック" pitchFamily="34" charset="-128"/>
              </a:defRPr>
            </a:lvl2pPr>
            <a:lvl3pPr marL="1143000" indent="-228600" eaLnBrk="0" hangingPunct="0">
              <a:tabLst>
                <a:tab pos="7485063" algn="l"/>
              </a:tabLst>
              <a:defRPr sz="2400">
                <a:solidFill>
                  <a:schemeClr val="tx1"/>
                </a:solidFill>
                <a:latin typeface="Arial" charset="0"/>
                <a:ea typeface="ＭＳ Ｐゴシック" pitchFamily="34" charset="-128"/>
              </a:defRPr>
            </a:lvl3pPr>
            <a:lvl4pPr marL="1600200" indent="-228600" eaLnBrk="0" hangingPunct="0">
              <a:tabLst>
                <a:tab pos="7485063" algn="l"/>
              </a:tabLst>
              <a:defRPr sz="2400">
                <a:solidFill>
                  <a:schemeClr val="tx1"/>
                </a:solidFill>
                <a:latin typeface="Arial" charset="0"/>
                <a:ea typeface="ＭＳ Ｐゴシック" pitchFamily="34" charset="-128"/>
              </a:defRPr>
            </a:lvl4pPr>
            <a:lvl5pPr marL="2057400" indent="-228600" eaLnBrk="0" hangingPunct="0">
              <a:tabLst>
                <a:tab pos="7485063" algn="l"/>
              </a:tabLst>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tabLst>
                <a:tab pos="7485063" algn="l"/>
              </a:tabLst>
              <a:defRPr sz="2400">
                <a:solidFill>
                  <a:schemeClr val="tx1"/>
                </a:solidFill>
                <a:latin typeface="Arial" charset="0"/>
                <a:ea typeface="ＭＳ Ｐゴシック" pitchFamily="34" charset="-128"/>
              </a:defRPr>
            </a:lvl9pPr>
          </a:lstStyle>
          <a:p>
            <a:pPr eaLnBrk="1" hangingPunct="1">
              <a:spcBef>
                <a:spcPct val="50000"/>
              </a:spcBef>
            </a:pPr>
            <a:r>
              <a:rPr lang="en-US" altLang="en-US" sz="1000" dirty="0"/>
              <a:t>Copyright © 2016  Wolters Kluwer Health | Lippincott Williams &amp; Wilkins </a:t>
            </a:r>
          </a:p>
        </p:txBody>
      </p:sp>
      <p:pic>
        <p:nvPicPr>
          <p:cNvPr id="6" name="Picture 12" descr="ppt_opener.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95158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154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63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780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6593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309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0829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676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038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139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3836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0213" y="754063"/>
            <a:ext cx="8524875" cy="388937"/>
          </a:xfrm>
          <a:prstGeom prst="rect">
            <a:avLst/>
          </a:prstGeom>
          <a:noFill/>
          <a:ln>
            <a:noFill/>
          </a:ln>
          <a:effectLst>
            <a:outerShdw blurRad="63500" dist="17961" dir="2700000" algn="ctr" rotWithShape="0">
              <a:schemeClr val="bg2">
                <a:alpha val="74998"/>
              </a:schemeClr>
            </a:outerShdw>
          </a:effectLst>
          <a:extLst>
            <a:ext uri="{FAA26D3D-D897-4be2-8F04-BA451C77F1D7}"/>
          </a:extLst>
        </p:spPr>
        <p:txBody>
          <a:bodyPr vert="horz" wrap="square" lIns="0" tIns="0" rIns="0" bIns="0" numCol="1" anchor="b" anchorCtr="0" compatLnSpc="1">
            <a:prstTxWarp prst="textNoShape">
              <a:avLst/>
            </a:prstTxWarp>
            <a:spAutoFit/>
          </a:bodyPr>
          <a:lstStyle/>
          <a:p>
            <a:pPr lvl="0"/>
            <a:r>
              <a:rPr lang="en-US" dirty="0"/>
              <a:t>Click to edit Master title style</a:t>
            </a:r>
          </a:p>
        </p:txBody>
      </p:sp>
      <p:sp>
        <p:nvSpPr>
          <p:cNvPr id="1027" name="Rectangle 4"/>
          <p:cNvSpPr>
            <a:spLocks noGrp="1" noChangeArrowheads="1"/>
          </p:cNvSpPr>
          <p:nvPr>
            <p:ph type="body" idx="1"/>
          </p:nvPr>
        </p:nvSpPr>
        <p:spPr bwMode="auto">
          <a:xfrm>
            <a:off x="330200" y="1603375"/>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p:cNvSpPr txBox="1">
            <a:spLocks noChangeArrowheads="1"/>
          </p:cNvSpPr>
          <p:nvPr userDrawn="1"/>
        </p:nvSpPr>
        <p:spPr bwMode="auto">
          <a:xfrm>
            <a:off x="6003925" y="6089650"/>
            <a:ext cx="2820988" cy="457200"/>
          </a:xfrm>
          <a:prstGeom prst="rect">
            <a:avLst/>
          </a:prstGeom>
          <a:noFill/>
          <a:ln>
            <a:noFill/>
          </a:ln>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defRPr/>
            </a:pPr>
            <a:endParaRPr lang="en-US" altLang="en-US" dirty="0">
              <a:ea typeface="+mn-ea"/>
            </a:endParaRPr>
          </a:p>
        </p:txBody>
      </p:sp>
      <p:sp>
        <p:nvSpPr>
          <p:cNvPr id="1030" name="Text Box 11"/>
          <p:cNvSpPr txBox="1">
            <a:spLocks noChangeArrowheads="1"/>
          </p:cNvSpPr>
          <p:nvPr userDrawn="1"/>
        </p:nvSpPr>
        <p:spPr bwMode="auto">
          <a:xfrm>
            <a:off x="303213" y="6581775"/>
            <a:ext cx="8840787" cy="269875"/>
          </a:xfrm>
          <a:prstGeom prst="rect">
            <a:avLst/>
          </a:prstGeom>
          <a:noFill/>
          <a:ln>
            <a:noFill/>
          </a:ln>
        </p:spPr>
        <p:txBody>
          <a:bodyPr/>
          <a:lstStyle>
            <a:lvl1pPr eaLnBrk="0" hangingPunct="0">
              <a:tabLst>
                <a:tab pos="7485063" algn="l"/>
              </a:tabLst>
              <a:defRPr sz="2400">
                <a:solidFill>
                  <a:schemeClr val="tx1"/>
                </a:solidFill>
                <a:latin typeface="Arial" charset="0"/>
              </a:defRPr>
            </a:lvl1pPr>
            <a:lvl2pPr marL="742950" indent="-285750" eaLnBrk="0" hangingPunct="0">
              <a:tabLst>
                <a:tab pos="7485063" algn="l"/>
              </a:tabLst>
              <a:defRPr sz="2400">
                <a:solidFill>
                  <a:schemeClr val="tx1"/>
                </a:solidFill>
                <a:latin typeface="Arial" charset="0"/>
              </a:defRPr>
            </a:lvl2pPr>
            <a:lvl3pPr marL="1143000" indent="-228600" eaLnBrk="0" hangingPunct="0">
              <a:tabLst>
                <a:tab pos="7485063" algn="l"/>
              </a:tabLst>
              <a:defRPr sz="2400">
                <a:solidFill>
                  <a:schemeClr val="tx1"/>
                </a:solidFill>
                <a:latin typeface="Arial" charset="0"/>
              </a:defRPr>
            </a:lvl3pPr>
            <a:lvl4pPr marL="1600200" indent="-228600" eaLnBrk="0" hangingPunct="0">
              <a:tabLst>
                <a:tab pos="7485063" algn="l"/>
              </a:tabLst>
              <a:defRPr sz="2400">
                <a:solidFill>
                  <a:schemeClr val="tx1"/>
                </a:solidFill>
                <a:latin typeface="Arial" charset="0"/>
              </a:defRPr>
            </a:lvl4pPr>
            <a:lvl5pPr marL="2057400" indent="-228600" eaLnBrk="0" hangingPunct="0">
              <a:tabLst>
                <a:tab pos="7485063" algn="l"/>
              </a:tabLst>
              <a:defRPr sz="2400">
                <a:solidFill>
                  <a:schemeClr val="tx1"/>
                </a:solidFill>
                <a:latin typeface="Arial" charset="0"/>
              </a:defRPr>
            </a:lvl5pPr>
            <a:lvl6pPr marL="2514600" indent="-228600" algn="ctr" eaLnBrk="0" fontAlgn="base" hangingPunct="0">
              <a:spcBef>
                <a:spcPct val="0"/>
              </a:spcBef>
              <a:spcAft>
                <a:spcPct val="0"/>
              </a:spcAft>
              <a:tabLst>
                <a:tab pos="7485063" algn="l"/>
              </a:tabLst>
              <a:defRPr sz="2400">
                <a:solidFill>
                  <a:schemeClr val="tx1"/>
                </a:solidFill>
                <a:latin typeface="Arial" charset="0"/>
              </a:defRPr>
            </a:lvl6pPr>
            <a:lvl7pPr marL="2971800" indent="-228600" algn="ctr" eaLnBrk="0" fontAlgn="base" hangingPunct="0">
              <a:spcBef>
                <a:spcPct val="0"/>
              </a:spcBef>
              <a:spcAft>
                <a:spcPct val="0"/>
              </a:spcAft>
              <a:tabLst>
                <a:tab pos="7485063" algn="l"/>
              </a:tabLst>
              <a:defRPr sz="2400">
                <a:solidFill>
                  <a:schemeClr val="tx1"/>
                </a:solidFill>
                <a:latin typeface="Arial" charset="0"/>
              </a:defRPr>
            </a:lvl7pPr>
            <a:lvl8pPr marL="3429000" indent="-228600" algn="ctr" eaLnBrk="0" fontAlgn="base" hangingPunct="0">
              <a:spcBef>
                <a:spcPct val="0"/>
              </a:spcBef>
              <a:spcAft>
                <a:spcPct val="0"/>
              </a:spcAft>
              <a:tabLst>
                <a:tab pos="7485063" algn="l"/>
              </a:tabLst>
              <a:defRPr sz="2400">
                <a:solidFill>
                  <a:schemeClr val="tx1"/>
                </a:solidFill>
                <a:latin typeface="Arial" charset="0"/>
              </a:defRPr>
            </a:lvl8pPr>
            <a:lvl9pPr marL="3886200" indent="-228600" algn="ctr" eaLnBrk="0" fontAlgn="base" hangingPunct="0">
              <a:spcBef>
                <a:spcPct val="0"/>
              </a:spcBef>
              <a:spcAft>
                <a:spcPct val="0"/>
              </a:spcAft>
              <a:tabLst>
                <a:tab pos="7485063" algn="l"/>
              </a:tabLst>
              <a:defRPr sz="2400">
                <a:solidFill>
                  <a:schemeClr val="tx1"/>
                </a:solidFill>
                <a:latin typeface="Arial" charset="0"/>
              </a:defRPr>
            </a:lvl9pPr>
          </a:lstStyle>
          <a:p>
            <a:pPr algn="r" eaLnBrk="1" hangingPunct="1">
              <a:spcBef>
                <a:spcPct val="50000"/>
              </a:spcBef>
              <a:defRPr/>
            </a:pPr>
            <a:endParaRPr lang="en-US" altLang="en-US" sz="1000" dirty="0">
              <a:ea typeface="+mn-ea"/>
            </a:endParaRPr>
          </a:p>
        </p:txBody>
      </p:sp>
      <p:cxnSp>
        <p:nvCxnSpPr>
          <p:cNvPr id="8" name="Straight Connector 7"/>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9" name="Text Box 13"/>
          <p:cNvSpPr txBox="1">
            <a:spLocks noChangeArrowheads="1"/>
          </p:cNvSpPr>
          <p:nvPr userDrawn="1"/>
        </p:nvSpPr>
        <p:spPr bwMode="auto">
          <a:xfrm>
            <a:off x="0" y="6588125"/>
            <a:ext cx="9144000" cy="269875"/>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2020 Wolters Kluwer • All Rights Reserved</a:t>
            </a:r>
          </a:p>
        </p:txBody>
      </p:sp>
      <p:pic>
        <p:nvPicPr>
          <p:cNvPr id="1032" name="Picture 7" descr="WK_CMYK.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6"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txStyles>
    <p:titleStyle>
      <a:lvl1pPr algn="l" rtl="0" eaLnBrk="0" fontAlgn="base" hangingPunct="0">
        <a:lnSpc>
          <a:spcPct val="90000"/>
        </a:lnSpc>
        <a:spcBef>
          <a:spcPct val="0"/>
        </a:spcBef>
        <a:spcAft>
          <a:spcPct val="0"/>
        </a:spcAft>
        <a:defRPr sz="2800" b="1">
          <a:solidFill>
            <a:srgbClr val="186EC4"/>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anose="05000000000000000000" pitchFamily="2" charset="2"/>
        <a:buChar char="v"/>
        <a:defRPr sz="2200">
          <a:solidFill>
            <a:schemeClr val="tx1"/>
          </a:solidFill>
          <a:latin typeface="+mn-lt"/>
          <a:ea typeface="ＭＳ Ｐゴシック" charset="0"/>
          <a:cs typeface="ＭＳ Ｐゴシック" charset="0"/>
        </a:defRPr>
      </a:lvl1pPr>
      <a:lvl2pPr marL="862013" indent="-404813" algn="l" rtl="0" eaLnBrk="0" fontAlgn="base" hangingPunct="0">
        <a:lnSpc>
          <a:spcPct val="90000"/>
        </a:lnSpc>
        <a:spcBef>
          <a:spcPct val="60000"/>
        </a:spcBef>
        <a:spcAft>
          <a:spcPct val="0"/>
        </a:spcAft>
        <a:buClr>
          <a:srgbClr val="CC9900"/>
        </a:buClr>
        <a:buFont typeface="Courier New" panose="02070309020205020404" pitchFamily="49" charset="0"/>
        <a:buChar char="o"/>
        <a:defRPr sz="2200">
          <a:solidFill>
            <a:schemeClr val="tx1"/>
          </a:solidFill>
          <a:latin typeface="+mn-lt"/>
          <a:ea typeface="ＭＳ Ｐゴシック" charset="0"/>
        </a:defRPr>
      </a:lvl2pPr>
      <a:lvl3pPr marL="1204913" indent="-228600" algn="l" rtl="0" eaLnBrk="0" fontAlgn="base" hangingPunct="0">
        <a:lnSpc>
          <a:spcPct val="90000"/>
        </a:lnSpc>
        <a:spcBef>
          <a:spcPct val="60000"/>
        </a:spcBef>
        <a:spcAft>
          <a:spcPct val="0"/>
        </a:spcAft>
        <a:buClr>
          <a:srgbClr val="CC9900"/>
        </a:buClr>
        <a:buFont typeface="Wingdings" panose="05000000000000000000" pitchFamily="2" charset="2"/>
        <a:buChar char="§"/>
        <a:defRPr sz="2200">
          <a:solidFill>
            <a:schemeClr val="tx1"/>
          </a:solidFill>
          <a:latin typeface="+mn-lt"/>
          <a:ea typeface="ＭＳ Ｐゴシック" charset="0"/>
        </a:defRPr>
      </a:lvl3pPr>
      <a:lvl4pPr marL="1600200" indent="-228600" algn="l" rtl="0" eaLnBrk="0" fontAlgn="base" hangingPunct="0">
        <a:lnSpc>
          <a:spcPct val="90000"/>
        </a:lnSpc>
        <a:spcBef>
          <a:spcPct val="60000"/>
        </a:spcBef>
        <a:spcAft>
          <a:spcPct val="0"/>
        </a:spcAft>
        <a:buClr>
          <a:srgbClr val="CC9900"/>
        </a:buClr>
        <a:buFont typeface="Wingdings" panose="05000000000000000000" pitchFamily="2" charset="2"/>
        <a:buChar char="Ø"/>
        <a:defRPr sz="2200">
          <a:solidFill>
            <a:schemeClr val="tx1"/>
          </a:solidFill>
          <a:latin typeface="+mn-lt"/>
          <a:ea typeface="ＭＳ Ｐゴシック" charset="0"/>
        </a:defRPr>
      </a:lvl4pPr>
      <a:lvl5pPr marL="2057400" indent="-228600"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963" y="3208233"/>
            <a:ext cx="6692900" cy="1551194"/>
          </a:xfrm>
        </p:spPr>
        <p:txBody>
          <a:bodyPr/>
          <a:lstStyle/>
          <a:p>
            <a:pPr eaLnBrk="1" hangingPunct="1">
              <a:defRPr/>
            </a:pPr>
            <a:r>
              <a:rPr lang="en-GB" altLang="en-US" dirty="0">
                <a:solidFill>
                  <a:schemeClr val="tx1"/>
                </a:solidFill>
              </a:rPr>
              <a:t>Chapter 8: </a:t>
            </a:r>
            <a:br>
              <a:rPr lang="en-GB" altLang="en-US" dirty="0">
                <a:solidFill>
                  <a:schemeClr val="tx1"/>
                </a:solidFill>
              </a:rPr>
            </a:br>
            <a:br>
              <a:rPr lang="en-GB" altLang="en-US" dirty="0">
                <a:solidFill>
                  <a:schemeClr val="tx1"/>
                </a:solidFill>
              </a:rPr>
            </a:br>
            <a:r>
              <a:rPr lang="en-US" dirty="0">
                <a:solidFill>
                  <a:schemeClr val="tx1"/>
                </a:solidFill>
                <a:ea typeface="ＭＳ Ｐゴシック" pitchFamily="-84" charset="-128"/>
              </a:rPr>
              <a:t>Transcultural Perspectives in the Care of Older Adults</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9605" y="844601"/>
            <a:ext cx="8524875" cy="384175"/>
          </a:xfrm>
        </p:spPr>
        <p:txBody>
          <a:bodyPr/>
          <a:lstStyle/>
          <a:p>
            <a:pPr eaLnBrk="1" hangingPunct="1">
              <a:defRPr/>
            </a:pPr>
            <a:r>
              <a:rPr lang="en-US" dirty="0">
                <a:cs typeface="+mj-cs"/>
              </a:rPr>
              <a:t>Answer to Question #2</a:t>
            </a:r>
          </a:p>
        </p:txBody>
      </p:sp>
      <p:sp>
        <p:nvSpPr>
          <p:cNvPr id="12291" name="Rectangle 3"/>
          <p:cNvSpPr>
            <a:spLocks noGrp="1" noChangeArrowheads="1"/>
          </p:cNvSpPr>
          <p:nvPr>
            <p:ph type="body" idx="1"/>
          </p:nvPr>
        </p:nvSpPr>
        <p:spPr>
          <a:xfrm>
            <a:off x="263525" y="1497013"/>
            <a:ext cx="8689975" cy="4189412"/>
          </a:xfrm>
        </p:spPr>
        <p:txBody>
          <a:bodyPr/>
          <a:lstStyle/>
          <a:p>
            <a:pPr>
              <a:lnSpc>
                <a:spcPct val="100000"/>
              </a:lnSpc>
            </a:pPr>
            <a:r>
              <a:rPr lang="en-US" altLang="en-US" dirty="0">
                <a:ea typeface="ＭＳ Ｐゴシック" pitchFamily="34" charset="-128"/>
              </a:rPr>
              <a:t>False</a:t>
            </a:r>
          </a:p>
          <a:p>
            <a:pPr>
              <a:lnSpc>
                <a:spcPct val="100000"/>
              </a:lnSpc>
            </a:pPr>
            <a:endParaRPr lang="en-US" altLang="en-US" dirty="0">
              <a:ea typeface="ＭＳ Ｐゴシック" pitchFamily="34" charset="-128"/>
            </a:endParaRPr>
          </a:p>
          <a:p>
            <a:pPr>
              <a:lnSpc>
                <a:spcPct val="100000"/>
              </a:lnSpc>
            </a:pPr>
            <a:r>
              <a:rPr lang="en-US" altLang="en-US" dirty="0">
                <a:ea typeface="ＭＳ Ｐゴシック" pitchFamily="34" charset="-128"/>
              </a:rPr>
              <a:t>Rationale: 	Older adults who use self-help strategies to maintain their health generally report better psychological well-being and physical functioning than older adults who do not use these approaches.</a:t>
            </a:r>
          </a:p>
          <a:p>
            <a:pPr>
              <a:lnSpc>
                <a:spcPct val="100000"/>
              </a:lnSpc>
            </a:pPr>
            <a:r>
              <a:rPr lang="en-US" altLang="en-US" dirty="0">
                <a:ea typeface="ＭＳ Ｐゴシック" pitchFamily="34" charset="-128"/>
              </a:rPr>
              <a:t>Nurses who are aware of cultural variations can appreciate that older individuals will have different value orientations underlying their decisions to adopt health behaviors.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The Older Adult in the Community: Cultural Influences #3</a:t>
            </a:r>
          </a:p>
        </p:txBody>
      </p:sp>
      <p:sp>
        <p:nvSpPr>
          <p:cNvPr id="13315" name="Rectangle 3"/>
          <p:cNvSpPr>
            <a:spLocks noGrp="1" noChangeArrowheads="1"/>
          </p:cNvSpPr>
          <p:nvPr>
            <p:ph type="body" idx="1"/>
          </p:nvPr>
        </p:nvSpPr>
        <p:spPr>
          <a:xfrm>
            <a:off x="330200" y="1603375"/>
            <a:ext cx="8613775" cy="4064000"/>
          </a:xfrm>
        </p:spPr>
        <p:txBody>
          <a:bodyPr/>
          <a:lstStyle/>
          <a:p>
            <a:pPr marL="219075" indent="-342900"/>
            <a:r>
              <a:rPr lang="en-US" altLang="en-US" b="1" dirty="0"/>
              <a:t>Cultural level (cont.)</a:t>
            </a:r>
          </a:p>
          <a:p>
            <a:pPr marL="800100" lvl="1" indent="-342900"/>
            <a:r>
              <a:rPr lang="en-US" altLang="en-US" i="1" dirty="0"/>
              <a:t>Dimensions of Social Support:</a:t>
            </a:r>
          </a:p>
          <a:p>
            <a:pPr marL="1433513" lvl="2" indent="-457200">
              <a:buFont typeface="+mj-lt"/>
              <a:buAutoNum type="arabicPeriod"/>
            </a:pPr>
            <a:r>
              <a:rPr lang="en-US" altLang="en-US" b="1" dirty="0"/>
              <a:t>Affective</a:t>
            </a:r>
            <a:r>
              <a:rPr lang="en-US" altLang="en-US" dirty="0"/>
              <a:t> support: respect/love</a:t>
            </a:r>
          </a:p>
          <a:p>
            <a:pPr marL="1433513" lvl="2" indent="-457200">
              <a:buFont typeface="+mj-lt"/>
              <a:buAutoNum type="arabicPeriod"/>
            </a:pPr>
            <a:r>
              <a:rPr lang="en-US" altLang="en-US" b="1" dirty="0"/>
              <a:t>Affirmational</a:t>
            </a:r>
            <a:r>
              <a:rPr lang="en-US" altLang="en-US" dirty="0"/>
              <a:t> support: endorsement for one’s behavior/perceptions</a:t>
            </a:r>
          </a:p>
          <a:p>
            <a:pPr marL="1433513" lvl="2" indent="-457200">
              <a:buFont typeface="+mj-lt"/>
              <a:buAutoNum type="arabicPeriod"/>
            </a:pPr>
            <a:r>
              <a:rPr lang="en-US" altLang="en-US" b="1" dirty="0"/>
              <a:t>Tangible</a:t>
            </a:r>
            <a:r>
              <a:rPr lang="en-US" altLang="en-US" dirty="0"/>
              <a:t> support: aid or physical assistance</a:t>
            </a:r>
          </a:p>
          <a:p>
            <a:endParaRPr lang="en-US" altLang="en-US" dirty="0"/>
          </a:p>
          <a:p>
            <a:r>
              <a:rPr lang="en-US" altLang="en-US" dirty="0"/>
              <a:t>Complicated by separation from family members, loss of spouse/partner, declining physical abilities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32122" y="457690"/>
            <a:ext cx="8524875" cy="776288"/>
          </a:xfrm>
        </p:spPr>
        <p:txBody>
          <a:bodyPr/>
          <a:lstStyle/>
          <a:p>
            <a:pPr>
              <a:defRPr/>
            </a:pPr>
            <a:r>
              <a:rPr lang="en-US" dirty="0">
                <a:cs typeface="+mj-cs"/>
              </a:rPr>
              <a:t>The Older Adult: Caring for Individual Clients #1</a:t>
            </a:r>
          </a:p>
        </p:txBody>
      </p:sp>
      <p:sp>
        <p:nvSpPr>
          <p:cNvPr id="14339" name="Content Placeholder 2"/>
          <p:cNvSpPr>
            <a:spLocks noGrp="1"/>
          </p:cNvSpPr>
          <p:nvPr>
            <p:ph idx="1"/>
          </p:nvPr>
        </p:nvSpPr>
        <p:spPr>
          <a:xfrm>
            <a:off x="330200" y="1522413"/>
            <a:ext cx="8613775" cy="3994150"/>
          </a:xfrm>
        </p:spPr>
        <p:txBody>
          <a:bodyPr/>
          <a:lstStyle/>
          <a:p>
            <a:pPr marL="0" indent="0">
              <a:lnSpc>
                <a:spcPct val="100000"/>
              </a:lnSpc>
            </a:pPr>
            <a:r>
              <a:rPr lang="en-US" altLang="en-US" dirty="0">
                <a:ea typeface="ＭＳ Ｐゴシック" pitchFamily="34" charset="-128"/>
              </a:rPr>
              <a:t>Older adults continue to meet </a:t>
            </a:r>
            <a:r>
              <a:rPr lang="en-US" altLang="en-US" b="1" dirty="0">
                <a:ea typeface="ＭＳ Ｐゴシック" pitchFamily="34" charset="-128"/>
              </a:rPr>
              <a:t>developmental tasks:</a:t>
            </a:r>
          </a:p>
          <a:p>
            <a:pPr lvl="1">
              <a:lnSpc>
                <a:spcPct val="100000"/>
              </a:lnSpc>
            </a:pPr>
            <a:r>
              <a:rPr lang="en-US" altLang="en-US" dirty="0">
                <a:ea typeface="ＭＳ Ｐゴシック" pitchFamily="34" charset="-128"/>
              </a:rPr>
              <a:t>Satisfaction of basic needs, such as safety, security, and dignity</a:t>
            </a:r>
          </a:p>
          <a:p>
            <a:pPr lvl="1">
              <a:lnSpc>
                <a:spcPct val="100000"/>
              </a:lnSpc>
            </a:pPr>
            <a:r>
              <a:rPr lang="en-US" altLang="en-US" dirty="0">
                <a:ea typeface="ＭＳ Ｐゴシック" pitchFamily="34" charset="-128"/>
              </a:rPr>
              <a:t>Fulfillment of integrity and self-actualization</a:t>
            </a:r>
          </a:p>
          <a:p>
            <a:pPr lvl="1">
              <a:lnSpc>
                <a:spcPct val="100000"/>
              </a:lnSpc>
            </a:pPr>
            <a:r>
              <a:rPr lang="en-US" altLang="en-US" dirty="0">
                <a:ea typeface="ＭＳ Ｐゴシック" pitchFamily="34" charset="-128"/>
              </a:rPr>
              <a:t>Maintaining self-esteem and choices about where he/she will live</a:t>
            </a:r>
          </a:p>
          <a:p>
            <a:pPr lvl="1">
              <a:lnSpc>
                <a:spcPct val="100000"/>
              </a:lnSpc>
            </a:pPr>
            <a:r>
              <a:rPr lang="en-US" altLang="en-US" dirty="0">
                <a:ea typeface="ＭＳ Ｐゴシック" pitchFamily="34" charset="-128"/>
              </a:rPr>
              <a:t>Engaging in meaningful activity</a:t>
            </a:r>
          </a:p>
          <a:p>
            <a:pPr lvl="1">
              <a:lnSpc>
                <a:spcPct val="100000"/>
              </a:lnSpc>
            </a:pPr>
            <a:r>
              <a:rPr lang="en-US" altLang="en-US" dirty="0">
                <a:ea typeface="ＭＳ Ｐゴシック" pitchFamily="34" charset="-128"/>
              </a:rPr>
              <a:t>May embrace increased religion/spirituality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The Older Adult: Caring for Individual Clients #2</a:t>
            </a:r>
          </a:p>
        </p:txBody>
      </p:sp>
      <p:sp>
        <p:nvSpPr>
          <p:cNvPr id="15363" name="Content Placeholder 2"/>
          <p:cNvSpPr>
            <a:spLocks noGrp="1"/>
          </p:cNvSpPr>
          <p:nvPr>
            <p:ph idx="1"/>
          </p:nvPr>
        </p:nvSpPr>
        <p:spPr>
          <a:xfrm>
            <a:off x="330200" y="1517650"/>
            <a:ext cx="8613775" cy="3987800"/>
          </a:xfrm>
        </p:spPr>
        <p:txBody>
          <a:bodyPr/>
          <a:lstStyle/>
          <a:p>
            <a:r>
              <a:rPr lang="en-US" altLang="en-US" b="1" dirty="0"/>
              <a:t>Continuum of care</a:t>
            </a:r>
          </a:p>
          <a:p>
            <a:pPr lvl="1"/>
            <a:r>
              <a:rPr lang="en-US" altLang="en-US" dirty="0"/>
              <a:t>Older adults generally require three types of care:</a:t>
            </a:r>
          </a:p>
          <a:p>
            <a:pPr lvl="2"/>
            <a:r>
              <a:rPr lang="en-US" altLang="en-US" dirty="0"/>
              <a:t>Intensive personal health services</a:t>
            </a:r>
          </a:p>
          <a:p>
            <a:pPr lvl="2"/>
            <a:r>
              <a:rPr lang="en-US" altLang="en-US" dirty="0"/>
              <a:t>Health maintenance and restorative care</a:t>
            </a:r>
          </a:p>
          <a:p>
            <a:pPr lvl="2"/>
            <a:r>
              <a:rPr lang="en-US" altLang="en-US" dirty="0"/>
              <a:t>Coordinated services</a:t>
            </a:r>
          </a:p>
          <a:p>
            <a:r>
              <a:rPr lang="en-US" altLang="en-US" dirty="0"/>
              <a:t>Nurses </a:t>
            </a:r>
            <a:r>
              <a:rPr lang="en-US" altLang="en-US" b="1" dirty="0"/>
              <a:t>assess</a:t>
            </a:r>
            <a:r>
              <a:rPr lang="en-US" altLang="en-US" dirty="0"/>
              <a:t> that values of independence and self-reliance may be very strong for some older clients; they may refuse any assistance; the nurse should </a:t>
            </a:r>
            <a:r>
              <a:rPr lang="en-US" altLang="en-US" b="1" dirty="0"/>
              <a:t>evaluate</a:t>
            </a:r>
            <a:r>
              <a:rPr lang="en-US" altLang="en-US" dirty="0"/>
              <a:t> clients’</a:t>
            </a:r>
            <a:r>
              <a:rPr lang="en-US" altLang="ja-JP" dirty="0"/>
              <a:t> behaviors relative to underlying values.</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1953" y="463331"/>
            <a:ext cx="8816975" cy="768350"/>
          </a:xfrm>
        </p:spPr>
        <p:txBody>
          <a:bodyPr/>
          <a:lstStyle/>
          <a:p>
            <a:pPr>
              <a:defRPr/>
            </a:pPr>
            <a:r>
              <a:rPr lang="en-GB" dirty="0">
                <a:cs typeface="+mj-cs"/>
              </a:rPr>
              <a:t>The Older Adult: Caring for Individual Clients #3</a:t>
            </a:r>
            <a:endParaRPr lang="en-US" dirty="0">
              <a:cs typeface="+mj-cs"/>
            </a:endParaRPr>
          </a:p>
        </p:txBody>
      </p:sp>
      <p:sp>
        <p:nvSpPr>
          <p:cNvPr id="16387" name="Rectangle 3"/>
          <p:cNvSpPr>
            <a:spLocks noGrp="1" noChangeArrowheads="1"/>
          </p:cNvSpPr>
          <p:nvPr>
            <p:ph type="body" idx="1"/>
          </p:nvPr>
        </p:nvSpPr>
        <p:spPr>
          <a:xfrm>
            <a:off x="201613" y="1406525"/>
            <a:ext cx="8759825" cy="4246563"/>
          </a:xfrm>
        </p:spPr>
        <p:txBody>
          <a:bodyPr/>
          <a:lstStyle/>
          <a:p>
            <a:pPr marL="0" indent="0">
              <a:lnSpc>
                <a:spcPct val="100000"/>
              </a:lnSpc>
            </a:pPr>
            <a:r>
              <a:rPr lang="en-US" altLang="en-US" b="1" dirty="0">
                <a:ea typeface="ＭＳ Ｐゴシック" pitchFamily="34" charset="-128"/>
              </a:rPr>
              <a:t>Community-based services for older adults</a:t>
            </a:r>
            <a:endParaRPr lang="en-US" altLang="en-US" dirty="0">
              <a:ea typeface="ＭＳ Ｐゴシック" pitchFamily="34" charset="-128"/>
            </a:endParaRPr>
          </a:p>
          <a:p>
            <a:pPr lvl="1">
              <a:lnSpc>
                <a:spcPct val="100000"/>
              </a:lnSpc>
            </a:pPr>
            <a:r>
              <a:rPr lang="en-US" altLang="en-US" dirty="0">
                <a:ea typeface="ＭＳ Ｐゴシック" pitchFamily="34" charset="-128"/>
              </a:rPr>
              <a:t>In home care</a:t>
            </a:r>
          </a:p>
          <a:p>
            <a:pPr lvl="1">
              <a:lnSpc>
                <a:spcPct val="100000"/>
              </a:lnSpc>
            </a:pPr>
            <a:r>
              <a:rPr lang="en-US" altLang="en-US" dirty="0">
                <a:ea typeface="ＭＳ Ｐゴシック" pitchFamily="34" charset="-128"/>
              </a:rPr>
              <a:t>Skilled nursing facility, assisted living</a:t>
            </a:r>
          </a:p>
          <a:p>
            <a:pPr lvl="1">
              <a:lnSpc>
                <a:spcPct val="100000"/>
              </a:lnSpc>
            </a:pPr>
            <a:r>
              <a:rPr lang="en-US" altLang="en-US" dirty="0">
                <a:ea typeface="ＭＳ Ｐゴシック" pitchFamily="34" charset="-128"/>
              </a:rPr>
              <a:t>Community resources: home-delivered meals</a:t>
            </a:r>
          </a:p>
          <a:p>
            <a:pPr lvl="1">
              <a:lnSpc>
                <a:spcPct val="100000"/>
              </a:lnSpc>
            </a:pPr>
            <a:r>
              <a:rPr lang="en-US" altLang="en-US" dirty="0">
                <a:ea typeface="ＭＳ Ｐゴシック" pitchFamily="34" charset="-128"/>
              </a:rPr>
              <a:t>Local or church-affiliated volunteer visitors</a:t>
            </a:r>
          </a:p>
          <a:p>
            <a:pPr lvl="1">
              <a:lnSpc>
                <a:spcPct val="100000"/>
              </a:lnSpc>
            </a:pPr>
            <a:r>
              <a:rPr lang="en-US" altLang="en-US" dirty="0">
                <a:ea typeface="ＭＳ Ｐゴシック" pitchFamily="34" charset="-128"/>
              </a:rPr>
              <a:t>Day programs in communities and adult day care</a:t>
            </a:r>
          </a:p>
          <a:p>
            <a:pPr lvl="1">
              <a:lnSpc>
                <a:spcPct val="100000"/>
              </a:lnSpc>
            </a:pPr>
            <a:r>
              <a:rPr lang="en-US" altLang="en-US" dirty="0">
                <a:ea typeface="ＭＳ Ｐゴシック" pitchFamily="34" charset="-128"/>
              </a:rPr>
              <a:t>Volunteering within the community and the educational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40718" y="837103"/>
            <a:ext cx="8524875" cy="387350"/>
          </a:xfrm>
        </p:spPr>
        <p:txBody>
          <a:bodyPr/>
          <a:lstStyle/>
          <a:p>
            <a:pPr eaLnBrk="1" hangingPunct="1">
              <a:defRPr/>
            </a:pPr>
            <a:r>
              <a:rPr lang="en-US" dirty="0">
                <a:ea typeface="ＭＳ Ｐゴシック" pitchFamily="-84" charset="-128"/>
              </a:rPr>
              <a:t>Question #3</a:t>
            </a:r>
          </a:p>
        </p:txBody>
      </p:sp>
      <p:sp>
        <p:nvSpPr>
          <p:cNvPr id="17411" name="Rectangle 3"/>
          <p:cNvSpPr>
            <a:spLocks noGrp="1" noChangeArrowheads="1"/>
          </p:cNvSpPr>
          <p:nvPr>
            <p:ph type="body" idx="1"/>
          </p:nvPr>
        </p:nvSpPr>
        <p:spPr>
          <a:xfrm>
            <a:off x="301625" y="1420813"/>
            <a:ext cx="8564563" cy="4476750"/>
          </a:xfrm>
        </p:spPr>
        <p:txBody>
          <a:bodyPr/>
          <a:lstStyle/>
          <a:p>
            <a:pPr>
              <a:lnSpc>
                <a:spcPct val="150000"/>
              </a:lnSpc>
            </a:pPr>
            <a:r>
              <a:rPr lang="en-US" altLang="en-US" dirty="0">
                <a:ea typeface="ＭＳ Ｐゴシック" pitchFamily="34" charset="-128"/>
              </a:rPr>
              <a:t>Which criterion is among those used to determine the appropriate level of residential placement for an older adult who is reluctant to live alone?</a:t>
            </a:r>
          </a:p>
          <a:p>
            <a:pPr marL="1381125" lvl="2" indent="-457200">
              <a:lnSpc>
                <a:spcPct val="150000"/>
              </a:lnSpc>
              <a:buFontTx/>
              <a:buAutoNum type="alphaUcPeriod"/>
            </a:pPr>
            <a:r>
              <a:rPr lang="en-US" altLang="en-US" dirty="0">
                <a:ea typeface="ＭＳ Ｐゴシック" pitchFamily="34" charset="-128"/>
              </a:rPr>
              <a:t>Community support</a:t>
            </a:r>
          </a:p>
          <a:p>
            <a:pPr marL="1381125" lvl="2" indent="-457200">
              <a:lnSpc>
                <a:spcPct val="150000"/>
              </a:lnSpc>
              <a:buFontTx/>
              <a:buAutoNum type="alphaUcPeriod"/>
            </a:pPr>
            <a:r>
              <a:rPr lang="en-US" altLang="en-US" dirty="0">
                <a:ea typeface="ＭＳ Ｐゴシック" pitchFamily="34" charset="-128"/>
              </a:rPr>
              <a:t>Age and Gender</a:t>
            </a:r>
          </a:p>
          <a:p>
            <a:pPr marL="1381125" lvl="2" indent="-457200">
              <a:lnSpc>
                <a:spcPct val="150000"/>
              </a:lnSpc>
              <a:buFontTx/>
              <a:buAutoNum type="alphaUcPeriod"/>
            </a:pPr>
            <a:r>
              <a:rPr lang="en-US" altLang="en-US" dirty="0">
                <a:ea typeface="ＭＳ Ｐゴシック" pitchFamily="34" charset="-128"/>
              </a:rPr>
              <a:t>Financial resources</a:t>
            </a:r>
          </a:p>
          <a:p>
            <a:pPr marL="1381125" lvl="2" indent="-457200">
              <a:lnSpc>
                <a:spcPct val="150000"/>
              </a:lnSpc>
              <a:buFontTx/>
              <a:buAutoNum type="alphaUcPeriod"/>
            </a:pPr>
            <a:r>
              <a:rPr lang="en-US" altLang="en-US" dirty="0">
                <a:ea typeface="ＭＳ Ｐゴシック" pitchFamily="34" charset="-128"/>
              </a:rPr>
              <a:t>Risk for injury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39620" y="839839"/>
            <a:ext cx="8524875" cy="384175"/>
          </a:xfrm>
        </p:spPr>
        <p:txBody>
          <a:bodyPr/>
          <a:lstStyle/>
          <a:p>
            <a:pPr eaLnBrk="1" hangingPunct="1">
              <a:defRPr/>
            </a:pPr>
            <a:r>
              <a:rPr lang="en-US" dirty="0">
                <a:cs typeface="+mj-cs"/>
              </a:rPr>
              <a:t>Answer to Question #3</a:t>
            </a:r>
          </a:p>
        </p:txBody>
      </p:sp>
      <p:sp>
        <p:nvSpPr>
          <p:cNvPr id="18435" name="Rectangle 3"/>
          <p:cNvSpPr>
            <a:spLocks noGrp="1" noChangeArrowheads="1"/>
          </p:cNvSpPr>
          <p:nvPr>
            <p:ph type="body" idx="1"/>
          </p:nvPr>
        </p:nvSpPr>
        <p:spPr>
          <a:xfrm>
            <a:off x="190500" y="1493838"/>
            <a:ext cx="8793163" cy="4572000"/>
          </a:xfrm>
        </p:spPr>
        <p:txBody>
          <a:bodyPr/>
          <a:lstStyle/>
          <a:p>
            <a:pPr>
              <a:lnSpc>
                <a:spcPct val="150000"/>
              </a:lnSpc>
            </a:pPr>
            <a:r>
              <a:rPr lang="en-US" altLang="en-US" dirty="0">
                <a:solidFill>
                  <a:schemeClr val="accent6"/>
                </a:solidFill>
                <a:ea typeface="ＭＳ Ｐゴシック" pitchFamily="34" charset="-128"/>
              </a:rPr>
              <a:t>D.</a:t>
            </a:r>
            <a:r>
              <a:rPr lang="en-US" altLang="en-US" dirty="0">
                <a:ea typeface="ＭＳ Ｐゴシック" pitchFamily="34" charset="-128"/>
              </a:rPr>
              <a:t> Risk for injury</a:t>
            </a:r>
          </a:p>
          <a:p>
            <a:pPr>
              <a:lnSpc>
                <a:spcPct val="150000"/>
              </a:lnSpc>
            </a:pPr>
            <a:r>
              <a:rPr lang="en-US" altLang="en-US" dirty="0">
                <a:ea typeface="ＭＳ Ｐゴシック" pitchFamily="34" charset="-128"/>
              </a:rPr>
              <a:t>Rationale:	Criteria that the nurse often considers to recommend the level of care or residential placement that would be most appropriate for an older client include mental orientation, physical mobility restrictions, degree of assistance needed to complete activities of daily living, frequency of incontinence, and level of risk for accident or injury if living independently.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43015" y="459936"/>
            <a:ext cx="8683625" cy="768350"/>
          </a:xfrm>
        </p:spPr>
        <p:txBody>
          <a:bodyPr/>
          <a:lstStyle/>
          <a:p>
            <a:pPr>
              <a:defRPr/>
            </a:pPr>
            <a:r>
              <a:rPr lang="en-US" dirty="0">
                <a:solidFill>
                  <a:srgbClr val="0C66C0"/>
                </a:solidFill>
                <a:cs typeface="+mj-cs"/>
              </a:rPr>
              <a:t>Transcultural Perspectives in the Nursing Care of Older Adults #1</a:t>
            </a:r>
          </a:p>
        </p:txBody>
      </p:sp>
      <p:sp>
        <p:nvSpPr>
          <p:cNvPr id="4099" name="Rectangle 3"/>
          <p:cNvSpPr>
            <a:spLocks noGrp="1" noChangeArrowheads="1"/>
          </p:cNvSpPr>
          <p:nvPr>
            <p:ph type="body" idx="1"/>
          </p:nvPr>
        </p:nvSpPr>
        <p:spPr>
          <a:xfrm>
            <a:off x="266700" y="1423988"/>
            <a:ext cx="8636000" cy="4114800"/>
          </a:xfrm>
        </p:spPr>
        <p:txBody>
          <a:bodyPr/>
          <a:lstStyle/>
          <a:p>
            <a:pPr>
              <a:lnSpc>
                <a:spcPct val="150000"/>
              </a:lnSpc>
            </a:pPr>
            <a:r>
              <a:rPr lang="en-US" altLang="en-US" dirty="0">
                <a:ea typeface="ＭＳ Ｐゴシック" pitchFamily="34" charset="-128"/>
              </a:rPr>
              <a:t>Longer life spans and the aging baby boomer generation will lead to a large population of older adults aged 65 years old and older who will seek health services.</a:t>
            </a:r>
          </a:p>
          <a:p>
            <a:pPr>
              <a:lnSpc>
                <a:spcPct val="150000"/>
              </a:lnSpc>
            </a:pPr>
            <a:endParaRPr lang="en-US" altLang="en-US" dirty="0">
              <a:ea typeface="ＭＳ Ｐゴシック" pitchFamily="34" charset="-128"/>
            </a:endParaRPr>
          </a:p>
          <a:p>
            <a:pPr>
              <a:lnSpc>
                <a:spcPct val="150000"/>
              </a:lnSpc>
            </a:pPr>
            <a:r>
              <a:rPr lang="en-US" altLang="en-US" dirty="0">
                <a:ea typeface="ＭＳ Ｐゴシック" pitchFamily="34" charset="-128"/>
              </a:rPr>
              <a:t>Delivering culturally appropriate care to clients is set by how available and affordable national, state, and local health care resources are for older adults.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dirty="0"/>
              <a:t>Transcultural Perspectives in the Nursing Care of Older Adults #2</a:t>
            </a:r>
          </a:p>
        </p:txBody>
      </p:sp>
      <p:sp>
        <p:nvSpPr>
          <p:cNvPr id="5122" name="Rectangle 3"/>
          <p:cNvSpPr>
            <a:spLocks noGrp="1" noChangeArrowheads="1"/>
          </p:cNvSpPr>
          <p:nvPr>
            <p:ph type="body" idx="1"/>
          </p:nvPr>
        </p:nvSpPr>
        <p:spPr/>
        <p:txBody>
          <a:bodyPr/>
          <a:lstStyle/>
          <a:p>
            <a:r>
              <a:rPr lang="en-US" altLang="en-US" dirty="0"/>
              <a:t>There are three areas of influences for older adults that guide their help-seeking behaviors:</a:t>
            </a:r>
          </a:p>
          <a:p>
            <a:pPr lvl="1"/>
            <a:r>
              <a:rPr lang="en-US" altLang="en-US" b="1" dirty="0"/>
              <a:t>Societal</a:t>
            </a:r>
            <a:r>
              <a:rPr lang="en-US" altLang="en-US" dirty="0"/>
              <a:t> and economic factors; affordability and accessibility</a:t>
            </a:r>
          </a:p>
          <a:p>
            <a:pPr lvl="1"/>
            <a:r>
              <a:rPr lang="en-US" altLang="en-US" b="1" dirty="0"/>
              <a:t>Cultural</a:t>
            </a:r>
            <a:r>
              <a:rPr lang="en-US" altLang="en-US" dirty="0"/>
              <a:t> values, practices, patterns of caregiving, and available community resources</a:t>
            </a:r>
          </a:p>
          <a:p>
            <a:pPr lvl="1"/>
            <a:r>
              <a:rPr lang="en-US" altLang="en-US" dirty="0"/>
              <a:t>Family, </a:t>
            </a:r>
            <a:r>
              <a:rPr lang="en-US" altLang="en-US" b="1" dirty="0"/>
              <a:t>individual</a:t>
            </a:r>
            <a:r>
              <a:rPr lang="en-US" altLang="en-US" dirty="0"/>
              <a:t> lifestyles, health, and coping behaviors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0498" y="465189"/>
            <a:ext cx="8704263" cy="768350"/>
          </a:xfrm>
        </p:spPr>
        <p:txBody>
          <a:bodyPr/>
          <a:lstStyle/>
          <a:p>
            <a:pPr>
              <a:defRPr/>
            </a:pPr>
            <a:r>
              <a:rPr lang="en-US" dirty="0">
                <a:solidFill>
                  <a:srgbClr val="0C66C0"/>
                </a:solidFill>
                <a:cs typeface="+mj-cs"/>
              </a:rPr>
              <a:t>The Older Adult in Contemporary Society: Factors Affecting Health Care</a:t>
            </a:r>
            <a:endParaRPr lang="en-US" dirty="0">
              <a:cs typeface="+mj-cs"/>
            </a:endParaRPr>
          </a:p>
        </p:txBody>
      </p:sp>
      <p:sp>
        <p:nvSpPr>
          <p:cNvPr id="10243" name="Rectangle 3"/>
          <p:cNvSpPr>
            <a:spLocks noGrp="1" noChangeArrowheads="1"/>
          </p:cNvSpPr>
          <p:nvPr>
            <p:ph type="body" idx="1"/>
          </p:nvPr>
        </p:nvSpPr>
        <p:spPr>
          <a:xfrm>
            <a:off x="298450" y="1493838"/>
            <a:ext cx="8567738" cy="3897312"/>
          </a:xfrm>
        </p:spPr>
        <p:txBody>
          <a:bodyPr/>
          <a:lstStyle/>
          <a:p>
            <a:pPr>
              <a:lnSpc>
                <a:spcPct val="150000"/>
              </a:lnSpc>
              <a:defRPr/>
            </a:pPr>
            <a:r>
              <a:rPr lang="en-US" altLang="en-US" b="1" dirty="0">
                <a:ea typeface="+mn-ea"/>
                <a:cs typeface="+mn-cs"/>
              </a:rPr>
              <a:t>Societal level</a:t>
            </a:r>
          </a:p>
          <a:p>
            <a:pPr lvl="1">
              <a:lnSpc>
                <a:spcPct val="150000"/>
              </a:lnSpc>
              <a:defRPr/>
            </a:pPr>
            <a:r>
              <a:rPr lang="en-US" altLang="en-US" dirty="0">
                <a:ea typeface="+mn-ea"/>
                <a:cs typeface="+mn-cs"/>
              </a:rPr>
              <a:t>Demographics: ethnicity and income level, low literacy</a:t>
            </a:r>
          </a:p>
          <a:p>
            <a:pPr lvl="1">
              <a:lnSpc>
                <a:spcPct val="150000"/>
              </a:lnSpc>
              <a:defRPr/>
            </a:pPr>
            <a:r>
              <a:rPr lang="en-US" altLang="en-US" dirty="0">
                <a:ea typeface="+mn-ea"/>
                <a:cs typeface="+mn-cs"/>
              </a:rPr>
              <a:t>Socioeconomic status: fixed income, increased health-related expenses, delayed retirement</a:t>
            </a:r>
          </a:p>
          <a:p>
            <a:pPr lvl="1">
              <a:lnSpc>
                <a:spcPct val="150000"/>
              </a:lnSpc>
              <a:defRPr/>
            </a:pPr>
            <a:r>
              <a:rPr lang="en-US" altLang="en-US" dirty="0">
                <a:ea typeface="+mn-ea"/>
                <a:cs typeface="+mn-cs"/>
              </a:rPr>
              <a:t>Theories of aging: explain patterns of behavior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4674" y="835735"/>
            <a:ext cx="8524875" cy="387350"/>
          </a:xfrm>
        </p:spPr>
        <p:txBody>
          <a:bodyPr/>
          <a:lstStyle/>
          <a:p>
            <a:pPr eaLnBrk="1" hangingPunct="1">
              <a:defRPr/>
            </a:pPr>
            <a:r>
              <a:rPr lang="en-US" dirty="0">
                <a:cs typeface="+mj-cs"/>
              </a:rPr>
              <a:t>Question #1</a:t>
            </a:r>
          </a:p>
        </p:txBody>
      </p:sp>
      <p:sp>
        <p:nvSpPr>
          <p:cNvPr id="7171" name="Rectangle 3"/>
          <p:cNvSpPr>
            <a:spLocks noGrp="1" noChangeArrowheads="1"/>
          </p:cNvSpPr>
          <p:nvPr>
            <p:ph type="body" idx="1"/>
          </p:nvPr>
        </p:nvSpPr>
        <p:spPr>
          <a:xfrm>
            <a:off x="217488" y="1431925"/>
            <a:ext cx="8569325" cy="3886200"/>
          </a:xfrm>
        </p:spPr>
        <p:txBody>
          <a:bodyPr/>
          <a:lstStyle/>
          <a:p>
            <a:pPr>
              <a:lnSpc>
                <a:spcPct val="150000"/>
              </a:lnSpc>
            </a:pPr>
            <a:r>
              <a:rPr lang="en-US" altLang="en-US" dirty="0">
                <a:ea typeface="ＭＳ Ｐゴシック" pitchFamily="34" charset="-128"/>
              </a:rPr>
              <a:t>Is the following statement true or false?</a:t>
            </a:r>
          </a:p>
          <a:p>
            <a:pPr>
              <a:lnSpc>
                <a:spcPct val="150000"/>
              </a:lnSpc>
            </a:pPr>
            <a:endParaRPr lang="en-US" altLang="en-US" dirty="0">
              <a:ea typeface="ＭＳ Ｐゴシック" pitchFamily="34" charset="-128"/>
            </a:endParaRPr>
          </a:p>
          <a:p>
            <a:pPr>
              <a:lnSpc>
                <a:spcPct val="150000"/>
              </a:lnSpc>
            </a:pPr>
            <a:r>
              <a:rPr lang="en-US" altLang="en-US" dirty="0">
                <a:ea typeface="ＭＳ Ｐゴシック" pitchFamily="34" charset="-128"/>
              </a:rPr>
              <a:t>The health status of non-Hispanic Whites is typically better than other minority ethnicities.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31632" y="848435"/>
            <a:ext cx="8524875" cy="384175"/>
          </a:xfrm>
        </p:spPr>
        <p:txBody>
          <a:bodyPr/>
          <a:lstStyle/>
          <a:p>
            <a:pPr eaLnBrk="1" hangingPunct="1">
              <a:defRPr/>
            </a:pPr>
            <a:r>
              <a:rPr lang="en-US" dirty="0">
                <a:cs typeface="+mj-cs"/>
              </a:rPr>
              <a:t>Answer to Question #1</a:t>
            </a:r>
          </a:p>
        </p:txBody>
      </p:sp>
      <p:sp>
        <p:nvSpPr>
          <p:cNvPr id="8195" name="Rectangle 3"/>
          <p:cNvSpPr>
            <a:spLocks noGrp="1" noChangeArrowheads="1"/>
          </p:cNvSpPr>
          <p:nvPr>
            <p:ph type="body" idx="1"/>
          </p:nvPr>
        </p:nvSpPr>
        <p:spPr>
          <a:xfrm>
            <a:off x="242888" y="1436688"/>
            <a:ext cx="8720137" cy="4154487"/>
          </a:xfrm>
        </p:spPr>
        <p:txBody>
          <a:bodyPr/>
          <a:lstStyle/>
          <a:p>
            <a:pPr>
              <a:lnSpc>
                <a:spcPct val="100000"/>
              </a:lnSpc>
            </a:pPr>
            <a:r>
              <a:rPr lang="en-US" altLang="en-US" dirty="0">
                <a:ea typeface="ＭＳ Ｐゴシック" pitchFamily="34" charset="-128"/>
              </a:rPr>
              <a:t>True</a:t>
            </a:r>
          </a:p>
          <a:p>
            <a:pPr>
              <a:lnSpc>
                <a:spcPct val="100000"/>
              </a:lnSpc>
            </a:pPr>
            <a:endParaRPr lang="en-US" altLang="en-US" dirty="0">
              <a:ea typeface="ＭＳ Ｐゴシック" pitchFamily="34" charset="-128"/>
            </a:endParaRPr>
          </a:p>
          <a:p>
            <a:pPr>
              <a:lnSpc>
                <a:spcPct val="100000"/>
              </a:lnSpc>
            </a:pPr>
            <a:r>
              <a:rPr lang="en-US" altLang="en-US" dirty="0">
                <a:ea typeface="ＭＳ Ｐゴシック" pitchFamily="34" charset="-128"/>
              </a:rPr>
              <a:t>Rationale: 	At all ages, the health status of Hispanics, Asian Americans, African Americans, Native Americans/Alaska Natives, and Native Hawaiians/Other Pacific Islanders has long lagged behind that of non-Hispanic Whites.</a:t>
            </a:r>
          </a:p>
          <a:p>
            <a:pPr>
              <a:lnSpc>
                <a:spcPct val="100000"/>
              </a:lnSpc>
            </a:pPr>
            <a:r>
              <a:rPr lang="en-US" altLang="en-US" dirty="0">
                <a:ea typeface="ＭＳ Ｐゴシック" pitchFamily="34" charset="-128"/>
              </a:rPr>
              <a:t>Also, approximately 40% of Hispanics and African Americans have no private savings for their retirement and will look to government-funded assistance.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The Older Adult in the Community: Cultural Influences #1</a:t>
            </a:r>
          </a:p>
        </p:txBody>
      </p:sp>
      <p:sp>
        <p:nvSpPr>
          <p:cNvPr id="9219" name="Content Placeholder 2"/>
          <p:cNvSpPr>
            <a:spLocks noGrp="1"/>
          </p:cNvSpPr>
          <p:nvPr>
            <p:ph idx="1"/>
          </p:nvPr>
        </p:nvSpPr>
        <p:spPr>
          <a:xfrm>
            <a:off x="330200" y="1603375"/>
            <a:ext cx="8613775" cy="4416425"/>
          </a:xfrm>
        </p:spPr>
        <p:txBody>
          <a:bodyPr/>
          <a:lstStyle/>
          <a:p>
            <a:r>
              <a:rPr lang="en-US" altLang="en-US" dirty="0"/>
              <a:t> </a:t>
            </a:r>
            <a:r>
              <a:rPr lang="en-US" altLang="en-US" b="1" dirty="0"/>
              <a:t>Cultural level</a:t>
            </a:r>
          </a:p>
          <a:p>
            <a:pPr lvl="1"/>
            <a:r>
              <a:rPr lang="en-US" altLang="en-US" dirty="0"/>
              <a:t>Differences in culture and ethnicity shape health and illness behaviors and actions.</a:t>
            </a:r>
          </a:p>
          <a:p>
            <a:pPr lvl="2"/>
            <a:r>
              <a:rPr lang="en-US" altLang="en-US" dirty="0"/>
              <a:t>Specifically:</a:t>
            </a:r>
          </a:p>
          <a:p>
            <a:pPr lvl="3"/>
            <a:r>
              <a:rPr lang="en-US" altLang="en-US" dirty="0"/>
              <a:t>Physical functioning: mobility/exercise</a:t>
            </a:r>
          </a:p>
          <a:p>
            <a:pPr lvl="3"/>
            <a:r>
              <a:rPr lang="en-US" altLang="en-US" dirty="0"/>
              <a:t>Social and emotional well-being: acculturation, family/peer support</a:t>
            </a:r>
          </a:p>
          <a:p>
            <a:pPr lvl="3"/>
            <a:r>
              <a:rPr lang="en-US" altLang="en-US" dirty="0"/>
              <a:t>Quality of life: satisfaction and happiness</a:t>
            </a:r>
          </a:p>
          <a:p>
            <a:pPr lvl="3"/>
            <a:r>
              <a:rPr lang="en-US" altLang="en-US" dirty="0"/>
              <a:t>Beliefs and practices: remedies, traditional healers, self-care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The Older Adult in the Community: Cultural Influences #2</a:t>
            </a:r>
          </a:p>
        </p:txBody>
      </p:sp>
      <p:sp>
        <p:nvSpPr>
          <p:cNvPr id="12291" name="Rectangle 3"/>
          <p:cNvSpPr>
            <a:spLocks noGrp="1" noChangeArrowheads="1"/>
          </p:cNvSpPr>
          <p:nvPr>
            <p:ph type="body" idx="1"/>
          </p:nvPr>
        </p:nvSpPr>
        <p:spPr/>
        <p:txBody>
          <a:bodyPr/>
          <a:lstStyle/>
          <a:p>
            <a:r>
              <a:rPr lang="en-US" altLang="en-US" b="1" dirty="0"/>
              <a:t>Cultural level (cont.)</a:t>
            </a:r>
          </a:p>
          <a:p>
            <a:pPr lvl="1"/>
            <a:r>
              <a:rPr lang="en-US" altLang="en-US" dirty="0"/>
              <a:t>Culture change: relocating, migrating</a:t>
            </a:r>
          </a:p>
          <a:p>
            <a:pPr lvl="1"/>
            <a:r>
              <a:rPr lang="en-US" altLang="en-US" dirty="0"/>
              <a:t>Caregiving: willingness of family to offer support, responsibility to care for elders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 Question #2</a:t>
            </a:r>
          </a:p>
        </p:txBody>
      </p:sp>
      <p:sp>
        <p:nvSpPr>
          <p:cNvPr id="11267" name="Rectangle 3"/>
          <p:cNvSpPr>
            <a:spLocks noGrp="1" noChangeArrowheads="1"/>
          </p:cNvSpPr>
          <p:nvPr>
            <p:ph type="body" idx="1"/>
          </p:nvPr>
        </p:nvSpPr>
        <p:spPr/>
        <p:txBody>
          <a:bodyPr/>
          <a:lstStyle/>
          <a:p>
            <a:r>
              <a:rPr lang="en-US" altLang="en-US" dirty="0"/>
              <a:t>Is the following statement true or false?</a:t>
            </a:r>
          </a:p>
          <a:p>
            <a:endParaRPr lang="en-US" altLang="en-US" dirty="0"/>
          </a:p>
          <a:p>
            <a:r>
              <a:rPr lang="en-US" altLang="en-US" dirty="0"/>
              <a:t>It is generally not recommended for older adults to utilize self-help strategies to maintain their health.</a:t>
            </a:r>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G:\Q299xx.LWW\LWW TEMPLATE.ppt</Template>
  <TotalTime>5498</TotalTime>
  <Words>825</Words>
  <Application>Microsoft Office PowerPoint</Application>
  <PresentationFormat>On-screen Show (4:3)</PresentationFormat>
  <Paragraphs>99</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Courier New</vt:lpstr>
      <vt:lpstr>Times New Roman</vt:lpstr>
      <vt:lpstr>Verdana</vt:lpstr>
      <vt:lpstr>Wingdings</vt:lpstr>
      <vt:lpstr>LWW TEMPLATE</vt:lpstr>
      <vt:lpstr>Chapter 8:   Transcultural Perspectives in the Care of Older Adults</vt:lpstr>
      <vt:lpstr>Transcultural Perspectives in the Nursing Care of Older Adults #1</vt:lpstr>
      <vt:lpstr>Transcultural Perspectives in the Nursing Care of Older Adults #2</vt:lpstr>
      <vt:lpstr>The Older Adult in Contemporary Society: Factors Affecting Health Care</vt:lpstr>
      <vt:lpstr>Question #1</vt:lpstr>
      <vt:lpstr>Answer to Question #1</vt:lpstr>
      <vt:lpstr>The Older Adult in the Community: Cultural Influences #1</vt:lpstr>
      <vt:lpstr>The Older Adult in the Community: Cultural Influences #2</vt:lpstr>
      <vt:lpstr> Question #2</vt:lpstr>
      <vt:lpstr>Answer to Question #2</vt:lpstr>
      <vt:lpstr>The Older Adult in the Community: Cultural Influences #3</vt:lpstr>
      <vt:lpstr>The Older Adult: Caring for Individual Clients #1</vt:lpstr>
      <vt:lpstr>The Older Adult: Caring for Individual Clients #2</vt:lpstr>
      <vt:lpstr>The Older Adult: Caring for Individual Clients #3</vt:lpstr>
      <vt:lpstr>Question #3</vt:lpstr>
      <vt:lpstr>Answer to Question #3</vt:lpstr>
    </vt:vector>
  </TitlesOfParts>
  <Company>Wolters Kluwer Health - Lippincott Williams &amp; Wilkins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Transcultural Perspectives in the Nursing Care of Older Adults</dc:title>
  <dc:creator>Dale Gray</dc:creator>
  <cp:lastModifiedBy>Anthony Diaz</cp:lastModifiedBy>
  <cp:revision>456</cp:revision>
  <cp:lastPrinted>2001-01-03T19:47:24Z</cp:lastPrinted>
  <dcterms:created xsi:type="dcterms:W3CDTF">2001-02-15T19:07:27Z</dcterms:created>
  <dcterms:modified xsi:type="dcterms:W3CDTF">2020-10-19T22:22:48Z</dcterms:modified>
</cp:coreProperties>
</file>