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26"/>
  </p:notesMasterIdLst>
  <p:handoutMasterIdLst>
    <p:handoutMasterId r:id="rId27"/>
  </p:handoutMasterIdLst>
  <p:sldIdLst>
    <p:sldId id="446" r:id="rId5"/>
    <p:sldId id="447" r:id="rId6"/>
    <p:sldId id="472" r:id="rId7"/>
    <p:sldId id="473" r:id="rId8"/>
    <p:sldId id="475" r:id="rId9"/>
    <p:sldId id="476" r:id="rId10"/>
    <p:sldId id="477" r:id="rId11"/>
    <p:sldId id="482" r:id="rId12"/>
    <p:sldId id="483" r:id="rId13"/>
    <p:sldId id="478" r:id="rId14"/>
    <p:sldId id="479" r:id="rId15"/>
    <p:sldId id="480" r:id="rId16"/>
    <p:sldId id="481" r:id="rId17"/>
    <p:sldId id="484" r:id="rId18"/>
    <p:sldId id="485" r:id="rId19"/>
    <p:sldId id="269" r:id="rId20"/>
    <p:sldId id="486" r:id="rId21"/>
    <p:sldId id="261" r:id="rId22"/>
    <p:sldId id="487" r:id="rId23"/>
    <p:sldId id="445" r:id="rId24"/>
    <p:sldId id="4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%username%" initials="%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7D09"/>
    <a:srgbClr val="00B0EE"/>
    <a:srgbClr val="4FD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737" autoAdjust="0"/>
  </p:normalViewPr>
  <p:slideViewPr>
    <p:cSldViewPr>
      <p:cViewPr varScale="1">
        <p:scale>
          <a:sx n="69" d="100"/>
          <a:sy n="69" d="100"/>
        </p:scale>
        <p:origin x="-8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16994-BF64-4C59-8F28-3655832AF20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EC0F12-2D6B-4E01-BDC8-B017A269C87A}">
      <dgm:prSet phldrT="[Text]" custT="1"/>
      <dgm:spPr/>
      <dgm:t>
        <a:bodyPr/>
        <a:lstStyle/>
        <a:p>
          <a:r>
            <a:rPr lang="en-US" sz="2400" dirty="0"/>
            <a:t>Information </a:t>
          </a:r>
          <a:r>
            <a:rPr lang="en-US" sz="2400" dirty="0" smtClean="0"/>
            <a:t>technology</a:t>
          </a:r>
          <a:endParaRPr lang="en-US" sz="2400" dirty="0"/>
        </a:p>
      </dgm:t>
    </dgm:pt>
    <dgm:pt modelId="{8D9230A2-125E-4F8B-B2E2-828D505DFB58}" type="parTrans" cxnId="{1CB0E2F2-5EE1-4455-BDBC-198FEED83AC2}">
      <dgm:prSet/>
      <dgm:spPr/>
      <dgm:t>
        <a:bodyPr/>
        <a:lstStyle/>
        <a:p>
          <a:endParaRPr lang="en-US"/>
        </a:p>
      </dgm:t>
    </dgm:pt>
    <dgm:pt modelId="{CDF8EBF5-1646-42B4-AED1-DF577C2F783C}" type="sibTrans" cxnId="{1CB0E2F2-5EE1-4455-BDBC-198FEED83AC2}">
      <dgm:prSet/>
      <dgm:spPr/>
      <dgm:t>
        <a:bodyPr/>
        <a:lstStyle/>
        <a:p>
          <a:endParaRPr lang="en-US"/>
        </a:p>
      </dgm:t>
    </dgm:pt>
    <dgm:pt modelId="{FCED91A1-A121-420B-856B-4CF2E5003EF8}">
      <dgm:prSet phldrT="[Text]" custT="1"/>
      <dgm:spPr/>
      <dgm:t>
        <a:bodyPr/>
        <a:lstStyle/>
        <a:p>
          <a:r>
            <a:rPr lang="en-US" sz="1400" dirty="0"/>
            <a:t>Financing services</a:t>
          </a:r>
        </a:p>
      </dgm:t>
    </dgm:pt>
    <dgm:pt modelId="{249F41F7-2034-404F-BFF7-8090C6E3A9FA}" type="parTrans" cxnId="{E1E07097-FD32-4E78-A5FD-DD66D287FAB7}">
      <dgm:prSet/>
      <dgm:spPr/>
      <dgm:t>
        <a:bodyPr/>
        <a:lstStyle/>
        <a:p>
          <a:endParaRPr lang="en-US"/>
        </a:p>
      </dgm:t>
    </dgm:pt>
    <dgm:pt modelId="{96A1A9F9-8842-4885-AE05-1E1EF927EEA2}" type="sibTrans" cxnId="{E1E07097-FD32-4E78-A5FD-DD66D287FAB7}">
      <dgm:prSet/>
      <dgm:spPr/>
      <dgm:t>
        <a:bodyPr/>
        <a:lstStyle/>
        <a:p>
          <a:endParaRPr lang="en-US"/>
        </a:p>
      </dgm:t>
    </dgm:pt>
    <dgm:pt modelId="{EE30961D-6287-4E01-9AB3-3CADDF3E7C2D}">
      <dgm:prSet phldrT="[Text]"/>
      <dgm:spPr/>
      <dgm:t>
        <a:bodyPr/>
        <a:lstStyle/>
        <a:p>
          <a:r>
            <a:rPr lang="en-US" dirty="0"/>
            <a:t>Health </a:t>
          </a:r>
          <a:r>
            <a:rPr lang="en-US" dirty="0" smtClean="0"/>
            <a:t>system</a:t>
          </a:r>
          <a:endParaRPr lang="en-US" dirty="0"/>
        </a:p>
      </dgm:t>
    </dgm:pt>
    <dgm:pt modelId="{97F817E5-5559-491B-A4C1-1325BEA40B99}" type="parTrans" cxnId="{03565570-D3D9-4629-A867-9AFC13775002}">
      <dgm:prSet/>
      <dgm:spPr/>
      <dgm:t>
        <a:bodyPr/>
        <a:lstStyle/>
        <a:p>
          <a:endParaRPr lang="en-US"/>
        </a:p>
      </dgm:t>
    </dgm:pt>
    <dgm:pt modelId="{59F93C60-CF55-40E6-AFF2-88703F6D32E0}" type="sibTrans" cxnId="{03565570-D3D9-4629-A867-9AFC13775002}">
      <dgm:prSet/>
      <dgm:spPr/>
      <dgm:t>
        <a:bodyPr/>
        <a:lstStyle/>
        <a:p>
          <a:endParaRPr lang="en-US"/>
        </a:p>
      </dgm:t>
    </dgm:pt>
    <dgm:pt modelId="{FC4CB1D3-F1BD-4B31-8F35-443A0CB9A9AD}">
      <dgm:prSet phldrT="[Text]" custLinFactNeighborX="-50103" custLinFactNeighborY="12994"/>
      <dgm:spPr/>
      <dgm:t>
        <a:bodyPr/>
        <a:lstStyle/>
        <a:p>
          <a:endParaRPr lang="en-US"/>
        </a:p>
      </dgm:t>
    </dgm:pt>
    <dgm:pt modelId="{F819BA78-A0AA-4C91-87F9-A59E51CAA024}" type="parTrans" cxnId="{76FA031B-CA17-4B76-9108-FC8B6F7CD782}">
      <dgm:prSet/>
      <dgm:spPr/>
      <dgm:t>
        <a:bodyPr/>
        <a:lstStyle/>
        <a:p>
          <a:endParaRPr lang="en-US"/>
        </a:p>
      </dgm:t>
    </dgm:pt>
    <dgm:pt modelId="{831123D0-AA22-4F62-B25B-2A650212D14F}" type="sibTrans" cxnId="{76FA031B-CA17-4B76-9108-FC8B6F7CD782}">
      <dgm:prSet/>
      <dgm:spPr/>
      <dgm:t>
        <a:bodyPr/>
        <a:lstStyle/>
        <a:p>
          <a:endParaRPr lang="en-US"/>
        </a:p>
      </dgm:t>
    </dgm:pt>
    <dgm:pt modelId="{9CBD14FE-CBDB-4C16-81C5-50317FBB1BDE}">
      <dgm:prSet phldrT="[Text]" custLinFactNeighborX="-50103" custLinFactNeighborY="12994"/>
      <dgm:spPr/>
      <dgm:t>
        <a:bodyPr/>
        <a:lstStyle/>
        <a:p>
          <a:endParaRPr lang="en-US"/>
        </a:p>
      </dgm:t>
    </dgm:pt>
    <dgm:pt modelId="{75767773-8F98-477C-8CF8-7A80EF3D76EC}" type="parTrans" cxnId="{8B53C044-9A36-4D5F-8387-D85CD6B45A66}">
      <dgm:prSet/>
      <dgm:spPr/>
      <dgm:t>
        <a:bodyPr/>
        <a:lstStyle/>
        <a:p>
          <a:endParaRPr lang="en-US"/>
        </a:p>
      </dgm:t>
    </dgm:pt>
    <dgm:pt modelId="{D61B2F5B-B2BD-4610-BBE9-CE2B4128CDE1}" type="sibTrans" cxnId="{8B53C044-9A36-4D5F-8387-D85CD6B45A66}">
      <dgm:prSet/>
      <dgm:spPr/>
      <dgm:t>
        <a:bodyPr/>
        <a:lstStyle/>
        <a:p>
          <a:endParaRPr lang="en-US"/>
        </a:p>
      </dgm:t>
    </dgm:pt>
    <dgm:pt modelId="{EC56D85D-505C-426A-8799-1F05064484AE}" type="pres">
      <dgm:prSet presAssocID="{8ED16994-BF64-4C59-8F28-3655832AF20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9853E50-B5BE-46B2-8687-62C12952D5AE}" type="pres">
      <dgm:prSet presAssocID="{D5EC0F12-2D6B-4E01-BDC8-B017A269C87A}" presName="Parent" presStyleLbl="node0" presStyleIdx="0" presStyleCnt="1" custScaleX="126251" custScaleY="78646" custLinFactNeighborX="1753" custLinFactNeighborY="-805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C5917EA5-7F2C-4BE0-9221-644F3419E8FE}" type="pres">
      <dgm:prSet presAssocID="{D5EC0F12-2D6B-4E01-BDC8-B017A269C87A}" presName="Accent1" presStyleLbl="node1" presStyleIdx="0" presStyleCnt="13"/>
      <dgm:spPr/>
    </dgm:pt>
    <dgm:pt modelId="{A3F8BBCD-29AA-4985-87A1-F7391A4BC5A5}" type="pres">
      <dgm:prSet presAssocID="{D5EC0F12-2D6B-4E01-BDC8-B017A269C87A}" presName="Accent2" presStyleLbl="node1" presStyleIdx="1" presStyleCnt="13"/>
      <dgm:spPr/>
    </dgm:pt>
    <dgm:pt modelId="{C782135E-2EA6-4506-A455-B95AD4C344BE}" type="pres">
      <dgm:prSet presAssocID="{D5EC0F12-2D6B-4E01-BDC8-B017A269C87A}" presName="Accent3" presStyleLbl="node1" presStyleIdx="2" presStyleCnt="13" custLinFactX="-100000" custLinFactY="100000" custLinFactNeighborX="-177771" custLinFactNeighborY="112706"/>
      <dgm:spPr/>
    </dgm:pt>
    <dgm:pt modelId="{C5562C21-DD52-4034-8BB0-15DF99B7B5EF}" type="pres">
      <dgm:prSet presAssocID="{D5EC0F12-2D6B-4E01-BDC8-B017A269C87A}" presName="Accent4" presStyleLbl="node1" presStyleIdx="3" presStyleCnt="13" custLinFactX="-100000" custLinFactNeighborX="-146572" custLinFactNeighborY="-2708"/>
      <dgm:spPr/>
    </dgm:pt>
    <dgm:pt modelId="{FC32EC5E-AB2A-4FFC-BAEF-7F0FD088C1A7}" type="pres">
      <dgm:prSet presAssocID="{D5EC0F12-2D6B-4E01-BDC8-B017A269C87A}" presName="Accent5" presStyleLbl="node1" presStyleIdx="4" presStyleCnt="13"/>
      <dgm:spPr/>
    </dgm:pt>
    <dgm:pt modelId="{F4C3BFC0-1604-4BD5-BABD-3CE31644C0C1}" type="pres">
      <dgm:prSet presAssocID="{D5EC0F12-2D6B-4E01-BDC8-B017A269C87A}" presName="Accent6" presStyleLbl="node1" presStyleIdx="5" presStyleCnt="13" custLinFactY="12742" custLinFactNeighborX="-25058" custLinFactNeighborY="100000"/>
      <dgm:spPr/>
    </dgm:pt>
    <dgm:pt modelId="{EA450C7D-24A9-4E6F-B2F9-2D2457A1D0A1}" type="pres">
      <dgm:prSet presAssocID="{FCED91A1-A121-420B-856B-4CF2E5003EF8}" presName="Child1" presStyleLbl="node1" presStyleIdx="6" presStyleCnt="13" custScaleX="173788" custScaleY="176435" custLinFactNeighborX="-15416" custLinFactNeighborY="-286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DE69B84-01E4-4A1A-A045-4D5CBAE580B6}" type="pres">
      <dgm:prSet presAssocID="{FCED91A1-A121-420B-856B-4CF2E5003EF8}" presName="Accent7" presStyleCnt="0"/>
      <dgm:spPr/>
    </dgm:pt>
    <dgm:pt modelId="{A79E438B-5177-45FE-9DB0-8E8BF722A691}" type="pres">
      <dgm:prSet presAssocID="{FCED91A1-A121-420B-856B-4CF2E5003EF8}" presName="AccentHold1" presStyleLbl="node1" presStyleIdx="7" presStyleCnt="13"/>
      <dgm:spPr/>
    </dgm:pt>
    <dgm:pt modelId="{5E105252-1723-4867-A052-24C437A28700}" type="pres">
      <dgm:prSet presAssocID="{FCED91A1-A121-420B-856B-4CF2E5003EF8}" presName="Accent8" presStyleCnt="0"/>
      <dgm:spPr/>
    </dgm:pt>
    <dgm:pt modelId="{5CCA2204-AEA2-45E3-91F8-DFA67C982D72}" type="pres">
      <dgm:prSet presAssocID="{FCED91A1-A121-420B-856B-4CF2E5003EF8}" presName="AccentHold2" presStyleLbl="node1" presStyleIdx="8" presStyleCnt="13" custScaleX="117900" custScaleY="141381" custLinFactNeighborX="74376" custLinFactNeighborY="43088"/>
      <dgm:spPr/>
    </dgm:pt>
    <dgm:pt modelId="{315C2C14-FAB8-414A-9E59-4950D32464F9}" type="pres">
      <dgm:prSet presAssocID="{EE30961D-6287-4E01-9AB3-3CADDF3E7C2D}" presName="Child2" presStyleLbl="node1" presStyleIdx="9" presStyleCnt="13" custLinFactNeighborX="-50103" custLinFactNeighborY="129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9ACCD1F-9444-4DBA-B0F0-23BF1E72CC9C}" type="pres">
      <dgm:prSet presAssocID="{EE30961D-6287-4E01-9AB3-3CADDF3E7C2D}" presName="Accent9" presStyleCnt="0"/>
      <dgm:spPr/>
    </dgm:pt>
    <dgm:pt modelId="{BF145828-D4A5-4FC4-80A0-363126B4BB81}" type="pres">
      <dgm:prSet presAssocID="{EE30961D-6287-4E01-9AB3-3CADDF3E7C2D}" presName="AccentHold1" presStyleLbl="node1" presStyleIdx="10" presStyleCnt="13" custLinFactX="-22497" custLinFactNeighborX="-100000" custLinFactNeighborY="41273"/>
      <dgm:spPr/>
    </dgm:pt>
    <dgm:pt modelId="{5794D590-3C2A-4509-B44A-14228DEF258B}" type="pres">
      <dgm:prSet presAssocID="{EE30961D-6287-4E01-9AB3-3CADDF3E7C2D}" presName="Accent10" presStyleCnt="0"/>
      <dgm:spPr/>
    </dgm:pt>
    <dgm:pt modelId="{789DB8E3-D03A-42D2-9A81-09A7CBD3C2FD}" type="pres">
      <dgm:prSet presAssocID="{EE30961D-6287-4E01-9AB3-3CADDF3E7C2D}" presName="AccentHold2" presStyleLbl="node1" presStyleIdx="11" presStyleCnt="13"/>
      <dgm:spPr/>
    </dgm:pt>
    <dgm:pt modelId="{9C483247-181D-44FE-B181-CF11326BF1D6}" type="pres">
      <dgm:prSet presAssocID="{EE30961D-6287-4E01-9AB3-3CADDF3E7C2D}" presName="Accent11" presStyleCnt="0"/>
      <dgm:spPr/>
    </dgm:pt>
    <dgm:pt modelId="{A13F5AA7-7E42-49D0-A7E1-9FB0F23A2EC2}" type="pres">
      <dgm:prSet presAssocID="{EE30961D-6287-4E01-9AB3-3CADDF3E7C2D}" presName="AccentHold3" presStyleLbl="node1" presStyleIdx="12" presStyleCnt="13" custLinFactNeighborX="13164" custLinFactNeighborY="97471"/>
      <dgm:spPr/>
    </dgm:pt>
  </dgm:ptLst>
  <dgm:cxnLst>
    <dgm:cxn modelId="{60D6B93D-C57A-4418-B493-6D800264B118}" type="presOf" srcId="{EE30961D-6287-4E01-9AB3-3CADDF3E7C2D}" destId="{315C2C14-FAB8-414A-9E59-4950D32464F9}" srcOrd="0" destOrd="0" presId="urn:microsoft.com/office/officeart/2009/3/layout/CircleRelationship"/>
    <dgm:cxn modelId="{E1E07097-FD32-4E78-A5FD-DD66D287FAB7}" srcId="{D5EC0F12-2D6B-4E01-BDC8-B017A269C87A}" destId="{FCED91A1-A121-420B-856B-4CF2E5003EF8}" srcOrd="0" destOrd="0" parTransId="{249F41F7-2034-404F-BFF7-8090C6E3A9FA}" sibTransId="{96A1A9F9-8842-4885-AE05-1E1EF927EEA2}"/>
    <dgm:cxn modelId="{8B53C044-9A36-4D5F-8387-D85CD6B45A66}" srcId="{8ED16994-BF64-4C59-8F28-3655832AF205}" destId="{9CBD14FE-CBDB-4C16-81C5-50317FBB1BDE}" srcOrd="2" destOrd="0" parTransId="{75767773-8F98-477C-8CF8-7A80EF3D76EC}" sibTransId="{D61B2F5B-B2BD-4610-BBE9-CE2B4128CDE1}"/>
    <dgm:cxn modelId="{76FA031B-CA17-4B76-9108-FC8B6F7CD782}" srcId="{8ED16994-BF64-4C59-8F28-3655832AF205}" destId="{FC4CB1D3-F1BD-4B31-8F35-443A0CB9A9AD}" srcOrd="1" destOrd="0" parTransId="{F819BA78-A0AA-4C91-87F9-A59E51CAA024}" sibTransId="{831123D0-AA22-4F62-B25B-2A650212D14F}"/>
    <dgm:cxn modelId="{1CB0E2F2-5EE1-4455-BDBC-198FEED83AC2}" srcId="{8ED16994-BF64-4C59-8F28-3655832AF205}" destId="{D5EC0F12-2D6B-4E01-BDC8-B017A269C87A}" srcOrd="0" destOrd="0" parTransId="{8D9230A2-125E-4F8B-B2E2-828D505DFB58}" sibTransId="{CDF8EBF5-1646-42B4-AED1-DF577C2F783C}"/>
    <dgm:cxn modelId="{03565570-D3D9-4629-A867-9AFC13775002}" srcId="{D5EC0F12-2D6B-4E01-BDC8-B017A269C87A}" destId="{EE30961D-6287-4E01-9AB3-3CADDF3E7C2D}" srcOrd="1" destOrd="0" parTransId="{97F817E5-5559-491B-A4C1-1325BEA40B99}" sibTransId="{59F93C60-CF55-40E6-AFF2-88703F6D32E0}"/>
    <dgm:cxn modelId="{15A78331-2322-40A8-A5CD-5AA292CB3E72}" type="presOf" srcId="{8ED16994-BF64-4C59-8F28-3655832AF205}" destId="{EC56D85D-505C-426A-8799-1F05064484AE}" srcOrd="0" destOrd="0" presId="urn:microsoft.com/office/officeart/2009/3/layout/CircleRelationship"/>
    <dgm:cxn modelId="{425E1BAB-13A5-4B80-BC97-DC64D70D18EC}" type="presOf" srcId="{D5EC0F12-2D6B-4E01-BDC8-B017A269C87A}" destId="{69853E50-B5BE-46B2-8687-62C12952D5AE}" srcOrd="0" destOrd="0" presId="urn:microsoft.com/office/officeart/2009/3/layout/CircleRelationship"/>
    <dgm:cxn modelId="{974C18E8-4CA2-4973-AE25-8FFACDAE1B08}" type="presOf" srcId="{FCED91A1-A121-420B-856B-4CF2E5003EF8}" destId="{EA450C7D-24A9-4E6F-B2F9-2D2457A1D0A1}" srcOrd="0" destOrd="0" presId="urn:microsoft.com/office/officeart/2009/3/layout/CircleRelationship"/>
    <dgm:cxn modelId="{07CC53CB-AD57-46F6-B3DC-742CB80A29EB}" type="presParOf" srcId="{EC56D85D-505C-426A-8799-1F05064484AE}" destId="{69853E50-B5BE-46B2-8687-62C12952D5AE}" srcOrd="0" destOrd="0" presId="urn:microsoft.com/office/officeart/2009/3/layout/CircleRelationship"/>
    <dgm:cxn modelId="{76A7008C-5F67-44E7-BA75-E96A51F1B44C}" type="presParOf" srcId="{EC56D85D-505C-426A-8799-1F05064484AE}" destId="{C5917EA5-7F2C-4BE0-9221-644F3419E8FE}" srcOrd="1" destOrd="0" presId="urn:microsoft.com/office/officeart/2009/3/layout/CircleRelationship"/>
    <dgm:cxn modelId="{5F056F4A-A7EE-45D0-A567-43E2CF88EB5A}" type="presParOf" srcId="{EC56D85D-505C-426A-8799-1F05064484AE}" destId="{A3F8BBCD-29AA-4985-87A1-F7391A4BC5A5}" srcOrd="2" destOrd="0" presId="urn:microsoft.com/office/officeart/2009/3/layout/CircleRelationship"/>
    <dgm:cxn modelId="{92C74A5F-4568-4850-9AAF-8F3C171555C8}" type="presParOf" srcId="{EC56D85D-505C-426A-8799-1F05064484AE}" destId="{C782135E-2EA6-4506-A455-B95AD4C344BE}" srcOrd="3" destOrd="0" presId="urn:microsoft.com/office/officeart/2009/3/layout/CircleRelationship"/>
    <dgm:cxn modelId="{DF881CED-A8F0-4FA1-BE07-E26D07957A1A}" type="presParOf" srcId="{EC56D85D-505C-426A-8799-1F05064484AE}" destId="{C5562C21-DD52-4034-8BB0-15DF99B7B5EF}" srcOrd="4" destOrd="0" presId="urn:microsoft.com/office/officeart/2009/3/layout/CircleRelationship"/>
    <dgm:cxn modelId="{6D13BA26-DB93-4C56-820D-02A7E27FE484}" type="presParOf" srcId="{EC56D85D-505C-426A-8799-1F05064484AE}" destId="{FC32EC5E-AB2A-4FFC-BAEF-7F0FD088C1A7}" srcOrd="5" destOrd="0" presId="urn:microsoft.com/office/officeart/2009/3/layout/CircleRelationship"/>
    <dgm:cxn modelId="{B8DA7132-69CD-4B33-BBA3-7489288CBFEE}" type="presParOf" srcId="{EC56D85D-505C-426A-8799-1F05064484AE}" destId="{F4C3BFC0-1604-4BD5-BABD-3CE31644C0C1}" srcOrd="6" destOrd="0" presId="urn:microsoft.com/office/officeart/2009/3/layout/CircleRelationship"/>
    <dgm:cxn modelId="{C45DE9CE-48CD-41FD-AFE7-D34FE5BD8C7A}" type="presParOf" srcId="{EC56D85D-505C-426A-8799-1F05064484AE}" destId="{EA450C7D-24A9-4E6F-B2F9-2D2457A1D0A1}" srcOrd="7" destOrd="0" presId="urn:microsoft.com/office/officeart/2009/3/layout/CircleRelationship"/>
    <dgm:cxn modelId="{89FE64DB-00FB-47B4-9FDD-DD40CB0D6C8B}" type="presParOf" srcId="{EC56D85D-505C-426A-8799-1F05064484AE}" destId="{8DE69B84-01E4-4A1A-A045-4D5CBAE580B6}" srcOrd="8" destOrd="0" presId="urn:microsoft.com/office/officeart/2009/3/layout/CircleRelationship"/>
    <dgm:cxn modelId="{C6505738-5EB7-41B6-BAD9-596EB5530FAD}" type="presParOf" srcId="{8DE69B84-01E4-4A1A-A045-4D5CBAE580B6}" destId="{A79E438B-5177-45FE-9DB0-8E8BF722A691}" srcOrd="0" destOrd="0" presId="urn:microsoft.com/office/officeart/2009/3/layout/CircleRelationship"/>
    <dgm:cxn modelId="{A2F225F8-5DAC-40E3-B8BF-BFF00E4C946F}" type="presParOf" srcId="{EC56D85D-505C-426A-8799-1F05064484AE}" destId="{5E105252-1723-4867-A052-24C437A28700}" srcOrd="9" destOrd="0" presId="urn:microsoft.com/office/officeart/2009/3/layout/CircleRelationship"/>
    <dgm:cxn modelId="{CB539C94-FABF-472E-8539-DC09C7C2D45E}" type="presParOf" srcId="{5E105252-1723-4867-A052-24C437A28700}" destId="{5CCA2204-AEA2-45E3-91F8-DFA67C982D72}" srcOrd="0" destOrd="0" presId="urn:microsoft.com/office/officeart/2009/3/layout/CircleRelationship"/>
    <dgm:cxn modelId="{026EA0C4-524A-415B-A289-0BBECD2AC562}" type="presParOf" srcId="{EC56D85D-505C-426A-8799-1F05064484AE}" destId="{315C2C14-FAB8-414A-9E59-4950D32464F9}" srcOrd="10" destOrd="0" presId="urn:microsoft.com/office/officeart/2009/3/layout/CircleRelationship"/>
    <dgm:cxn modelId="{B0BD0809-1095-4004-A933-77C215F8D35E}" type="presParOf" srcId="{EC56D85D-505C-426A-8799-1F05064484AE}" destId="{C9ACCD1F-9444-4DBA-B0F0-23BF1E72CC9C}" srcOrd="11" destOrd="0" presId="urn:microsoft.com/office/officeart/2009/3/layout/CircleRelationship"/>
    <dgm:cxn modelId="{07C09E01-9022-4D62-948E-3C100FF05AA9}" type="presParOf" srcId="{C9ACCD1F-9444-4DBA-B0F0-23BF1E72CC9C}" destId="{BF145828-D4A5-4FC4-80A0-363126B4BB81}" srcOrd="0" destOrd="0" presId="urn:microsoft.com/office/officeart/2009/3/layout/CircleRelationship"/>
    <dgm:cxn modelId="{26AD3FBF-9BC6-4D9D-BB98-2BBDA78305A2}" type="presParOf" srcId="{EC56D85D-505C-426A-8799-1F05064484AE}" destId="{5794D590-3C2A-4509-B44A-14228DEF258B}" srcOrd="12" destOrd="0" presId="urn:microsoft.com/office/officeart/2009/3/layout/CircleRelationship"/>
    <dgm:cxn modelId="{B39C1ECA-3841-4793-8C98-37B1E1283B05}" type="presParOf" srcId="{5794D590-3C2A-4509-B44A-14228DEF258B}" destId="{789DB8E3-D03A-42D2-9A81-09A7CBD3C2FD}" srcOrd="0" destOrd="0" presId="urn:microsoft.com/office/officeart/2009/3/layout/CircleRelationship"/>
    <dgm:cxn modelId="{566EB643-ABAA-4EE5-A231-45F2863688A2}" type="presParOf" srcId="{EC56D85D-505C-426A-8799-1F05064484AE}" destId="{9C483247-181D-44FE-B181-CF11326BF1D6}" srcOrd="13" destOrd="0" presId="urn:microsoft.com/office/officeart/2009/3/layout/CircleRelationship"/>
    <dgm:cxn modelId="{8BD3B99D-089D-42A7-814D-49DAB5510A74}" type="presParOf" srcId="{9C483247-181D-44FE-B181-CF11326BF1D6}" destId="{A13F5AA7-7E42-49D0-A7E1-9FB0F23A2EC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53E50-B5BE-46B2-8687-62C12952D5AE}">
      <dsp:nvSpPr>
        <dsp:cNvPr id="0" name=""/>
        <dsp:cNvSpPr/>
      </dsp:nvSpPr>
      <dsp:spPr>
        <a:xfrm>
          <a:off x="839972" y="520066"/>
          <a:ext cx="3620994" cy="2255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Information </a:t>
          </a:r>
          <a:r>
            <a:rPr lang="en-US" sz="2400" kern="1200" dirty="0" smtClean="0"/>
            <a:t>technology</a:t>
          </a:r>
          <a:endParaRPr lang="en-US" sz="2400" kern="1200" dirty="0"/>
        </a:p>
      </dsp:txBody>
      <dsp:txXfrm>
        <a:off x="1370254" y="850390"/>
        <a:ext cx="2560430" cy="1594942"/>
      </dsp:txXfrm>
    </dsp:sp>
    <dsp:sp modelId="{C5917EA5-7F2C-4BE0-9221-644F3419E8FE}">
      <dsp:nvSpPr>
        <dsp:cNvPr id="0" name=""/>
        <dsp:cNvSpPr/>
      </dsp:nvSpPr>
      <dsp:spPr>
        <a:xfrm>
          <a:off x="2802617" y="106264"/>
          <a:ext cx="318973" cy="318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8BBCD-29AA-4985-87A1-F7391A4BC5A5}">
      <dsp:nvSpPr>
        <dsp:cNvPr id="0" name=""/>
        <dsp:cNvSpPr/>
      </dsp:nvSpPr>
      <dsp:spPr>
        <a:xfrm>
          <a:off x="2047323" y="2891872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2135E-2EA6-4506-A455-B95AD4C344BE}">
      <dsp:nvSpPr>
        <dsp:cNvPr id="0" name=""/>
        <dsp:cNvSpPr/>
      </dsp:nvSpPr>
      <dsp:spPr>
        <a:xfrm>
          <a:off x="3577248" y="1892642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62C21-DD52-4034-8BB0-15DF99B7B5EF}">
      <dsp:nvSpPr>
        <dsp:cNvPr id="0" name=""/>
        <dsp:cNvSpPr/>
      </dsp:nvSpPr>
      <dsp:spPr>
        <a:xfrm>
          <a:off x="2327091" y="3129161"/>
          <a:ext cx="318973" cy="318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2EC5E-AB2A-4FFC-BAEF-7F0FD088C1A7}">
      <dsp:nvSpPr>
        <dsp:cNvPr id="0" name=""/>
        <dsp:cNvSpPr/>
      </dsp:nvSpPr>
      <dsp:spPr>
        <a:xfrm>
          <a:off x="2112931" y="559587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3BFC0-1604-4BD5-BABD-3CE31644C0C1}">
      <dsp:nvSpPr>
        <dsp:cNvPr id="0" name=""/>
        <dsp:cNvSpPr/>
      </dsp:nvSpPr>
      <dsp:spPr>
        <a:xfrm>
          <a:off x="1326965" y="2142673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50C7D-24A9-4E6F-B2F9-2D2457A1D0A1}">
      <dsp:nvSpPr>
        <dsp:cNvPr id="0" name=""/>
        <dsp:cNvSpPr/>
      </dsp:nvSpPr>
      <dsp:spPr>
        <a:xfrm>
          <a:off x="-160154" y="0"/>
          <a:ext cx="2026389" cy="205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Financing services</a:t>
          </a:r>
        </a:p>
      </dsp:txBody>
      <dsp:txXfrm>
        <a:off x="136604" y="301182"/>
        <a:ext cx="1432873" cy="1454232"/>
      </dsp:txXfrm>
    </dsp:sp>
    <dsp:sp modelId="{A79E438B-5177-45FE-9DB0-8E8BF722A691}">
      <dsp:nvSpPr>
        <dsp:cNvPr id="0" name=""/>
        <dsp:cNvSpPr/>
      </dsp:nvSpPr>
      <dsp:spPr>
        <a:xfrm>
          <a:off x="2479910" y="569639"/>
          <a:ext cx="318973" cy="318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A2204-AEA2-45E3-91F8-DFA67C982D72}">
      <dsp:nvSpPr>
        <dsp:cNvPr id="0" name=""/>
        <dsp:cNvSpPr/>
      </dsp:nvSpPr>
      <dsp:spPr>
        <a:xfrm>
          <a:off x="756631" y="2391126"/>
          <a:ext cx="679817" cy="8152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C2C14-FAB8-414A-9E59-4950D32464F9}">
      <dsp:nvSpPr>
        <dsp:cNvPr id="0" name=""/>
        <dsp:cNvSpPr/>
      </dsp:nvSpPr>
      <dsp:spPr>
        <a:xfrm>
          <a:off x="3743934" y="357572"/>
          <a:ext cx="1166012" cy="1165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Health </a:t>
          </a:r>
          <a:r>
            <a:rPr lang="en-US" sz="1700" kern="1200" dirty="0" smtClean="0"/>
            <a:t>system</a:t>
          </a:r>
          <a:endParaRPr lang="en-US" sz="1700" kern="1200" dirty="0"/>
        </a:p>
      </dsp:txBody>
      <dsp:txXfrm>
        <a:off x="3914693" y="528276"/>
        <a:ext cx="824494" cy="824231"/>
      </dsp:txXfrm>
    </dsp:sp>
    <dsp:sp modelId="{BF145828-D4A5-4FC4-80A0-363126B4BB81}">
      <dsp:nvSpPr>
        <dsp:cNvPr id="0" name=""/>
        <dsp:cNvSpPr/>
      </dsp:nvSpPr>
      <dsp:spPr>
        <a:xfrm>
          <a:off x="3417344" y="1142548"/>
          <a:ext cx="318973" cy="318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DB8E3-D03A-42D2-9A81-09A7CBD3C2FD}">
      <dsp:nvSpPr>
        <dsp:cNvPr id="0" name=""/>
        <dsp:cNvSpPr/>
      </dsp:nvSpPr>
      <dsp:spPr>
        <a:xfrm>
          <a:off x="160154" y="2948160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5AA7-7E42-49D0-A7E1-9FB0F23A2EC2}">
      <dsp:nvSpPr>
        <dsp:cNvPr id="0" name=""/>
        <dsp:cNvSpPr/>
      </dsp:nvSpPr>
      <dsp:spPr>
        <a:xfrm>
          <a:off x="2493779" y="2844479"/>
          <a:ext cx="230962" cy="231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8834-AE16-4513-A4DC-F70D22BC10F8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B0FC-A7D4-420D-BA70-87E1DD68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6C6B-83D3-4A78-8909-3DFB8E170A11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3F8A1-615E-4191-BDA5-C6137E483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89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09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728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124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2159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712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536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AC58BDEC-3DB0-47D2-B25B-4EDEA71B1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7B9F48-216D-4E13-A372-76FD6AD00794}" type="slidenum">
              <a:rPr lang="en-US" altLang="en-US" sz="1200" smtClean="0">
                <a:solidFill>
                  <a:srgbClr val="000000"/>
                </a:solidFill>
              </a:rPr>
              <a:pPr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2F044842-4FC0-4D26-8FD6-5AC4A2E85B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767C50DF-167B-4C2E-A846-3FC11EE0A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9094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43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76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531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258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70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484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332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1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8096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70A9-22BC-476E-8DC8-968BDFD69F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424250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8693E0-FECE-443B-A553-90CBBE8C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E9F9-A8D6-49A9-9C7B-427CD9DFFD94}" type="datetime1">
              <a:rPr lang="en-US"/>
              <a:pPr>
                <a:defRPr/>
              </a:pPr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71320C-3F60-4CEB-846D-6D484F9F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0AD3AE-54BB-4160-9858-CB378598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3FA7-0146-4FD7-A398-0EC7E2F30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9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2847975" y="14287"/>
            <a:ext cx="3552825" cy="31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Administration Press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1679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  <p:sldLayoutId id="2147483715" r:id="rId2"/>
    <p:sldLayoutId id="214748371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90500" y="125730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C000"/>
                </a:solidFill>
                <a:latin typeface="Calibri" pitchFamily="34" charset="0"/>
              </a:rPr>
              <a:t>   </a:t>
            </a:r>
            <a:r>
              <a:rPr lang="en-US" sz="3600" dirty="0"/>
              <a:t>Valuation and Financing of Healthcare Services and Information Technology </a:t>
            </a:r>
            <a:r>
              <a:rPr lang="en-US" sz="3600" dirty="0" smtClean="0"/>
              <a:t>Infrastructure</a:t>
            </a:r>
            <a:r>
              <a:rPr lang="en-US" dirty="0"/>
              <a:t> </a:t>
            </a:r>
            <a:br>
              <a:rPr lang="en-US" dirty="0"/>
            </a:br>
            <a:endParaRPr lang="en-US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362582953"/>
              </p:ext>
            </p:extLst>
          </p:nvPr>
        </p:nvGraphicFramePr>
        <p:xfrm>
          <a:off x="1828800" y="2072078"/>
          <a:ext cx="5334000" cy="356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76BBAC-1620-4DDD-972E-E832F797165C}"/>
              </a:ext>
            </a:extLst>
          </p:cNvPr>
          <p:cNvSpPr txBox="1"/>
          <p:nvPr/>
        </p:nvSpPr>
        <p:spPr>
          <a:xfrm>
            <a:off x="8077200" y="557101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15.1</a:t>
            </a:r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5208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76200" y="1676400"/>
            <a:ext cx="91266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0" y="7436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</a:rPr>
              <a:t>Financing Medical Homes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15.10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669780-E54A-4FEE-9EF8-614A13125BC0}"/>
              </a:ext>
            </a:extLst>
          </p:cNvPr>
          <p:cNvSpPr/>
          <p:nvPr/>
        </p:nvSpPr>
        <p:spPr>
          <a:xfrm>
            <a:off x="190500" y="1463196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homes are not primarily a financing model but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model with mixed financing.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 of financial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Bundled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with pay-for-performance incentives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apitation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per-member-per-month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ominant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model is fee-for-service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outside the medical home “system” reimbursed on fee-for-service basis</a:t>
            </a:r>
          </a:p>
          <a:p>
            <a:pPr marL="0"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organization is able to achieve target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share the savings as an incentive. 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933215657"/>
      </p:ext>
    </p:extLst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0" y="7436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</a:rPr>
              <a:t>Coordinating Care in Medical Homes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15.11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669780-E54A-4FEE-9EF8-614A13125BC0}"/>
              </a:ext>
            </a:extLst>
          </p:cNvPr>
          <p:cNvSpPr/>
          <p:nvPr/>
        </p:nvSpPr>
        <p:spPr>
          <a:xfrm>
            <a:off x="240476" y="1739691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“capitation supplemental fee” is paid for the coordination of care within the medical home and “managing”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coordination of care using a team approach is fundamental to the design of medical homes.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coordination fee is paid to augment the salaries of the primary care physicians within the medical home.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062625225"/>
      </p:ext>
    </p:extLst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0" y="71692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</a:rPr>
              <a:t>Medical Homes Align Many System Elements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15.12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669780-E54A-4FEE-9EF8-614A13125BC0}"/>
              </a:ext>
            </a:extLst>
          </p:cNvPr>
          <p:cNvSpPr/>
          <p:nvPr/>
        </p:nvSpPr>
        <p:spPr>
          <a:xfrm>
            <a:off x="240476" y="1739691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homes align within an episode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organization design, clinical processes, and financing.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rates of emergency services, referrals to specialist, hospital beds, laboratory,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inpatient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pharmacy are reduced.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relatively closed systems with multiple and conflicting payment mechanisms, some that inhibit the system from further improvement without additional system transformation. 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925156291"/>
      </p:ext>
    </p:extLst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0" y="71692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</a:rPr>
              <a:t>Accountable Care </a:t>
            </a:r>
            <a:r>
              <a:rPr lang="en-US" sz="3200" dirty="0" smtClean="0">
                <a:latin typeface="Times New Roman" panose="02020603050405020304" pitchFamily="18" charset="0"/>
              </a:rPr>
              <a:t>Organization </a:t>
            </a:r>
            <a:r>
              <a:rPr lang="en-US" sz="3200" dirty="0">
                <a:latin typeface="Times New Roman" panose="02020603050405020304" pitchFamily="18" charset="0"/>
              </a:rPr>
              <a:t>Financing Models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15.13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669780-E54A-4FEE-9EF8-614A13125BC0}"/>
              </a:ext>
            </a:extLst>
          </p:cNvPr>
          <p:cNvSpPr/>
          <p:nvPr/>
        </p:nvSpPr>
        <p:spPr>
          <a:xfrm>
            <a:off x="240476" y="1739691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voluntary group of stakeholders—physicians, other health professionals, hospitals, and health plans—forms to provide coordinated high-quality care for a population of patients.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exchange is a required and key element for shared consultations and coordinated services.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for services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fee-for-service basis with a financial incentive or gainshare if costs are reduced and quality improves.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14988113"/>
      </p:ext>
    </p:extLst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41070" y="716923"/>
            <a:ext cx="89624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</a:rPr>
              <a:t>    </a:t>
            </a: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15.14</a:t>
            </a:r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18CDDDE-0DC4-4C57-A36F-DFF4C77307DD}"/>
              </a:ext>
            </a:extLst>
          </p:cNvPr>
          <p:cNvSpPr/>
          <p:nvPr/>
        </p:nvSpPr>
        <p:spPr>
          <a:xfrm>
            <a:off x="228600" y="1740575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ACOs consistently improve performance over previous disaggregated institutions and information systems by reducing cost and improving quality and continuity.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ACOs in addressing and improving population health has been limited due in part to current financing models.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significant factors related to performance within ACOs, there is more focus on structure than on financing.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D2E20C4-DAF8-4E85-96F4-E9521DB56C18}"/>
              </a:ext>
            </a:extLst>
          </p:cNvPr>
          <p:cNvSpPr txBox="1"/>
          <p:nvPr/>
        </p:nvSpPr>
        <p:spPr>
          <a:xfrm>
            <a:off x="179070" y="81410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Accountable Care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32907400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76200" y="772528"/>
            <a:ext cx="8995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</a:rPr>
              <a:t>Investing in Health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7942118" y="5571012"/>
            <a:ext cx="1125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15.15</a:t>
            </a:r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C0D1752-8458-4A83-9901-030812A511C2}"/>
              </a:ext>
            </a:extLst>
          </p:cNvPr>
          <p:cNvSpPr/>
          <p:nvPr/>
        </p:nvSpPr>
        <p:spPr>
          <a:xfrm>
            <a:off x="190500" y="1726914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Healthcare is provided in US by a combination of the public, private nonprofit, and for-profit sectors.</a:t>
            </a:r>
          </a:p>
          <a:p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Each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sector brings different assumptions about value. The valuation process is complex and investment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lacks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rational strategy. </a:t>
            </a:r>
            <a:endParaRPr lang="en-US" sz="3200" dirty="0"/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913594784"/>
      </p:ext>
    </p:extLst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099" y="658028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600" b="0" dirty="0"/>
              <a:t>What </a:t>
            </a:r>
            <a:r>
              <a:rPr lang="en-US" sz="3600" b="0" dirty="0" smtClean="0"/>
              <a:t>Is </a:t>
            </a:r>
            <a:r>
              <a:rPr lang="en-US" sz="3600" b="0" dirty="0"/>
              <a:t>IT Architecture? It </a:t>
            </a:r>
            <a:r>
              <a:rPr lang="en-US" sz="3600" b="0" dirty="0" smtClean="0"/>
              <a:t>Is More </a:t>
            </a:r>
            <a:r>
              <a:rPr lang="en-US" sz="3600" b="0" dirty="0"/>
              <a:t>than IT</a:t>
            </a:r>
            <a:endParaRPr lang="en-US" sz="3600" b="0" i="1" dirty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499" y="1295400"/>
            <a:ext cx="86308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tool for aligning IT and business strategy.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capabilities enable strategy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IT not only supports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part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it—maybe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dominant force.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IT architecture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architecture enables the business to do.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organizations have a clear business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just goal statements?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shapes business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business strategy shapes IT in response to changing market conditions and organizational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realities.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develop an IT architecture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439" y="5696605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(Wells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Gobeli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0DEF2E-7FC7-4C67-B94C-CC565AD40156}"/>
              </a:ext>
            </a:extLst>
          </p:cNvPr>
          <p:cNvSpPr txBox="1"/>
          <p:nvPr/>
        </p:nvSpPr>
        <p:spPr>
          <a:xfrm>
            <a:off x="7924800" y="5600269"/>
            <a:ext cx="112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15.16</a:t>
            </a:r>
            <a:endParaRPr lang="en-US" sz="14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53235834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7965870" y="559956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15.14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091E35-B22D-4016-A296-5E56F39F6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0" y="685801"/>
            <a:ext cx="9102930" cy="5221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15F2C2-0D34-4799-9B20-1B87027E7402}"/>
              </a:ext>
            </a:extLst>
          </p:cNvPr>
          <p:cNvSpPr txBox="1"/>
          <p:nvPr/>
        </p:nvSpPr>
        <p:spPr>
          <a:xfrm>
            <a:off x="7162800" y="5471298"/>
            <a:ext cx="112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Slide </a:t>
            </a:r>
            <a:r>
              <a:rPr lang="en-US" sz="1400" dirty="0" smtClean="0">
                <a:solidFill>
                  <a:schemeClr val="bg1"/>
                </a:solidFill>
              </a:rPr>
              <a:t>15.17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881595087"/>
      </p:ext>
    </p:extLst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3622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Enterprise-wide global standards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Loosely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coupled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Preserve global standards while enabling local differences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2350" y="914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Modular Architecture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0FED5D-0B4F-4F78-8762-295BB72AB5E7}"/>
              </a:ext>
            </a:extLst>
          </p:cNvPr>
          <p:cNvSpPr txBox="1"/>
          <p:nvPr/>
        </p:nvSpPr>
        <p:spPr>
          <a:xfrm>
            <a:off x="7924800" y="5638800"/>
            <a:ext cx="112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15.18</a:t>
            </a:r>
            <a:endParaRPr lang="en-US" sz="1400" dirty="0"/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93865076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A1940A5-337C-4208-A7AB-625DE1A89BA8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987A0C-2F38-46E0-BFE7-5E5B094EE69D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077DB26-A0CD-4CBF-90D6-B99EDB2F3245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A096CD7-38E4-4B44-B99A-530424132CA1}"/>
              </a:ext>
            </a:extLst>
          </p:cNvPr>
          <p:cNvSpPr/>
          <p:nvPr/>
        </p:nvSpPr>
        <p:spPr>
          <a:xfrm>
            <a:off x="304800" y="1918186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</a:rPr>
              <a:t>Centralized </a:t>
            </a:r>
            <a:r>
              <a:rPr lang="en-US" sz="3200" dirty="0" smtClean="0">
                <a:latin typeface="Times New Roman"/>
              </a:rPr>
              <a:t>architecture</a:t>
            </a:r>
            <a:endParaRPr lang="en-US" sz="3200" dirty="0">
              <a:latin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/>
              </a:rPr>
              <a:t>Semidistributed</a:t>
            </a:r>
            <a:r>
              <a:rPr lang="en-US" sz="3200" dirty="0" smtClean="0">
                <a:latin typeface="Times New Roman"/>
              </a:rPr>
              <a:t> </a:t>
            </a:r>
            <a:r>
              <a:rPr lang="en-US" sz="3200" dirty="0">
                <a:latin typeface="Times New Roman"/>
              </a:rPr>
              <a:t>a</a:t>
            </a:r>
            <a:r>
              <a:rPr lang="en-US" sz="3200" dirty="0" smtClean="0">
                <a:latin typeface="Times New Roman"/>
              </a:rPr>
              <a:t>rchitecture</a:t>
            </a:r>
            <a:endParaRPr lang="en-US" sz="3200" dirty="0">
              <a:latin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/>
              </a:rPr>
              <a:t>Distributed architecture</a:t>
            </a:r>
            <a:endParaRPr lang="en-US" sz="3200" dirty="0">
              <a:latin typeface="Times New Roman"/>
            </a:endParaRPr>
          </a:p>
          <a:p>
            <a:pPr marL="514350" indent="-514350">
              <a:buFontTx/>
              <a:buAutoNum type="arabicPeriod"/>
            </a:pPr>
            <a:r>
              <a:rPr lang="en-US" sz="3200" dirty="0" err="1" smtClean="0">
                <a:latin typeface="Times New Roman"/>
              </a:rPr>
              <a:t>Transinstitutional</a:t>
            </a:r>
            <a:r>
              <a:rPr lang="en-US" sz="3200" dirty="0" smtClean="0">
                <a:latin typeface="Times New Roman"/>
              </a:rPr>
              <a:t> health </a:t>
            </a:r>
            <a:r>
              <a:rPr lang="en-US" sz="3200" dirty="0">
                <a:latin typeface="Times New Roman"/>
              </a:rPr>
              <a:t>i</a:t>
            </a:r>
            <a:r>
              <a:rPr lang="en-US" sz="3200" dirty="0" smtClean="0">
                <a:latin typeface="Times New Roman"/>
              </a:rPr>
              <a:t>nformation </a:t>
            </a:r>
            <a:r>
              <a:rPr lang="en-US" sz="3200" dirty="0">
                <a:latin typeface="Times New Roman"/>
              </a:rPr>
              <a:t>a</a:t>
            </a:r>
            <a:r>
              <a:rPr lang="en-US" sz="3200" dirty="0" smtClean="0">
                <a:latin typeface="Times New Roman"/>
              </a:rPr>
              <a:t>rchitecture</a:t>
            </a:r>
            <a:endParaRPr lang="en-US" sz="3200" dirty="0">
              <a:latin typeface="Times New Roman"/>
            </a:endParaRPr>
          </a:p>
          <a:p>
            <a:r>
              <a:rPr lang="en-US" sz="1600" dirty="0">
                <a:latin typeface="Times New Roman"/>
              </a:rPr>
              <a:t>				</a:t>
            </a:r>
          </a:p>
          <a:p>
            <a:r>
              <a:rPr lang="en-US" sz="1600" dirty="0">
                <a:latin typeface="Times New Roman"/>
              </a:rPr>
              <a:t>		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FD0663B-6155-424A-911E-93B50C6523C5}"/>
              </a:ext>
            </a:extLst>
          </p:cNvPr>
          <p:cNvSpPr/>
          <p:nvPr/>
        </p:nvSpPr>
        <p:spPr>
          <a:xfrm>
            <a:off x="457200" y="54595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Fragidis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Chatzoglou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2017)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AD2974A-F058-421C-8B48-24BD5CC6F21D}"/>
              </a:ext>
            </a:extLst>
          </p:cNvPr>
          <p:cNvSpPr txBox="1"/>
          <p:nvPr/>
        </p:nvSpPr>
        <p:spPr>
          <a:xfrm>
            <a:off x="8001000" y="5606513"/>
            <a:ext cx="1100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15.19</a:t>
            </a:r>
            <a:endParaRPr lang="en-US" sz="1400" dirty="0"/>
          </a:p>
        </p:txBody>
      </p:sp>
      <p:sp>
        <p:nvSpPr>
          <p:cNvPr id="13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0" y="900121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Health IT Architecture</a:t>
            </a:r>
          </a:p>
        </p:txBody>
      </p:sp>
    </p:spTree>
    <p:extLst>
      <p:ext uri="{BB962C8B-B14F-4D97-AF65-F5344CB8AC3E}">
        <p14:creationId xmlns:p14="http://schemas.microsoft.com/office/powerpoint/2010/main" xmlns="" val="18146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660458"/>
            <a:ext cx="914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Times New Roman"/>
              </a:rPr>
              <a:t>Four Basic Health Financing Models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8A57E7B-6F57-4F9A-997B-28F56040C377}"/>
              </a:ext>
            </a:extLst>
          </p:cNvPr>
          <p:cNvSpPr/>
          <p:nvPr/>
        </p:nvSpPr>
        <p:spPr>
          <a:xfrm>
            <a:off x="205740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FFFFFF"/>
              </a:buClr>
              <a:buSzPts val="1200"/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file has not yet been edited.</a:t>
            </a:r>
            <a:endParaRPr lang="en-US" sz="1200" dirty="0">
              <a:solidFill>
                <a:srgbClr val="000000"/>
              </a:solidFill>
            </a:endParaRPr>
          </a:p>
          <a:p>
            <a:pPr lvl="0" algn="ctr">
              <a:buClr>
                <a:srgbClr val="FFFFFF"/>
              </a:buClr>
              <a:buSzPts val="1200"/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© 2018 Foundation of the American College of Healthcare Executives.</a:t>
            </a:r>
          </a:p>
          <a:p>
            <a:pPr lvl="0" algn="ctr">
              <a:buClr>
                <a:srgbClr val="FFFFFF"/>
              </a:buClr>
              <a:buSzPts val="1200"/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Not for sale.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1AFA6A1-518E-4E7C-A6BA-5AED3C755593}"/>
              </a:ext>
            </a:extLst>
          </p:cNvPr>
          <p:cNvSpPr/>
          <p:nvPr/>
        </p:nvSpPr>
        <p:spPr>
          <a:xfrm>
            <a:off x="557646" y="1404878"/>
            <a:ext cx="8343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Beveridge 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—hospitals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salaried physicians owned and financed by the national government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Bismarck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—employees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employers pay into a pool to finance healthcare services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health insurance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—healthcare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financed by state and federal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 from local private or public health hospitals or clinics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Out-of-pocket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health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pay out of pocket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0E13E1-10E7-433B-B858-DBC7BEC58129}"/>
              </a:ext>
            </a:extLst>
          </p:cNvPr>
          <p:cNvSpPr txBox="1"/>
          <p:nvPr/>
        </p:nvSpPr>
        <p:spPr>
          <a:xfrm>
            <a:off x="8257309" y="5638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15.2</a:t>
            </a:r>
          </a:p>
        </p:txBody>
      </p:sp>
    </p:spTree>
    <p:extLst>
      <p:ext uri="{BB962C8B-B14F-4D97-AF65-F5344CB8AC3E}">
        <p14:creationId xmlns:p14="http://schemas.microsoft.com/office/powerpoint/2010/main" xmlns="" val="882283168"/>
      </p:ext>
    </p:extLst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302C9495-324E-49CF-967F-6F41A49852C7}"/>
              </a:ext>
            </a:extLst>
          </p:cNvPr>
          <p:cNvSpPr/>
          <p:nvPr/>
        </p:nvSpPr>
        <p:spPr bwMode="auto">
          <a:xfrm>
            <a:off x="2208213" y="1210645"/>
            <a:ext cx="4343400" cy="4198938"/>
          </a:xfrm>
          <a:prstGeom prst="ellipse">
            <a:avLst/>
          </a:prstGeom>
          <a:solidFill>
            <a:srgbClr val="3333CC">
              <a:lumMod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F86F2C87-173F-4C2A-A598-E53BBADFFCC7}"/>
              </a:ext>
            </a:extLst>
          </p:cNvPr>
          <p:cNvSpPr/>
          <p:nvPr/>
        </p:nvSpPr>
        <p:spPr bwMode="auto">
          <a:xfrm>
            <a:off x="2705100" y="1716625"/>
            <a:ext cx="3352800" cy="3124200"/>
          </a:xfrm>
          <a:prstGeom prst="ellipse">
            <a:avLst/>
          </a:prstGeom>
          <a:solidFill>
            <a:srgbClr val="3333CC">
              <a:lumMod val="60000"/>
              <a:lumOff val="4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TextBox 28">
            <a:extLst>
              <a:ext uri="{FF2B5EF4-FFF2-40B4-BE49-F238E27FC236}">
                <a16:creationId xmlns:a16="http://schemas.microsoft.com/office/drawing/2014/main" xmlns="" id="{1F793210-77FC-4C24-A14C-5AC38BB1D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44503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ACO</a:t>
            </a:r>
          </a:p>
        </p:txBody>
      </p:sp>
      <p:sp>
        <p:nvSpPr>
          <p:cNvPr id="6150" name="TextBox 29">
            <a:extLst>
              <a:ext uri="{FF2B5EF4-FFF2-40B4-BE49-F238E27FC236}">
                <a16:creationId xmlns:a16="http://schemas.microsoft.com/office/drawing/2014/main" xmlns="" id="{73BD1BD3-61A5-4308-831F-05F18C76C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4880513"/>
            <a:ext cx="184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ation/world</a:t>
            </a:r>
            <a:endParaRPr lang="en-US" altLang="en-US" sz="2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D9C67479-E04F-4026-8F93-F688ADF3D4B3}"/>
              </a:ext>
            </a:extLst>
          </p:cNvPr>
          <p:cNvSpPr/>
          <p:nvPr/>
        </p:nvSpPr>
        <p:spPr bwMode="auto">
          <a:xfrm>
            <a:off x="3200400" y="2119850"/>
            <a:ext cx="2362200" cy="2298700"/>
          </a:xfrm>
          <a:prstGeom prst="ellipse">
            <a:avLst/>
          </a:prstGeom>
          <a:solidFill>
            <a:srgbClr val="3333CC">
              <a:lumMod val="40000"/>
              <a:lumOff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2" name="TextBox 31">
            <a:extLst>
              <a:ext uri="{FF2B5EF4-FFF2-40B4-BE49-F238E27FC236}">
                <a16:creationId xmlns:a16="http://schemas.microsoft.com/office/drawing/2014/main" xmlns="" id="{48E62CDE-FCBF-49AC-B534-67D32DDA7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916900"/>
            <a:ext cx="158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ospital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22F3F1C5-037F-451D-8D54-145A269C4B4D}"/>
              </a:ext>
            </a:extLst>
          </p:cNvPr>
          <p:cNvSpPr/>
          <p:nvPr/>
        </p:nvSpPr>
        <p:spPr bwMode="auto">
          <a:xfrm>
            <a:off x="3602038" y="2523342"/>
            <a:ext cx="1581150" cy="1484581"/>
          </a:xfrm>
          <a:prstGeom prst="ellipse">
            <a:avLst/>
          </a:prstGeom>
          <a:solidFill>
            <a:srgbClr val="3333CC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4" name="TextBox 33">
            <a:extLst>
              <a:ext uri="{FF2B5EF4-FFF2-40B4-BE49-F238E27FC236}">
                <a16:creationId xmlns:a16="http://schemas.microsoft.com/office/drawing/2014/main" xmlns="" id="{6086CBAB-D3A7-4AFF-A4B2-E178BC035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3015200"/>
            <a:ext cx="1443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Department/ 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clinician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Title 6">
            <a:extLst>
              <a:ext uri="{FF2B5EF4-FFF2-40B4-BE49-F238E27FC236}">
                <a16:creationId xmlns:a16="http://schemas.microsoft.com/office/drawing/2014/main" xmlns="" id="{9CD5F586-F270-4E52-AD53-088C974A9FDB}"/>
              </a:ext>
            </a:extLst>
          </p:cNvPr>
          <p:cNvSpPr txBox="1">
            <a:spLocks/>
          </p:cNvSpPr>
          <p:nvPr/>
        </p:nvSpPr>
        <p:spPr bwMode="auto">
          <a:xfrm>
            <a:off x="2286000" y="5265927"/>
            <a:ext cx="4514851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i="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All—it’s </a:t>
            </a:r>
            <a:r>
              <a:rPr lang="en-US" i="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i="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xmlns="" id="{E8DADA90-9C40-4323-8573-A76229D947A6}"/>
              </a:ext>
            </a:extLst>
          </p:cNvPr>
          <p:cNvSpPr txBox="1">
            <a:spLocks/>
          </p:cNvSpPr>
          <p:nvPr/>
        </p:nvSpPr>
        <p:spPr bwMode="auto">
          <a:xfrm>
            <a:off x="838201" y="575560"/>
            <a:ext cx="7391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i="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what level is IT tailored?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93461AC-7D5E-40A3-8B05-A35E47E26A3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15.20</a:t>
            </a:r>
            <a:endParaRPr lang="en-US" sz="1400" dirty="0"/>
          </a:p>
        </p:txBody>
      </p:sp>
      <p:sp>
        <p:nvSpPr>
          <p:cNvPr id="16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52016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A1940A5-337C-4208-A7AB-625DE1A89BA8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987A0C-2F38-46E0-BFE7-5E5B094EE69D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077DB26-A0CD-4CBF-90D6-B99EDB2F3245}"/>
              </a:ext>
            </a:extLst>
          </p:cNvPr>
          <p:cNvSpPr/>
          <p:nvPr/>
        </p:nvSpPr>
        <p:spPr>
          <a:xfrm>
            <a:off x="4529417" y="262262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71ABA3-D9BB-41D4-A877-DF71C7B741A6}"/>
              </a:ext>
            </a:extLst>
          </p:cNvPr>
          <p:cNvSpPr/>
          <p:nvPr/>
        </p:nvSpPr>
        <p:spPr>
          <a:xfrm>
            <a:off x="152400" y="675334"/>
            <a:ext cx="8839200" cy="455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Information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b="1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Architecture</a:t>
            </a:r>
          </a:p>
          <a:p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Health information architecture is considered a strategic   </a:t>
            </a:r>
          </a:p>
          <a:p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resource and the basis for system design.  </a:t>
            </a:r>
          </a:p>
          <a:p>
            <a:endParaRPr lang="en-US" sz="2800" dirty="0">
              <a:solidFill>
                <a:srgbClr val="211D1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was designed </a:t>
            </a:r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initially in the US around individual clinical decision making (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silo architecture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is </a:t>
            </a:r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gradually evolving into system </a:t>
            </a:r>
            <a:r>
              <a:rPr lang="en-US" sz="2800" dirty="0" smtClean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</a:t>
            </a:r>
            <a:r>
              <a:rPr lang="en-US" sz="2800" dirty="0" smtClean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countries, </a:t>
            </a:r>
            <a:r>
              <a:rPr lang="en-US" sz="2800" dirty="0">
                <a:solidFill>
                  <a:srgbClr val="211D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architecture was based on assumptions of a national or regional health system.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9928F23-F3BC-4AD6-B2D2-716614CB9EC2}"/>
              </a:ext>
            </a:extLst>
          </p:cNvPr>
          <p:cNvSpPr txBox="1"/>
          <p:nvPr/>
        </p:nvSpPr>
        <p:spPr>
          <a:xfrm>
            <a:off x="8001000" y="5589228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15.21</a:t>
            </a:r>
            <a:endParaRPr lang="en-US" sz="1400" dirty="0"/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63101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763369"/>
            <a:ext cx="914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dirty="0">
                <a:latin typeface="Times New Roman"/>
              </a:rPr>
              <a:t>      Health Services Financing: </a:t>
            </a:r>
            <a:r>
              <a:rPr lang="en-US" sz="3600" dirty="0" smtClean="0">
                <a:latin typeface="Times New Roman"/>
              </a:rPr>
              <a:t>Out-of-Pocket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228600" y="16002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exclusive method of paying for services in the US prior to the 1920s. </a:t>
            </a:r>
          </a:p>
          <a:p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Families might pay with in-kind services but felt a deep moral responsibility for this financial obligation.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exception was families without resources, taken care of as wards of the county (Poor House).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These values still remain strong in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culture.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E53E19B-6B06-473A-A192-0E7124B06A4B}"/>
              </a:ext>
            </a:extLst>
          </p:cNvPr>
          <p:cNvSpPr txBox="1"/>
          <p:nvPr/>
        </p:nvSpPr>
        <p:spPr>
          <a:xfrm>
            <a:off x="8047017" y="5575577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15.3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775139175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763369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atin typeface="Times New Roman"/>
              </a:rPr>
              <a:t>Health Services Financing: </a:t>
            </a:r>
            <a:r>
              <a:rPr lang="en-US" sz="4000" dirty="0" smtClean="0">
                <a:latin typeface="Times New Roman"/>
              </a:rPr>
              <a:t/>
            </a:r>
            <a:br>
              <a:rPr lang="en-US" sz="4000" dirty="0" smtClean="0">
                <a:latin typeface="Times New Roman"/>
              </a:rPr>
            </a:br>
            <a:r>
              <a:rPr lang="en-US" sz="4000" dirty="0" smtClean="0">
                <a:latin typeface="Times New Roman"/>
              </a:rPr>
              <a:t>Cost-Based </a:t>
            </a:r>
            <a:r>
              <a:rPr lang="en-US" sz="4000" dirty="0">
                <a:latin typeface="Times New Roman"/>
              </a:rPr>
              <a:t>Reimbursement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152400" y="2275344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Developed in the mid-1920s</a:t>
            </a:r>
          </a:p>
          <a:p>
            <a:endParaRPr lang="en-US" sz="2800" b="1" dirty="0">
              <a:latin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Costly surgical and medical procedures in hospitals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Blue Cross covered high-cost </a:t>
            </a:r>
            <a:r>
              <a:rPr lang="en-US" sz="2800" i="1" dirty="0">
                <a:latin typeface="Times New Roman" panose="02020603050405020304" pitchFamily="18" charset="0"/>
              </a:rPr>
              <a:t>hospital </a:t>
            </a:r>
            <a:r>
              <a:rPr lang="en-US" sz="2800" i="1" dirty="0" smtClean="0">
                <a:latin typeface="Times New Roman" panose="02020603050405020304" pitchFamily="18" charset="0"/>
              </a:rPr>
              <a:t>care.</a:t>
            </a:r>
            <a:endParaRPr lang="en-US" sz="2800" i="1" dirty="0">
              <a:latin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Fee-for-service financing through private insurance companies became the norm.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15.4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26623201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759709"/>
            <a:ext cx="914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Times New Roman"/>
              </a:rPr>
              <a:t>Health Services Financing: Capitation Financing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267298" y="1755458"/>
            <a:ext cx="87243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Capitation fee paid in advanced and based </a:t>
            </a:r>
            <a:r>
              <a:rPr lang="en-US" sz="2800" dirty="0" smtClean="0">
                <a:latin typeface="Times New Roman" panose="02020603050405020304" pitchFamily="18" charset="0"/>
              </a:rPr>
              <a:t>on: 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Keeping the enrolled population healthy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Minimizing hospitalizations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</a:rPr>
              <a:t>Minimizing the use of specialty care 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Why did physicians resist capitation-based insurance?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Why did physicians not lead in managing population health?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15.5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958072341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759709"/>
            <a:ext cx="9144000" cy="6155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dirty="0">
                <a:latin typeface="Times New Roman"/>
              </a:rPr>
              <a:t>Health Services Financing: </a:t>
            </a:r>
            <a:r>
              <a:rPr lang="en-US" sz="3400" dirty="0" smtClean="0">
                <a:latin typeface="Times New Roman"/>
              </a:rPr>
              <a:t>Value-Based </a:t>
            </a:r>
            <a:r>
              <a:rPr lang="en-US" sz="3400" dirty="0">
                <a:latin typeface="Times New Roman"/>
              </a:rPr>
              <a:t>Financing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287482" y="1525748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Introduced in the 1980s under Medicare and Medicaid as </a:t>
            </a:r>
            <a:r>
              <a:rPr lang="en-US" sz="2800" dirty="0" smtClean="0">
                <a:latin typeface="Times New Roman" panose="02020603050405020304" pitchFamily="18" charset="0"/>
              </a:rPr>
              <a:t>diagnostic-related </a:t>
            </a:r>
            <a:r>
              <a:rPr lang="en-US" sz="2800" dirty="0">
                <a:latin typeface="Times New Roman" panose="02020603050405020304" pitchFamily="18" charset="0"/>
              </a:rPr>
              <a:t>groups (DRGs</a:t>
            </a:r>
            <a:r>
              <a:rPr lang="en-US" sz="2800" dirty="0" smtClean="0">
                <a:latin typeface="Times New Roman" panose="02020603050405020304" pitchFamily="18" charset="0"/>
              </a:rPr>
              <a:t>), </a:t>
            </a:r>
            <a:r>
              <a:rPr lang="en-US" sz="2800" dirty="0">
                <a:latin typeface="Times New Roman" panose="02020603050405020304" pitchFamily="18" charset="0"/>
              </a:rPr>
              <a:t>with payment based on diagnosis rather </a:t>
            </a:r>
            <a:r>
              <a:rPr lang="en-US" sz="2800" dirty="0" smtClean="0">
                <a:latin typeface="Times New Roman" panose="02020603050405020304" pitchFamily="18" charset="0"/>
              </a:rPr>
              <a:t>than fee-for-service.</a:t>
            </a:r>
            <a:endParaRPr lang="en-US" sz="2800" dirty="0">
              <a:latin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Emerged as bundled payments provided in combination with </a:t>
            </a:r>
            <a:r>
              <a:rPr lang="en-US" sz="2800" dirty="0" smtClean="0">
                <a:latin typeface="Times New Roman" panose="02020603050405020304" pitchFamily="18" charset="0"/>
              </a:rPr>
              <a:t>fee-for-service; bundled </a:t>
            </a:r>
            <a:r>
              <a:rPr lang="en-US" sz="2800" dirty="0">
                <a:latin typeface="Times New Roman" panose="02020603050405020304" pitchFamily="18" charset="0"/>
              </a:rPr>
              <a:t>payments transcend </a:t>
            </a:r>
            <a:r>
              <a:rPr lang="en-US" sz="2800" dirty="0" smtClean="0">
                <a:latin typeface="Times New Roman" panose="02020603050405020304" pitchFamily="18" charset="0"/>
              </a:rPr>
              <a:t>hospitals and include </a:t>
            </a:r>
            <a:r>
              <a:rPr lang="en-US" sz="2800" dirty="0">
                <a:latin typeface="Times New Roman" panose="02020603050405020304" pitchFamily="18" charset="0"/>
              </a:rPr>
              <a:t>the entire care process by </a:t>
            </a:r>
            <a:r>
              <a:rPr lang="en-US" sz="2800" dirty="0" smtClean="0">
                <a:latin typeface="Times New Roman" panose="02020603050405020304" pitchFamily="18" charset="0"/>
              </a:rPr>
              <a:t>diagnosis.</a:t>
            </a:r>
            <a:endParaRPr lang="en-US" sz="2800" dirty="0">
              <a:latin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Case-based reimbursement rewards the development of teams of health </a:t>
            </a:r>
            <a:r>
              <a:rPr lang="en-US" sz="2800" dirty="0" smtClean="0">
                <a:latin typeface="Times New Roman" panose="02020603050405020304" pitchFamily="18" charset="0"/>
              </a:rPr>
              <a:t>professionals.  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15.6</a:t>
            </a:r>
            <a:endParaRPr lang="en-US" sz="1400" dirty="0"/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443654334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92282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00053-C039-4222-BEE6-93E3C19B1823}"/>
              </a:ext>
            </a:extLst>
          </p:cNvPr>
          <p:cNvSpPr/>
          <p:nvPr/>
        </p:nvSpPr>
        <p:spPr>
          <a:xfrm>
            <a:off x="267298" y="1755458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15.7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7AFF893-C521-4B61-8B21-86D3AAEE258D}"/>
              </a:ext>
            </a:extLst>
          </p:cNvPr>
          <p:cNvSpPr/>
          <p:nvPr/>
        </p:nvSpPr>
        <p:spPr>
          <a:xfrm>
            <a:off x="0" y="75822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Coordination and Information Sharing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7B1A2E-1B7D-4744-A447-BAB87C9D5083}"/>
              </a:ext>
            </a:extLst>
          </p:cNvPr>
          <p:cNvSpPr/>
          <p:nvPr/>
        </p:nvSpPr>
        <p:spPr>
          <a:xfrm>
            <a:off x="190500" y="1631557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financing systems reinforce fragmentation in the delivery of services through fragmented payment methods.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bundled payments, a number of related services are bundled into a single product at a set price, but the incentive is given for providing more of the bundled service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 has been developed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piecemeal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incremental focus without an understanding of the effect on health system costs, quality, or wellness. </a:t>
            </a:r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798547875"/>
      </p:ext>
    </p:extLst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76200" y="1676400"/>
            <a:ext cx="91266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77200" y="557101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15.8</a:t>
            </a:r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87F9B3E-50F3-45CC-9063-7F988B23B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196"/>
            <a:ext cx="7047902" cy="44155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C7F7DC-4709-46DB-B275-235EACFAE1CD}"/>
              </a:ext>
            </a:extLst>
          </p:cNvPr>
          <p:cNvSpPr/>
          <p:nvPr/>
        </p:nvSpPr>
        <p:spPr>
          <a:xfrm>
            <a:off x="304800" y="678492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 of Insurance-Centric, Fragmented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Delivery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03921825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76200" y="1676400"/>
            <a:ext cx="91266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971550" lvl="1" indent="-514350">
              <a:spcBef>
                <a:spcPct val="20000"/>
              </a:spcBef>
              <a:buClr>
                <a:srgbClr val="FFFFFF"/>
              </a:buClr>
              <a:buSzPct val="55000"/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BA298D-ADB2-4FBD-90C0-793D4226944D}"/>
              </a:ext>
            </a:extLst>
          </p:cNvPr>
          <p:cNvSpPr txBox="1"/>
          <p:nvPr/>
        </p:nvSpPr>
        <p:spPr>
          <a:xfrm>
            <a:off x="8001000" y="55710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</a:t>
            </a:r>
            <a:r>
              <a:rPr lang="en-US" sz="1400" dirty="0" smtClean="0"/>
              <a:t>15.9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C7F7DC-4709-46DB-B275-235EACFAE1CD}"/>
              </a:ext>
            </a:extLst>
          </p:cNvPr>
          <p:cNvSpPr/>
          <p:nvPr/>
        </p:nvSpPr>
        <p:spPr>
          <a:xfrm>
            <a:off x="-7917" y="657163"/>
            <a:ext cx="9151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 at the Core of a Coordinated System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F54F54-D808-4946-93C7-FCAB46EE09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05800" cy="5112603"/>
          </a:xfrm>
          <a:prstGeom prst="rect">
            <a:avLst/>
          </a:prstGeom>
          <a:noFill/>
        </p:spPr>
      </p:pic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68973276"/>
      </p:ext>
    </p:extLst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PT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d324761-fe53-494d-8205-2c443b4e190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EF1E5DC21F54A8F04D99362B56D03" ma:contentTypeVersion="13" ma:contentTypeDescription="Create a new document." ma:contentTypeScope="" ma:versionID="4d4655c2c8080f9452f58b6223928f2c">
  <xsd:schema xmlns:xsd="http://www.w3.org/2001/XMLSchema" xmlns:xs="http://www.w3.org/2001/XMLSchema" xmlns:p="http://schemas.microsoft.com/office/2006/metadata/properties" xmlns:ns2="7d324761-fe53-494d-8205-2c443b4e1901" xmlns:ns3="85776e18-afee-41fb-9c4c-60a23c8fa3aa" targetNamespace="http://schemas.microsoft.com/office/2006/metadata/properties" ma:root="true" ma:fieldsID="419b385ae521bbb2ce3f6a8af29ffc04" ns2:_="" ns3:_="">
    <xsd:import namespace="7d324761-fe53-494d-8205-2c443b4e1901"/>
    <xsd:import namespace="85776e18-afee-41fb-9c4c-60a23c8fa3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Description0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24761-fe53-494d-8205-2c443b4e1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scription0" ma:index="15" nillable="true" ma:displayName="Description" ma:format="Dropdown" ma:internalName="Description0">
      <xsd:simpleType>
        <xsd:restriction base="dms:Text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6e18-afee-41fb-9c4c-60a23c8fa3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01A1A5-38FE-44AE-B556-FFDE2664D08F}">
  <ds:schemaRefs>
    <ds:schemaRef ds:uri="http://schemas.microsoft.com/office/2006/metadata/properties"/>
    <ds:schemaRef ds:uri="http://schemas.microsoft.com/office/infopath/2007/PartnerControls"/>
    <ds:schemaRef ds:uri="7d324761-fe53-494d-8205-2c443b4e1901"/>
  </ds:schemaRefs>
</ds:datastoreItem>
</file>

<file path=customXml/itemProps2.xml><?xml version="1.0" encoding="utf-8"?>
<ds:datastoreItem xmlns:ds="http://schemas.openxmlformats.org/officeDocument/2006/customXml" ds:itemID="{57612C4F-7AAE-4792-8CE4-17F618868D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A529D-D2C8-4847-AC87-8C80ABA77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24761-fe53-494d-8205-2c443b4e1901"/>
    <ds:schemaRef ds:uri="85776e18-afee-41fb-9c4c-60a23c8fa3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60218</TotalTime>
  <Words>1317</Words>
  <Application>Microsoft Office PowerPoint</Application>
  <PresentationFormat>On-screen Show (4:3)</PresentationFormat>
  <Paragraphs>181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1_PPTtemplate</vt:lpstr>
      <vt:lpstr>   Valuation and Financing of Healthcare Services and Information Technology Infrastructure 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University of Missouri Health 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Processes of Clinical Trials</dc:title>
  <dc:creator>%username%</dc:creator>
  <cp:lastModifiedBy>Mark Nzioka</cp:lastModifiedBy>
  <cp:revision>1268</cp:revision>
  <dcterms:created xsi:type="dcterms:W3CDTF">2010-10-27T20:06:28Z</dcterms:created>
  <dcterms:modified xsi:type="dcterms:W3CDTF">2021-05-08T16:44:51Z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0x010100109EF1E5DC21F54A8F04D99362B56D03</vt:lpwstr>
  </property>
</Properties>
</file>