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4" r:id="rId3"/>
    <p:sldId id="272" r:id="rId4"/>
    <p:sldId id="273" r:id="rId5"/>
    <p:sldId id="275" r:id="rId6"/>
    <p:sldId id="276" r:id="rId7"/>
    <p:sldId id="277" r:id="rId8"/>
    <p:sldId id="278" r:id="rId9"/>
    <p:sldId id="280" r:id="rId10"/>
    <p:sldId id="279" r:id="rId11"/>
    <p:sldId id="281" r:id="rId12"/>
    <p:sldId id="282" r:id="rId13"/>
    <p:sldId id="291" r:id="rId14"/>
    <p:sldId id="290" r:id="rId15"/>
    <p:sldId id="283" r:id="rId16"/>
    <p:sldId id="284" r:id="rId17"/>
    <p:sldId id="294" r:id="rId18"/>
    <p:sldId id="285" r:id="rId19"/>
    <p:sldId id="28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1"/>
    <p:restoredTop sz="94694"/>
  </p:normalViewPr>
  <p:slideViewPr>
    <p:cSldViewPr snapToGrid="0" snapToObjects="1">
      <p:cViewPr varScale="1">
        <p:scale>
          <a:sx n="73" d="100"/>
          <a:sy n="73" d="100"/>
        </p:scale>
        <p:origin x="-58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43C505-73F5-457A-B467-CF43848BDF3C}" type="doc">
      <dgm:prSet loTypeId="urn:microsoft.com/office/officeart/2016/7/layout/BasicLinearProcessNumbered" loCatId="process" qsTypeId="urn:microsoft.com/office/officeart/2005/8/quickstyle/simple1" qsCatId="simple" csTypeId="urn:microsoft.com/office/officeart/2005/8/colors/colorful5" csCatId="colorful"/>
      <dgm:spPr/>
      <dgm:t>
        <a:bodyPr/>
        <a:lstStyle/>
        <a:p>
          <a:endParaRPr lang="en-US"/>
        </a:p>
      </dgm:t>
    </dgm:pt>
    <dgm:pt modelId="{2F3CEF23-15A4-47B0-B34A-10190FA5BA7D}">
      <dgm:prSet/>
      <dgm:spPr/>
      <dgm:t>
        <a:bodyPr/>
        <a:lstStyle/>
        <a:p>
          <a:r>
            <a:rPr lang="en-US"/>
            <a:t>Step 1:  The average person, applying contemporary community standards, would find the work, taken as a whole, appeals the prurient interest in sex; and</a:t>
          </a:r>
        </a:p>
      </dgm:t>
    </dgm:pt>
    <dgm:pt modelId="{8DDD616B-C424-4D19-AFEE-89645E81A8B5}" type="parTrans" cxnId="{BBB298E4-6BD3-4F97-AC6A-EFDDB11F314D}">
      <dgm:prSet/>
      <dgm:spPr/>
      <dgm:t>
        <a:bodyPr/>
        <a:lstStyle/>
        <a:p>
          <a:endParaRPr lang="en-US"/>
        </a:p>
      </dgm:t>
    </dgm:pt>
    <dgm:pt modelId="{E6752327-1416-41F9-B4AD-36F7BCE8138C}" type="sibTrans" cxnId="{BBB298E4-6BD3-4F97-AC6A-EFDDB11F314D}">
      <dgm:prSet phldrT="1" phldr="0"/>
      <dgm:spPr/>
      <dgm:t>
        <a:bodyPr/>
        <a:lstStyle/>
        <a:p>
          <a:r>
            <a:rPr lang="en-US"/>
            <a:t>1</a:t>
          </a:r>
        </a:p>
      </dgm:t>
    </dgm:pt>
    <dgm:pt modelId="{E0CBEF5D-179F-421D-BE78-95B63BF6067E}">
      <dgm:prSet/>
      <dgm:spPr/>
      <dgm:t>
        <a:bodyPr/>
        <a:lstStyle/>
        <a:p>
          <a:r>
            <a:rPr lang="en-US"/>
            <a:t>Step 2: The work depicts or describes, in a patently offensive way, sexual conduct specifically defined by state or federal law; and</a:t>
          </a:r>
        </a:p>
      </dgm:t>
    </dgm:pt>
    <dgm:pt modelId="{431CAB66-52CF-4689-9CEC-52B84D15FD5D}" type="parTrans" cxnId="{0D6607EB-360B-4217-B7DF-DE40DC67DF49}">
      <dgm:prSet/>
      <dgm:spPr/>
      <dgm:t>
        <a:bodyPr/>
        <a:lstStyle/>
        <a:p>
          <a:endParaRPr lang="en-US"/>
        </a:p>
      </dgm:t>
    </dgm:pt>
    <dgm:pt modelId="{FB8F5324-68CB-48BF-8943-2EB97BD1EA88}" type="sibTrans" cxnId="{0D6607EB-360B-4217-B7DF-DE40DC67DF49}">
      <dgm:prSet phldrT="2" phldr="0"/>
      <dgm:spPr/>
      <dgm:t>
        <a:bodyPr/>
        <a:lstStyle/>
        <a:p>
          <a:r>
            <a:rPr lang="en-US"/>
            <a:t>2</a:t>
          </a:r>
        </a:p>
      </dgm:t>
    </dgm:pt>
    <dgm:pt modelId="{4D4EC791-9B03-4DA8-971A-7B06919D87A5}">
      <dgm:prSet/>
      <dgm:spPr/>
      <dgm:t>
        <a:bodyPr/>
        <a:lstStyle/>
        <a:p>
          <a:r>
            <a:rPr lang="en-US"/>
            <a:t>Step 3: The work, taken as a whole, lacks serious literary, artistic, political or scientific value.</a:t>
          </a:r>
        </a:p>
      </dgm:t>
    </dgm:pt>
    <dgm:pt modelId="{33FC9B47-FB9B-4297-A5E3-AD30CB8C6DB4}" type="parTrans" cxnId="{44A51887-C2B4-4887-A04E-341FF45DA6F0}">
      <dgm:prSet/>
      <dgm:spPr/>
      <dgm:t>
        <a:bodyPr/>
        <a:lstStyle/>
        <a:p>
          <a:endParaRPr lang="en-US"/>
        </a:p>
      </dgm:t>
    </dgm:pt>
    <dgm:pt modelId="{FC1FECDE-FC99-432F-826D-3FD72AC6C56F}" type="sibTrans" cxnId="{44A51887-C2B4-4887-A04E-341FF45DA6F0}">
      <dgm:prSet phldrT="3" phldr="0"/>
      <dgm:spPr/>
      <dgm:t>
        <a:bodyPr/>
        <a:lstStyle/>
        <a:p>
          <a:r>
            <a:rPr lang="en-US"/>
            <a:t>3</a:t>
          </a:r>
        </a:p>
      </dgm:t>
    </dgm:pt>
    <dgm:pt modelId="{744D2300-8CB8-3343-AB4D-42CD10BF1A95}" type="pres">
      <dgm:prSet presAssocID="{D843C505-73F5-457A-B467-CF43848BDF3C}" presName="Name0" presStyleCnt="0">
        <dgm:presLayoutVars>
          <dgm:animLvl val="lvl"/>
          <dgm:resizeHandles val="exact"/>
        </dgm:presLayoutVars>
      </dgm:prSet>
      <dgm:spPr/>
      <dgm:t>
        <a:bodyPr/>
        <a:lstStyle/>
        <a:p>
          <a:endParaRPr lang="tr-TR"/>
        </a:p>
      </dgm:t>
    </dgm:pt>
    <dgm:pt modelId="{656A1733-0A6A-8348-81F4-2949282A2664}" type="pres">
      <dgm:prSet presAssocID="{2F3CEF23-15A4-47B0-B34A-10190FA5BA7D}" presName="compositeNode" presStyleCnt="0">
        <dgm:presLayoutVars>
          <dgm:bulletEnabled val="1"/>
        </dgm:presLayoutVars>
      </dgm:prSet>
      <dgm:spPr/>
    </dgm:pt>
    <dgm:pt modelId="{4E469648-E546-584E-AAC2-6E82E7CA4437}" type="pres">
      <dgm:prSet presAssocID="{2F3CEF23-15A4-47B0-B34A-10190FA5BA7D}" presName="bgRect" presStyleLbl="bgAccFollowNode1" presStyleIdx="0" presStyleCnt="3"/>
      <dgm:spPr/>
      <dgm:t>
        <a:bodyPr/>
        <a:lstStyle/>
        <a:p>
          <a:endParaRPr lang="tr-TR"/>
        </a:p>
      </dgm:t>
    </dgm:pt>
    <dgm:pt modelId="{A7BD1AFA-3D79-9449-B3DF-D442C6A10829}" type="pres">
      <dgm:prSet presAssocID="{E6752327-1416-41F9-B4AD-36F7BCE8138C}" presName="sibTransNodeCircle" presStyleLbl="alignNode1" presStyleIdx="0" presStyleCnt="6">
        <dgm:presLayoutVars>
          <dgm:chMax val="0"/>
          <dgm:bulletEnabled/>
        </dgm:presLayoutVars>
      </dgm:prSet>
      <dgm:spPr/>
      <dgm:t>
        <a:bodyPr/>
        <a:lstStyle/>
        <a:p>
          <a:endParaRPr lang="tr-TR"/>
        </a:p>
      </dgm:t>
    </dgm:pt>
    <dgm:pt modelId="{EDB918F0-1F9C-374B-A6B3-F2D2AA409AB5}" type="pres">
      <dgm:prSet presAssocID="{2F3CEF23-15A4-47B0-B34A-10190FA5BA7D}" presName="bottomLine" presStyleLbl="alignNode1" presStyleIdx="1" presStyleCnt="6">
        <dgm:presLayoutVars/>
      </dgm:prSet>
      <dgm:spPr/>
    </dgm:pt>
    <dgm:pt modelId="{C64A92EF-22AF-3548-ABFE-E3FD7C5AE02B}" type="pres">
      <dgm:prSet presAssocID="{2F3CEF23-15A4-47B0-B34A-10190FA5BA7D}" presName="nodeText" presStyleLbl="bgAccFollowNode1" presStyleIdx="0" presStyleCnt="3">
        <dgm:presLayoutVars>
          <dgm:bulletEnabled val="1"/>
        </dgm:presLayoutVars>
      </dgm:prSet>
      <dgm:spPr/>
      <dgm:t>
        <a:bodyPr/>
        <a:lstStyle/>
        <a:p>
          <a:endParaRPr lang="tr-TR"/>
        </a:p>
      </dgm:t>
    </dgm:pt>
    <dgm:pt modelId="{6B18E4A0-6566-FA4D-BFCB-8AC8BEB8FAAA}" type="pres">
      <dgm:prSet presAssocID="{E6752327-1416-41F9-B4AD-36F7BCE8138C}" presName="sibTrans" presStyleCnt="0"/>
      <dgm:spPr/>
    </dgm:pt>
    <dgm:pt modelId="{35F5BE80-414C-624E-976A-6C657D11584B}" type="pres">
      <dgm:prSet presAssocID="{E0CBEF5D-179F-421D-BE78-95B63BF6067E}" presName="compositeNode" presStyleCnt="0">
        <dgm:presLayoutVars>
          <dgm:bulletEnabled val="1"/>
        </dgm:presLayoutVars>
      </dgm:prSet>
      <dgm:spPr/>
    </dgm:pt>
    <dgm:pt modelId="{61AE17C3-74E7-E84C-8E2A-2F0A56A1036A}" type="pres">
      <dgm:prSet presAssocID="{E0CBEF5D-179F-421D-BE78-95B63BF6067E}" presName="bgRect" presStyleLbl="bgAccFollowNode1" presStyleIdx="1" presStyleCnt="3"/>
      <dgm:spPr/>
      <dgm:t>
        <a:bodyPr/>
        <a:lstStyle/>
        <a:p>
          <a:endParaRPr lang="tr-TR"/>
        </a:p>
      </dgm:t>
    </dgm:pt>
    <dgm:pt modelId="{E7C21E00-DAE5-A54B-854D-DB37F3F310CC}" type="pres">
      <dgm:prSet presAssocID="{FB8F5324-68CB-48BF-8943-2EB97BD1EA88}" presName="sibTransNodeCircle" presStyleLbl="alignNode1" presStyleIdx="2" presStyleCnt="6">
        <dgm:presLayoutVars>
          <dgm:chMax val="0"/>
          <dgm:bulletEnabled/>
        </dgm:presLayoutVars>
      </dgm:prSet>
      <dgm:spPr/>
      <dgm:t>
        <a:bodyPr/>
        <a:lstStyle/>
        <a:p>
          <a:endParaRPr lang="tr-TR"/>
        </a:p>
      </dgm:t>
    </dgm:pt>
    <dgm:pt modelId="{D591433B-DEAF-B443-94C5-58C68BC91D1D}" type="pres">
      <dgm:prSet presAssocID="{E0CBEF5D-179F-421D-BE78-95B63BF6067E}" presName="bottomLine" presStyleLbl="alignNode1" presStyleIdx="3" presStyleCnt="6">
        <dgm:presLayoutVars/>
      </dgm:prSet>
      <dgm:spPr/>
    </dgm:pt>
    <dgm:pt modelId="{FD2A7A6E-9469-B643-8368-F7A9C1BA7403}" type="pres">
      <dgm:prSet presAssocID="{E0CBEF5D-179F-421D-BE78-95B63BF6067E}" presName="nodeText" presStyleLbl="bgAccFollowNode1" presStyleIdx="1" presStyleCnt="3">
        <dgm:presLayoutVars>
          <dgm:bulletEnabled val="1"/>
        </dgm:presLayoutVars>
      </dgm:prSet>
      <dgm:spPr/>
      <dgm:t>
        <a:bodyPr/>
        <a:lstStyle/>
        <a:p>
          <a:endParaRPr lang="tr-TR"/>
        </a:p>
      </dgm:t>
    </dgm:pt>
    <dgm:pt modelId="{BC792472-943E-A645-97F7-37CB441DE67B}" type="pres">
      <dgm:prSet presAssocID="{FB8F5324-68CB-48BF-8943-2EB97BD1EA88}" presName="sibTrans" presStyleCnt="0"/>
      <dgm:spPr/>
    </dgm:pt>
    <dgm:pt modelId="{B8911D5E-F097-A249-B33C-8DAF55D6814E}" type="pres">
      <dgm:prSet presAssocID="{4D4EC791-9B03-4DA8-971A-7B06919D87A5}" presName="compositeNode" presStyleCnt="0">
        <dgm:presLayoutVars>
          <dgm:bulletEnabled val="1"/>
        </dgm:presLayoutVars>
      </dgm:prSet>
      <dgm:spPr/>
    </dgm:pt>
    <dgm:pt modelId="{08DF0255-8CFB-4648-9AAA-4D98FF9D11FF}" type="pres">
      <dgm:prSet presAssocID="{4D4EC791-9B03-4DA8-971A-7B06919D87A5}" presName="bgRect" presStyleLbl="bgAccFollowNode1" presStyleIdx="2" presStyleCnt="3"/>
      <dgm:spPr/>
      <dgm:t>
        <a:bodyPr/>
        <a:lstStyle/>
        <a:p>
          <a:endParaRPr lang="tr-TR"/>
        </a:p>
      </dgm:t>
    </dgm:pt>
    <dgm:pt modelId="{CB731BB1-D585-4348-960F-69328B75D03E}" type="pres">
      <dgm:prSet presAssocID="{FC1FECDE-FC99-432F-826D-3FD72AC6C56F}" presName="sibTransNodeCircle" presStyleLbl="alignNode1" presStyleIdx="4" presStyleCnt="6">
        <dgm:presLayoutVars>
          <dgm:chMax val="0"/>
          <dgm:bulletEnabled/>
        </dgm:presLayoutVars>
      </dgm:prSet>
      <dgm:spPr/>
      <dgm:t>
        <a:bodyPr/>
        <a:lstStyle/>
        <a:p>
          <a:endParaRPr lang="tr-TR"/>
        </a:p>
      </dgm:t>
    </dgm:pt>
    <dgm:pt modelId="{8EF1329E-E8B6-514A-A9A5-7AEC0124E977}" type="pres">
      <dgm:prSet presAssocID="{4D4EC791-9B03-4DA8-971A-7B06919D87A5}" presName="bottomLine" presStyleLbl="alignNode1" presStyleIdx="5" presStyleCnt="6">
        <dgm:presLayoutVars/>
      </dgm:prSet>
      <dgm:spPr/>
    </dgm:pt>
    <dgm:pt modelId="{54188DAB-8C45-3249-A6CC-7D7F2795D958}" type="pres">
      <dgm:prSet presAssocID="{4D4EC791-9B03-4DA8-971A-7B06919D87A5}" presName="nodeText" presStyleLbl="bgAccFollowNode1" presStyleIdx="2" presStyleCnt="3">
        <dgm:presLayoutVars>
          <dgm:bulletEnabled val="1"/>
        </dgm:presLayoutVars>
      </dgm:prSet>
      <dgm:spPr/>
      <dgm:t>
        <a:bodyPr/>
        <a:lstStyle/>
        <a:p>
          <a:endParaRPr lang="tr-TR"/>
        </a:p>
      </dgm:t>
    </dgm:pt>
  </dgm:ptLst>
  <dgm:cxnLst>
    <dgm:cxn modelId="{149BA526-FF1D-1C42-9410-A7CC35003A5A}" type="presOf" srcId="{2F3CEF23-15A4-47B0-B34A-10190FA5BA7D}" destId="{C64A92EF-22AF-3548-ABFE-E3FD7C5AE02B}" srcOrd="1" destOrd="0" presId="urn:microsoft.com/office/officeart/2016/7/layout/BasicLinearProcessNumbered"/>
    <dgm:cxn modelId="{C12F0B3A-B461-234D-A954-4BDAF4522D08}" type="presOf" srcId="{E6752327-1416-41F9-B4AD-36F7BCE8138C}" destId="{A7BD1AFA-3D79-9449-B3DF-D442C6A10829}" srcOrd="0" destOrd="0" presId="urn:microsoft.com/office/officeart/2016/7/layout/BasicLinearProcessNumbered"/>
    <dgm:cxn modelId="{44A51887-C2B4-4887-A04E-341FF45DA6F0}" srcId="{D843C505-73F5-457A-B467-CF43848BDF3C}" destId="{4D4EC791-9B03-4DA8-971A-7B06919D87A5}" srcOrd="2" destOrd="0" parTransId="{33FC9B47-FB9B-4297-A5E3-AD30CB8C6DB4}" sibTransId="{FC1FECDE-FC99-432F-826D-3FD72AC6C56F}"/>
    <dgm:cxn modelId="{FABC0361-585E-6445-9D0E-3EA579DC6D57}" type="presOf" srcId="{FC1FECDE-FC99-432F-826D-3FD72AC6C56F}" destId="{CB731BB1-D585-4348-960F-69328B75D03E}" srcOrd="0" destOrd="0" presId="urn:microsoft.com/office/officeart/2016/7/layout/BasicLinearProcessNumbered"/>
    <dgm:cxn modelId="{0DDC6363-91E1-AE4D-A73E-1C873F3BBC73}" type="presOf" srcId="{4D4EC791-9B03-4DA8-971A-7B06919D87A5}" destId="{08DF0255-8CFB-4648-9AAA-4D98FF9D11FF}" srcOrd="0" destOrd="0" presId="urn:microsoft.com/office/officeart/2016/7/layout/BasicLinearProcessNumbered"/>
    <dgm:cxn modelId="{CEDD09BE-89DD-F547-B35F-DFF1E6AD152F}" type="presOf" srcId="{FB8F5324-68CB-48BF-8943-2EB97BD1EA88}" destId="{E7C21E00-DAE5-A54B-854D-DB37F3F310CC}" srcOrd="0" destOrd="0" presId="urn:microsoft.com/office/officeart/2016/7/layout/BasicLinearProcessNumbered"/>
    <dgm:cxn modelId="{0D6607EB-360B-4217-B7DF-DE40DC67DF49}" srcId="{D843C505-73F5-457A-B467-CF43848BDF3C}" destId="{E0CBEF5D-179F-421D-BE78-95B63BF6067E}" srcOrd="1" destOrd="0" parTransId="{431CAB66-52CF-4689-9CEC-52B84D15FD5D}" sibTransId="{FB8F5324-68CB-48BF-8943-2EB97BD1EA88}"/>
    <dgm:cxn modelId="{0AE31AE3-2FDF-FF46-8EDF-3206125852F1}" type="presOf" srcId="{E0CBEF5D-179F-421D-BE78-95B63BF6067E}" destId="{FD2A7A6E-9469-B643-8368-F7A9C1BA7403}" srcOrd="1" destOrd="0" presId="urn:microsoft.com/office/officeart/2016/7/layout/BasicLinearProcessNumbered"/>
    <dgm:cxn modelId="{2FFDF5B2-5034-C844-A9FB-E5B5EB65928C}" type="presOf" srcId="{4D4EC791-9B03-4DA8-971A-7B06919D87A5}" destId="{54188DAB-8C45-3249-A6CC-7D7F2795D958}" srcOrd="1" destOrd="0" presId="urn:microsoft.com/office/officeart/2016/7/layout/BasicLinearProcessNumbered"/>
    <dgm:cxn modelId="{0E224B52-66F4-6F47-9AC3-1753D1DEBC34}" type="presOf" srcId="{D843C505-73F5-457A-B467-CF43848BDF3C}" destId="{744D2300-8CB8-3343-AB4D-42CD10BF1A95}" srcOrd="0" destOrd="0" presId="urn:microsoft.com/office/officeart/2016/7/layout/BasicLinearProcessNumbered"/>
    <dgm:cxn modelId="{BBB298E4-6BD3-4F97-AC6A-EFDDB11F314D}" srcId="{D843C505-73F5-457A-B467-CF43848BDF3C}" destId="{2F3CEF23-15A4-47B0-B34A-10190FA5BA7D}" srcOrd="0" destOrd="0" parTransId="{8DDD616B-C424-4D19-AFEE-89645E81A8B5}" sibTransId="{E6752327-1416-41F9-B4AD-36F7BCE8138C}"/>
    <dgm:cxn modelId="{FBBB4314-B7D8-904E-A3DD-498FC3DB2A33}" type="presOf" srcId="{2F3CEF23-15A4-47B0-B34A-10190FA5BA7D}" destId="{4E469648-E546-584E-AAC2-6E82E7CA4437}" srcOrd="0" destOrd="0" presId="urn:microsoft.com/office/officeart/2016/7/layout/BasicLinearProcessNumbered"/>
    <dgm:cxn modelId="{CB099258-55D2-734E-BEF9-E5DBF7C0D265}" type="presOf" srcId="{E0CBEF5D-179F-421D-BE78-95B63BF6067E}" destId="{61AE17C3-74E7-E84C-8E2A-2F0A56A1036A}" srcOrd="0" destOrd="0" presId="urn:microsoft.com/office/officeart/2016/7/layout/BasicLinearProcessNumbered"/>
    <dgm:cxn modelId="{C844F526-CBF9-E54F-8711-08144C1A5421}" type="presParOf" srcId="{744D2300-8CB8-3343-AB4D-42CD10BF1A95}" destId="{656A1733-0A6A-8348-81F4-2949282A2664}" srcOrd="0" destOrd="0" presId="urn:microsoft.com/office/officeart/2016/7/layout/BasicLinearProcessNumbered"/>
    <dgm:cxn modelId="{BC7A5723-F2AE-1241-818E-D71BBD7F25AA}" type="presParOf" srcId="{656A1733-0A6A-8348-81F4-2949282A2664}" destId="{4E469648-E546-584E-AAC2-6E82E7CA4437}" srcOrd="0" destOrd="0" presId="urn:microsoft.com/office/officeart/2016/7/layout/BasicLinearProcessNumbered"/>
    <dgm:cxn modelId="{692A0BD6-7D99-BD47-B686-E00B81E7B10F}" type="presParOf" srcId="{656A1733-0A6A-8348-81F4-2949282A2664}" destId="{A7BD1AFA-3D79-9449-B3DF-D442C6A10829}" srcOrd="1" destOrd="0" presId="urn:microsoft.com/office/officeart/2016/7/layout/BasicLinearProcessNumbered"/>
    <dgm:cxn modelId="{21662ACD-5FFE-5943-A601-16E86A073FB4}" type="presParOf" srcId="{656A1733-0A6A-8348-81F4-2949282A2664}" destId="{EDB918F0-1F9C-374B-A6B3-F2D2AA409AB5}" srcOrd="2" destOrd="0" presId="urn:microsoft.com/office/officeart/2016/7/layout/BasicLinearProcessNumbered"/>
    <dgm:cxn modelId="{35ED32F2-EFEE-2643-B09D-22A277AC9E26}" type="presParOf" srcId="{656A1733-0A6A-8348-81F4-2949282A2664}" destId="{C64A92EF-22AF-3548-ABFE-E3FD7C5AE02B}" srcOrd="3" destOrd="0" presId="urn:microsoft.com/office/officeart/2016/7/layout/BasicLinearProcessNumbered"/>
    <dgm:cxn modelId="{AB78A1EE-EA44-F143-8E69-46565D96E98F}" type="presParOf" srcId="{744D2300-8CB8-3343-AB4D-42CD10BF1A95}" destId="{6B18E4A0-6566-FA4D-BFCB-8AC8BEB8FAAA}" srcOrd="1" destOrd="0" presId="urn:microsoft.com/office/officeart/2016/7/layout/BasicLinearProcessNumbered"/>
    <dgm:cxn modelId="{32704350-8BE1-3347-9041-AD24E51F0B12}" type="presParOf" srcId="{744D2300-8CB8-3343-AB4D-42CD10BF1A95}" destId="{35F5BE80-414C-624E-976A-6C657D11584B}" srcOrd="2" destOrd="0" presId="urn:microsoft.com/office/officeart/2016/7/layout/BasicLinearProcessNumbered"/>
    <dgm:cxn modelId="{A8FB87EA-E99A-BE42-81FA-7A101464DA67}" type="presParOf" srcId="{35F5BE80-414C-624E-976A-6C657D11584B}" destId="{61AE17C3-74E7-E84C-8E2A-2F0A56A1036A}" srcOrd="0" destOrd="0" presId="urn:microsoft.com/office/officeart/2016/7/layout/BasicLinearProcessNumbered"/>
    <dgm:cxn modelId="{0233DBED-C99B-1549-9752-612668B750D5}" type="presParOf" srcId="{35F5BE80-414C-624E-976A-6C657D11584B}" destId="{E7C21E00-DAE5-A54B-854D-DB37F3F310CC}" srcOrd="1" destOrd="0" presId="urn:microsoft.com/office/officeart/2016/7/layout/BasicLinearProcessNumbered"/>
    <dgm:cxn modelId="{25321307-4B76-5A4C-8BF3-2DB2871499F9}" type="presParOf" srcId="{35F5BE80-414C-624E-976A-6C657D11584B}" destId="{D591433B-DEAF-B443-94C5-58C68BC91D1D}" srcOrd="2" destOrd="0" presId="urn:microsoft.com/office/officeart/2016/7/layout/BasicLinearProcessNumbered"/>
    <dgm:cxn modelId="{7D601983-A272-DB46-A031-8EBA56BEB6DA}" type="presParOf" srcId="{35F5BE80-414C-624E-976A-6C657D11584B}" destId="{FD2A7A6E-9469-B643-8368-F7A9C1BA7403}" srcOrd="3" destOrd="0" presId="urn:microsoft.com/office/officeart/2016/7/layout/BasicLinearProcessNumbered"/>
    <dgm:cxn modelId="{2E77302C-1187-4340-BE7E-49A7963E56CC}" type="presParOf" srcId="{744D2300-8CB8-3343-AB4D-42CD10BF1A95}" destId="{BC792472-943E-A645-97F7-37CB441DE67B}" srcOrd="3" destOrd="0" presId="urn:microsoft.com/office/officeart/2016/7/layout/BasicLinearProcessNumbered"/>
    <dgm:cxn modelId="{FBAE5F6E-30A7-C14B-8B23-3554BFF2189A}" type="presParOf" srcId="{744D2300-8CB8-3343-AB4D-42CD10BF1A95}" destId="{B8911D5E-F097-A249-B33C-8DAF55D6814E}" srcOrd="4" destOrd="0" presId="urn:microsoft.com/office/officeart/2016/7/layout/BasicLinearProcessNumbered"/>
    <dgm:cxn modelId="{7E6828CB-2F6C-2E45-9B32-6E7065AD0633}" type="presParOf" srcId="{B8911D5E-F097-A249-B33C-8DAF55D6814E}" destId="{08DF0255-8CFB-4648-9AAA-4D98FF9D11FF}" srcOrd="0" destOrd="0" presId="urn:microsoft.com/office/officeart/2016/7/layout/BasicLinearProcessNumbered"/>
    <dgm:cxn modelId="{AD9E88B1-69C9-E041-88D6-CCBCCC03C4CD}" type="presParOf" srcId="{B8911D5E-F097-A249-B33C-8DAF55D6814E}" destId="{CB731BB1-D585-4348-960F-69328B75D03E}" srcOrd="1" destOrd="0" presId="urn:microsoft.com/office/officeart/2016/7/layout/BasicLinearProcessNumbered"/>
    <dgm:cxn modelId="{C91A057C-86E0-B347-8E09-59867B668D17}" type="presParOf" srcId="{B8911D5E-F097-A249-B33C-8DAF55D6814E}" destId="{8EF1329E-E8B6-514A-A9A5-7AEC0124E977}" srcOrd="2" destOrd="0" presId="urn:microsoft.com/office/officeart/2016/7/layout/BasicLinearProcessNumbered"/>
    <dgm:cxn modelId="{A52D9739-87BE-784D-BE5A-CA74AFCFB6E3}" type="presParOf" srcId="{B8911D5E-F097-A249-B33C-8DAF55D6814E}" destId="{54188DAB-8C45-3249-A6CC-7D7F2795D958}" srcOrd="3" destOrd="0" presId="urn:microsoft.com/office/officeart/2016/7/layout/BasicLinearProcessNumbered"/>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30716D-28EB-034E-BFAC-DFD81715C4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9C36D70-45AD-1241-99B8-A8E08929B7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E8E3A3A-3E7F-F64E-B2BE-2DCC3C029D22}"/>
              </a:ext>
            </a:extLst>
          </p:cNvPr>
          <p:cNvSpPr>
            <a:spLocks noGrp="1"/>
          </p:cNvSpPr>
          <p:nvPr>
            <p:ph type="dt" sz="half" idx="10"/>
          </p:nvPr>
        </p:nvSpPr>
        <p:spPr/>
        <p:txBody>
          <a:bodyPr/>
          <a:lstStyle/>
          <a:p>
            <a:fld id="{A26953F6-7AD8-9C47-9CAF-3D0D57EFDE83}" type="datetimeFigureOut">
              <a:rPr lang="en-US" smtClean="0"/>
              <a:pPr/>
              <a:t>5/12/2021</a:t>
            </a:fld>
            <a:endParaRPr lang="en-US"/>
          </a:p>
        </p:txBody>
      </p:sp>
      <p:sp>
        <p:nvSpPr>
          <p:cNvPr id="5" name="Footer Placeholder 4">
            <a:extLst>
              <a:ext uri="{FF2B5EF4-FFF2-40B4-BE49-F238E27FC236}">
                <a16:creationId xmlns="" xmlns:a16="http://schemas.microsoft.com/office/drawing/2014/main" id="{C9C674E6-ED51-AC48-A5F9-7415C97D0F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193FCB2-8C37-F84E-BB9D-673E26623C62}"/>
              </a:ext>
            </a:extLst>
          </p:cNvPr>
          <p:cNvSpPr>
            <a:spLocks noGrp="1"/>
          </p:cNvSpPr>
          <p:nvPr>
            <p:ph type="sldNum" sz="quarter" idx="12"/>
          </p:nvPr>
        </p:nvSpPr>
        <p:spPr/>
        <p:txBody>
          <a:body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373359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608A80-B5B5-D04E-9B74-783F4C1974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3347E1F-5061-D44C-AEE9-C292641130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135B87D-62C5-D14B-BED1-3A2E45757EDD}"/>
              </a:ext>
            </a:extLst>
          </p:cNvPr>
          <p:cNvSpPr>
            <a:spLocks noGrp="1"/>
          </p:cNvSpPr>
          <p:nvPr>
            <p:ph type="dt" sz="half" idx="10"/>
          </p:nvPr>
        </p:nvSpPr>
        <p:spPr/>
        <p:txBody>
          <a:bodyPr/>
          <a:lstStyle/>
          <a:p>
            <a:fld id="{A26953F6-7AD8-9C47-9CAF-3D0D57EFDE83}" type="datetimeFigureOut">
              <a:rPr lang="en-US" smtClean="0"/>
              <a:pPr/>
              <a:t>5/12/2021</a:t>
            </a:fld>
            <a:endParaRPr lang="en-US"/>
          </a:p>
        </p:txBody>
      </p:sp>
      <p:sp>
        <p:nvSpPr>
          <p:cNvPr id="5" name="Footer Placeholder 4">
            <a:extLst>
              <a:ext uri="{FF2B5EF4-FFF2-40B4-BE49-F238E27FC236}">
                <a16:creationId xmlns="" xmlns:a16="http://schemas.microsoft.com/office/drawing/2014/main" id="{589934E6-25EB-E445-A8F8-8F73A9AB4C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9AB769D-D7AD-334F-B8F1-D8CC6715A116}"/>
              </a:ext>
            </a:extLst>
          </p:cNvPr>
          <p:cNvSpPr>
            <a:spLocks noGrp="1"/>
          </p:cNvSpPr>
          <p:nvPr>
            <p:ph type="sldNum" sz="quarter" idx="12"/>
          </p:nvPr>
        </p:nvSpPr>
        <p:spPr/>
        <p:txBody>
          <a:body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2007029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0EC4922-0384-BB4A-B11B-DCA31C8464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7E27F312-DC2F-5948-B995-9114C7EDE7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10FF9F7-D2AF-F745-83C3-EFEC8367BD62}"/>
              </a:ext>
            </a:extLst>
          </p:cNvPr>
          <p:cNvSpPr>
            <a:spLocks noGrp="1"/>
          </p:cNvSpPr>
          <p:nvPr>
            <p:ph type="dt" sz="half" idx="10"/>
          </p:nvPr>
        </p:nvSpPr>
        <p:spPr/>
        <p:txBody>
          <a:bodyPr/>
          <a:lstStyle/>
          <a:p>
            <a:fld id="{A26953F6-7AD8-9C47-9CAF-3D0D57EFDE83}" type="datetimeFigureOut">
              <a:rPr lang="en-US" smtClean="0"/>
              <a:pPr/>
              <a:t>5/12/2021</a:t>
            </a:fld>
            <a:endParaRPr lang="en-US"/>
          </a:p>
        </p:txBody>
      </p:sp>
      <p:sp>
        <p:nvSpPr>
          <p:cNvPr id="5" name="Footer Placeholder 4">
            <a:extLst>
              <a:ext uri="{FF2B5EF4-FFF2-40B4-BE49-F238E27FC236}">
                <a16:creationId xmlns="" xmlns:a16="http://schemas.microsoft.com/office/drawing/2014/main" id="{67B77BBD-7BC1-CD4D-BDBB-7EB8EE5E7A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EACEDE2-12F3-564F-BFB4-DB78D8EEA041}"/>
              </a:ext>
            </a:extLst>
          </p:cNvPr>
          <p:cNvSpPr>
            <a:spLocks noGrp="1"/>
          </p:cNvSpPr>
          <p:nvPr>
            <p:ph type="sldNum" sz="quarter" idx="12"/>
          </p:nvPr>
        </p:nvSpPr>
        <p:spPr/>
        <p:txBody>
          <a:body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355489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B559BC-B7A1-AC48-9A72-41284EB528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1923018-D9D0-E240-9678-7890ACD2C9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A330C3B-B0DD-B44A-8DB3-0BFAB08ACA11}"/>
              </a:ext>
            </a:extLst>
          </p:cNvPr>
          <p:cNvSpPr>
            <a:spLocks noGrp="1"/>
          </p:cNvSpPr>
          <p:nvPr>
            <p:ph type="dt" sz="half" idx="10"/>
          </p:nvPr>
        </p:nvSpPr>
        <p:spPr/>
        <p:txBody>
          <a:bodyPr/>
          <a:lstStyle/>
          <a:p>
            <a:fld id="{A26953F6-7AD8-9C47-9CAF-3D0D57EFDE83}" type="datetimeFigureOut">
              <a:rPr lang="en-US" smtClean="0"/>
              <a:pPr/>
              <a:t>5/12/2021</a:t>
            </a:fld>
            <a:endParaRPr lang="en-US"/>
          </a:p>
        </p:txBody>
      </p:sp>
      <p:sp>
        <p:nvSpPr>
          <p:cNvPr id="5" name="Footer Placeholder 4">
            <a:extLst>
              <a:ext uri="{FF2B5EF4-FFF2-40B4-BE49-F238E27FC236}">
                <a16:creationId xmlns="" xmlns:a16="http://schemas.microsoft.com/office/drawing/2014/main" id="{932251C6-4836-1D4E-8A27-BBCC1EE69F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6F9ADD1-E25E-8946-BE86-D7D9AE89E5F0}"/>
              </a:ext>
            </a:extLst>
          </p:cNvPr>
          <p:cNvSpPr>
            <a:spLocks noGrp="1"/>
          </p:cNvSpPr>
          <p:nvPr>
            <p:ph type="sldNum" sz="quarter" idx="12"/>
          </p:nvPr>
        </p:nvSpPr>
        <p:spPr/>
        <p:txBody>
          <a:body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1780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B6D106-113F-5B48-B497-6010976B14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5069C41-AEEF-FE40-91F0-511951D181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BF31E51E-4E5D-9246-AF67-899123FB8A35}"/>
              </a:ext>
            </a:extLst>
          </p:cNvPr>
          <p:cNvSpPr>
            <a:spLocks noGrp="1"/>
          </p:cNvSpPr>
          <p:nvPr>
            <p:ph type="dt" sz="half" idx="10"/>
          </p:nvPr>
        </p:nvSpPr>
        <p:spPr/>
        <p:txBody>
          <a:bodyPr/>
          <a:lstStyle/>
          <a:p>
            <a:fld id="{A26953F6-7AD8-9C47-9CAF-3D0D57EFDE83}" type="datetimeFigureOut">
              <a:rPr lang="en-US" smtClean="0"/>
              <a:pPr/>
              <a:t>5/12/2021</a:t>
            </a:fld>
            <a:endParaRPr lang="en-US"/>
          </a:p>
        </p:txBody>
      </p:sp>
      <p:sp>
        <p:nvSpPr>
          <p:cNvPr id="5" name="Footer Placeholder 4">
            <a:extLst>
              <a:ext uri="{FF2B5EF4-FFF2-40B4-BE49-F238E27FC236}">
                <a16:creationId xmlns="" xmlns:a16="http://schemas.microsoft.com/office/drawing/2014/main" id="{A5C6A168-B290-854B-88F4-022F3C2650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70D9D14-63B6-4749-8238-CA98C419DBAB}"/>
              </a:ext>
            </a:extLst>
          </p:cNvPr>
          <p:cNvSpPr>
            <a:spLocks noGrp="1"/>
          </p:cNvSpPr>
          <p:nvPr>
            <p:ph type="sldNum" sz="quarter" idx="12"/>
          </p:nvPr>
        </p:nvSpPr>
        <p:spPr/>
        <p:txBody>
          <a:body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142637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3E9E83-582F-B54F-B91E-4B32E34816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D614A32-AB00-7349-BE85-64CEF74324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6D3970B3-744A-324A-939D-C4F83BCD11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E8D5E812-6DE8-1E4B-9946-A4FA440304BE}"/>
              </a:ext>
            </a:extLst>
          </p:cNvPr>
          <p:cNvSpPr>
            <a:spLocks noGrp="1"/>
          </p:cNvSpPr>
          <p:nvPr>
            <p:ph type="dt" sz="half" idx="10"/>
          </p:nvPr>
        </p:nvSpPr>
        <p:spPr/>
        <p:txBody>
          <a:bodyPr/>
          <a:lstStyle/>
          <a:p>
            <a:fld id="{A26953F6-7AD8-9C47-9CAF-3D0D57EFDE83}" type="datetimeFigureOut">
              <a:rPr lang="en-US" smtClean="0"/>
              <a:pPr/>
              <a:t>5/12/2021</a:t>
            </a:fld>
            <a:endParaRPr lang="en-US"/>
          </a:p>
        </p:txBody>
      </p:sp>
      <p:sp>
        <p:nvSpPr>
          <p:cNvPr id="6" name="Footer Placeholder 5">
            <a:extLst>
              <a:ext uri="{FF2B5EF4-FFF2-40B4-BE49-F238E27FC236}">
                <a16:creationId xmlns="" xmlns:a16="http://schemas.microsoft.com/office/drawing/2014/main" id="{1DF22839-063D-044B-AC7C-B0BF99D918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70AE8AE-1F72-B942-BB25-FFA8A36F265A}"/>
              </a:ext>
            </a:extLst>
          </p:cNvPr>
          <p:cNvSpPr>
            <a:spLocks noGrp="1"/>
          </p:cNvSpPr>
          <p:nvPr>
            <p:ph type="sldNum" sz="quarter" idx="12"/>
          </p:nvPr>
        </p:nvSpPr>
        <p:spPr/>
        <p:txBody>
          <a:body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2059257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AA91E8-D283-8F4C-B396-4354008B16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0C41F4E-7358-C141-96A5-96681D7275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DE0DB7CB-6988-454C-9BFC-0821182E21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09C0230C-73A2-0A4F-A755-CEBFB3D19F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3A990CB-DC74-5B41-9FAA-C79999B072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743164D-5297-1940-9AE7-3422659ED9F6}"/>
              </a:ext>
            </a:extLst>
          </p:cNvPr>
          <p:cNvSpPr>
            <a:spLocks noGrp="1"/>
          </p:cNvSpPr>
          <p:nvPr>
            <p:ph type="dt" sz="half" idx="10"/>
          </p:nvPr>
        </p:nvSpPr>
        <p:spPr/>
        <p:txBody>
          <a:bodyPr/>
          <a:lstStyle/>
          <a:p>
            <a:fld id="{A26953F6-7AD8-9C47-9CAF-3D0D57EFDE83}" type="datetimeFigureOut">
              <a:rPr lang="en-US" smtClean="0"/>
              <a:pPr/>
              <a:t>5/12/2021</a:t>
            </a:fld>
            <a:endParaRPr lang="en-US"/>
          </a:p>
        </p:txBody>
      </p:sp>
      <p:sp>
        <p:nvSpPr>
          <p:cNvPr id="8" name="Footer Placeholder 7">
            <a:extLst>
              <a:ext uri="{FF2B5EF4-FFF2-40B4-BE49-F238E27FC236}">
                <a16:creationId xmlns="" xmlns:a16="http://schemas.microsoft.com/office/drawing/2014/main" id="{53D3B277-2330-4940-B08E-DD9165B3E6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2350BECA-9107-9F44-A84B-06C208E81668}"/>
              </a:ext>
            </a:extLst>
          </p:cNvPr>
          <p:cNvSpPr>
            <a:spLocks noGrp="1"/>
          </p:cNvSpPr>
          <p:nvPr>
            <p:ph type="sldNum" sz="quarter" idx="12"/>
          </p:nvPr>
        </p:nvSpPr>
        <p:spPr/>
        <p:txBody>
          <a:body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1801657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00389E-7748-4A4A-BD0D-15F3C4276F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2B0212D7-9081-2549-8487-5C608D78322B}"/>
              </a:ext>
            </a:extLst>
          </p:cNvPr>
          <p:cNvSpPr>
            <a:spLocks noGrp="1"/>
          </p:cNvSpPr>
          <p:nvPr>
            <p:ph type="dt" sz="half" idx="10"/>
          </p:nvPr>
        </p:nvSpPr>
        <p:spPr/>
        <p:txBody>
          <a:bodyPr/>
          <a:lstStyle/>
          <a:p>
            <a:fld id="{A26953F6-7AD8-9C47-9CAF-3D0D57EFDE83}" type="datetimeFigureOut">
              <a:rPr lang="en-US" smtClean="0"/>
              <a:pPr/>
              <a:t>5/12/2021</a:t>
            </a:fld>
            <a:endParaRPr lang="en-US"/>
          </a:p>
        </p:txBody>
      </p:sp>
      <p:sp>
        <p:nvSpPr>
          <p:cNvPr id="4" name="Footer Placeholder 3">
            <a:extLst>
              <a:ext uri="{FF2B5EF4-FFF2-40B4-BE49-F238E27FC236}">
                <a16:creationId xmlns="" xmlns:a16="http://schemas.microsoft.com/office/drawing/2014/main" id="{FCA8EBF3-FD3B-934B-B8C4-BB65140767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79D2B640-64EB-DA40-97AE-C3862BA9BD18}"/>
              </a:ext>
            </a:extLst>
          </p:cNvPr>
          <p:cNvSpPr>
            <a:spLocks noGrp="1"/>
          </p:cNvSpPr>
          <p:nvPr>
            <p:ph type="sldNum" sz="quarter" idx="12"/>
          </p:nvPr>
        </p:nvSpPr>
        <p:spPr/>
        <p:txBody>
          <a:body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2932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79C320E-C7E8-4947-8E6B-571CA8434CAF}"/>
              </a:ext>
            </a:extLst>
          </p:cNvPr>
          <p:cNvSpPr>
            <a:spLocks noGrp="1"/>
          </p:cNvSpPr>
          <p:nvPr>
            <p:ph type="dt" sz="half" idx="10"/>
          </p:nvPr>
        </p:nvSpPr>
        <p:spPr/>
        <p:txBody>
          <a:bodyPr/>
          <a:lstStyle/>
          <a:p>
            <a:fld id="{A26953F6-7AD8-9C47-9CAF-3D0D57EFDE83}" type="datetimeFigureOut">
              <a:rPr lang="en-US" smtClean="0"/>
              <a:pPr/>
              <a:t>5/12/2021</a:t>
            </a:fld>
            <a:endParaRPr lang="en-US"/>
          </a:p>
        </p:txBody>
      </p:sp>
      <p:sp>
        <p:nvSpPr>
          <p:cNvPr id="3" name="Footer Placeholder 2">
            <a:extLst>
              <a:ext uri="{FF2B5EF4-FFF2-40B4-BE49-F238E27FC236}">
                <a16:creationId xmlns="" xmlns:a16="http://schemas.microsoft.com/office/drawing/2014/main" id="{979C4173-FE8C-A44F-B6F9-C484175C43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61132C5-7132-474F-8FC6-27EBAB62B598}"/>
              </a:ext>
            </a:extLst>
          </p:cNvPr>
          <p:cNvSpPr>
            <a:spLocks noGrp="1"/>
          </p:cNvSpPr>
          <p:nvPr>
            <p:ph type="sldNum" sz="quarter" idx="12"/>
          </p:nvPr>
        </p:nvSpPr>
        <p:spPr/>
        <p:txBody>
          <a:body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3302338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1FEF33-23AC-3042-B5BB-68FFE12991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FD5D383-CE7D-3C46-BF58-D1E4854068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6681DDF-FD9D-B14B-8045-8360D04F6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E28B8EA-AF82-DF4E-9C45-8254DC0913DF}"/>
              </a:ext>
            </a:extLst>
          </p:cNvPr>
          <p:cNvSpPr>
            <a:spLocks noGrp="1"/>
          </p:cNvSpPr>
          <p:nvPr>
            <p:ph type="dt" sz="half" idx="10"/>
          </p:nvPr>
        </p:nvSpPr>
        <p:spPr/>
        <p:txBody>
          <a:bodyPr/>
          <a:lstStyle/>
          <a:p>
            <a:fld id="{A26953F6-7AD8-9C47-9CAF-3D0D57EFDE83}" type="datetimeFigureOut">
              <a:rPr lang="en-US" smtClean="0"/>
              <a:pPr/>
              <a:t>5/12/2021</a:t>
            </a:fld>
            <a:endParaRPr lang="en-US"/>
          </a:p>
        </p:txBody>
      </p:sp>
      <p:sp>
        <p:nvSpPr>
          <p:cNvPr id="6" name="Footer Placeholder 5">
            <a:extLst>
              <a:ext uri="{FF2B5EF4-FFF2-40B4-BE49-F238E27FC236}">
                <a16:creationId xmlns="" xmlns:a16="http://schemas.microsoft.com/office/drawing/2014/main" id="{E2026A00-DB1E-7046-A99A-64F3CE1761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CA2740A-EB1A-B445-BB22-58535D934A3D}"/>
              </a:ext>
            </a:extLst>
          </p:cNvPr>
          <p:cNvSpPr>
            <a:spLocks noGrp="1"/>
          </p:cNvSpPr>
          <p:nvPr>
            <p:ph type="sldNum" sz="quarter" idx="12"/>
          </p:nvPr>
        </p:nvSpPr>
        <p:spPr/>
        <p:txBody>
          <a:body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155058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196726-4139-8947-B7EA-D8CFB48279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E26987FB-6AE7-DE40-B581-BF5F0E1B39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B4CA9107-785B-9A44-A1EF-1A47813AB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DB05ECA-9526-A14A-AEA4-F25343FB7C8B}"/>
              </a:ext>
            </a:extLst>
          </p:cNvPr>
          <p:cNvSpPr>
            <a:spLocks noGrp="1"/>
          </p:cNvSpPr>
          <p:nvPr>
            <p:ph type="dt" sz="half" idx="10"/>
          </p:nvPr>
        </p:nvSpPr>
        <p:spPr/>
        <p:txBody>
          <a:bodyPr/>
          <a:lstStyle/>
          <a:p>
            <a:fld id="{A26953F6-7AD8-9C47-9CAF-3D0D57EFDE83}" type="datetimeFigureOut">
              <a:rPr lang="en-US" smtClean="0"/>
              <a:pPr/>
              <a:t>5/12/2021</a:t>
            </a:fld>
            <a:endParaRPr lang="en-US"/>
          </a:p>
        </p:txBody>
      </p:sp>
      <p:sp>
        <p:nvSpPr>
          <p:cNvPr id="6" name="Footer Placeholder 5">
            <a:extLst>
              <a:ext uri="{FF2B5EF4-FFF2-40B4-BE49-F238E27FC236}">
                <a16:creationId xmlns="" xmlns:a16="http://schemas.microsoft.com/office/drawing/2014/main" id="{CB6E5E1F-08ED-0544-B5FD-740390CE02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AD1F7D9-009C-3F4C-A95E-3BF4EA5A7F73}"/>
              </a:ext>
            </a:extLst>
          </p:cNvPr>
          <p:cNvSpPr>
            <a:spLocks noGrp="1"/>
          </p:cNvSpPr>
          <p:nvPr>
            <p:ph type="sldNum" sz="quarter" idx="12"/>
          </p:nvPr>
        </p:nvSpPr>
        <p:spPr/>
        <p:txBody>
          <a:body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1140803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1E9008E-510D-8547-BEB6-9C178F0EE1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A082F82-5F2E-C844-9180-DC4C5F552E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AA26EEC-5495-324B-BFFF-1571410474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953F6-7AD8-9C47-9CAF-3D0D57EFDE83}" type="datetimeFigureOut">
              <a:rPr lang="en-US" smtClean="0"/>
              <a:pPr/>
              <a:t>5/12/2021</a:t>
            </a:fld>
            <a:endParaRPr lang="en-US"/>
          </a:p>
        </p:txBody>
      </p:sp>
      <p:sp>
        <p:nvSpPr>
          <p:cNvPr id="5" name="Footer Placeholder 4">
            <a:extLst>
              <a:ext uri="{FF2B5EF4-FFF2-40B4-BE49-F238E27FC236}">
                <a16:creationId xmlns="" xmlns:a16="http://schemas.microsoft.com/office/drawing/2014/main" id="{4BD3484E-E32D-4D49-86A7-E818FCEDE1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AFFD5E94-E954-F947-A33F-0634335805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E4528-9BF1-3F4D-BC69-3F904D0585AA}" type="slidenum">
              <a:rPr lang="en-US" smtClean="0"/>
              <a:pPr/>
              <a:t>‹#›</a:t>
            </a:fld>
            <a:endParaRPr lang="en-US"/>
          </a:p>
        </p:txBody>
      </p:sp>
    </p:spTree>
    <p:extLst>
      <p:ext uri="{BB962C8B-B14F-4D97-AF65-F5344CB8AC3E}">
        <p14:creationId xmlns="" xmlns:p14="http://schemas.microsoft.com/office/powerpoint/2010/main" val="4264840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hyperlink" Target="https://www.nytimes.com/2019/02/19/us/politics/clarence-thomas-first-amendment-libel.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EADCAF8-8823-4E89-8612-21029831A4B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28CA07B2-0819-4B62-9425-7A52BBDD70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 xmlns:a16="http://schemas.microsoft.com/office/drawing/2014/main" id="{DA02BEE4-A5D4-40AF-882D-49D34B086FF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303402" y="3985"/>
            <a:ext cx="9772765" cy="6858000"/>
            <a:chOff x="1303402" y="36937"/>
            <a:chExt cx="9772765" cy="6858000"/>
          </a:xfrm>
        </p:grpSpPr>
        <p:sp>
          <p:nvSpPr>
            <p:cNvPr id="13" name="Freeform: Shape 12">
              <a:extLst>
                <a:ext uri="{FF2B5EF4-FFF2-40B4-BE49-F238E27FC236}">
                  <a16:creationId xmlns="" xmlns:a16="http://schemas.microsoft.com/office/drawing/2014/main" id="{0F5843EB-154F-4459-8954-BB1DF64BBD1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 xmlns:a16="http://schemas.microsoft.com/office/drawing/2014/main" id="{75905135-55D9-431B-8D5A-4C5C92B1FED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 xmlns:a16="http://schemas.microsoft.com/office/drawing/2014/main" id="{9B732812-A0BB-4324-B390-DFEF26C109E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 xmlns:a16="http://schemas.microsoft.com/office/drawing/2014/main" id="{01FEC055-6F76-4E20-BC93-76C2F58EAF3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 xmlns:a16="http://schemas.microsoft.com/office/drawing/2014/main" id="{D74CD21D-122E-4F3D-82AF-F4A37C278AF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 xmlns:a16="http://schemas.microsoft.com/office/drawing/2014/main" id="{5A7FF51F-3820-41BE-8690-7E758ECFA7C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gradFill>
              <a:gsLst>
                <a:gs pos="813">
                  <a:schemeClr val="bg1">
                    <a:alpha val="41000"/>
                  </a:schemeClr>
                </a:gs>
                <a:gs pos="20000">
                  <a:schemeClr val="accent5">
                    <a:lumMod val="85000"/>
                    <a:alpha val="56000"/>
                  </a:schemeClr>
                </a:gs>
                <a:gs pos="44000">
                  <a:schemeClr val="accent6">
                    <a:lumMod val="40000"/>
                    <a:lumOff val="60000"/>
                    <a:alpha val="57000"/>
                  </a:schemeClr>
                </a:gs>
                <a:gs pos="100000">
                  <a:schemeClr val="bg1">
                    <a:alpha val="59000"/>
                  </a:schemeClr>
                </a:gs>
                <a:gs pos="74000">
                  <a:schemeClr val="accent1">
                    <a:lumMod val="91000"/>
                    <a:lumOff val="9000"/>
                    <a:alpha val="34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 xmlns:a16="http://schemas.microsoft.com/office/drawing/2014/main" id="{85EAD889-EA4D-485F-BA9C-F6473A43299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 xmlns:a16="http://schemas.microsoft.com/office/drawing/2014/main" id="{B7018D21-98EF-264E-AB07-7A1E5D5E7266}"/>
              </a:ext>
            </a:extLst>
          </p:cNvPr>
          <p:cNvSpPr>
            <a:spLocks noGrp="1"/>
          </p:cNvSpPr>
          <p:nvPr>
            <p:ph type="ctrTitle"/>
          </p:nvPr>
        </p:nvSpPr>
        <p:spPr>
          <a:xfrm>
            <a:off x="3045368" y="2043663"/>
            <a:ext cx="6105194" cy="2031055"/>
          </a:xfrm>
        </p:spPr>
        <p:txBody>
          <a:bodyPr>
            <a:normAutofit/>
          </a:bodyPr>
          <a:lstStyle/>
          <a:p>
            <a:r>
              <a:rPr lang="en-US" sz="5200">
                <a:solidFill>
                  <a:schemeClr val="tx2"/>
                </a:solidFill>
              </a:rPr>
              <a:t>Chapter 1, Part 2</a:t>
            </a:r>
          </a:p>
        </p:txBody>
      </p:sp>
      <p:sp>
        <p:nvSpPr>
          <p:cNvPr id="3" name="Subtitle 2">
            <a:extLst>
              <a:ext uri="{FF2B5EF4-FFF2-40B4-BE49-F238E27FC236}">
                <a16:creationId xmlns="" xmlns:a16="http://schemas.microsoft.com/office/drawing/2014/main" id="{02DF33CB-D4B3-C648-9EF2-6D74F84DF4EE}"/>
              </a:ext>
            </a:extLst>
          </p:cNvPr>
          <p:cNvSpPr>
            <a:spLocks noGrp="1"/>
          </p:cNvSpPr>
          <p:nvPr>
            <p:ph type="subTitle" idx="1"/>
          </p:nvPr>
        </p:nvSpPr>
        <p:spPr>
          <a:xfrm>
            <a:off x="3045368" y="4160126"/>
            <a:ext cx="6105194" cy="682079"/>
          </a:xfrm>
        </p:spPr>
        <p:txBody>
          <a:bodyPr>
            <a:normAutofit/>
          </a:bodyPr>
          <a:lstStyle/>
          <a:p>
            <a:r>
              <a:rPr lang="en-US">
                <a:solidFill>
                  <a:schemeClr val="tx2"/>
                </a:solidFill>
              </a:rPr>
              <a:t>Defamation and Obscenity</a:t>
            </a:r>
          </a:p>
        </p:txBody>
      </p:sp>
    </p:spTree>
    <p:extLst>
      <p:ext uri="{BB962C8B-B14F-4D97-AF65-F5344CB8AC3E}">
        <p14:creationId xmlns="" xmlns:p14="http://schemas.microsoft.com/office/powerpoint/2010/main" val="1493402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DF2DC8EF-09D0-5541-8614-913460ADCA48}"/>
              </a:ext>
            </a:extLst>
          </p:cNvPr>
          <p:cNvSpPr>
            <a:spLocks noGrp="1"/>
          </p:cNvSpPr>
          <p:nvPr>
            <p:ph type="title"/>
          </p:nvPr>
        </p:nvSpPr>
        <p:spPr>
          <a:xfrm>
            <a:off x="934872" y="982272"/>
            <a:ext cx="3388419" cy="4560970"/>
          </a:xfrm>
        </p:spPr>
        <p:txBody>
          <a:bodyPr>
            <a:normAutofit/>
          </a:bodyPr>
          <a:lstStyle/>
          <a:p>
            <a:r>
              <a:rPr lang="en-US" sz="4000">
                <a:solidFill>
                  <a:srgbClr val="FFFFFF"/>
                </a:solidFill>
              </a:rPr>
              <a:t>Slander (spoken)-–must prove Special Damages (suffer $ loss) unless:</a:t>
            </a:r>
          </a:p>
        </p:txBody>
      </p:sp>
      <p:sp>
        <p:nvSpPr>
          <p:cNvPr id="16" name="Rectangle 8">
            <a:extLst>
              <a:ext uri="{FF2B5EF4-FFF2-40B4-BE49-F238E27FC236}">
                <a16:creationId xmlns=""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 xmlns:a16="http://schemas.microsoft.com/office/drawing/2014/main" id="{B77E2179-95BE-6041-A668-F7955EFE8E92}"/>
              </a:ext>
            </a:extLst>
          </p:cNvPr>
          <p:cNvSpPr>
            <a:spLocks noGrp="1"/>
          </p:cNvSpPr>
          <p:nvPr>
            <p:ph idx="1"/>
          </p:nvPr>
        </p:nvSpPr>
        <p:spPr>
          <a:xfrm>
            <a:off x="5221862" y="1719618"/>
            <a:ext cx="5948831" cy="4334629"/>
          </a:xfrm>
        </p:spPr>
        <p:txBody>
          <a:bodyPr numCol="1" anchor="ctr">
            <a:normAutofit/>
          </a:bodyPr>
          <a:lstStyle/>
          <a:p>
            <a:pPr>
              <a:buFont typeface="Courier New" panose="02070309020205020404" pitchFamily="49" charset="0"/>
              <a:buChar char="o"/>
            </a:pPr>
            <a:r>
              <a:rPr lang="en-US" sz="2200">
                <a:solidFill>
                  <a:srgbClr val="FEFFFF"/>
                </a:solidFill>
              </a:rPr>
              <a:t>These four areas are called Slander Per Se</a:t>
            </a:r>
          </a:p>
          <a:p>
            <a:pPr lvl="1">
              <a:buFont typeface="+mj-lt"/>
              <a:buAutoNum type="arabicPeriod"/>
            </a:pPr>
            <a:r>
              <a:rPr lang="en-US" sz="2200">
                <a:solidFill>
                  <a:srgbClr val="FEFFFF"/>
                </a:solidFill>
              </a:rPr>
              <a:t>Adverse impact of business</a:t>
            </a:r>
          </a:p>
          <a:p>
            <a:pPr lvl="1">
              <a:buFont typeface="+mj-lt"/>
              <a:buAutoNum type="arabicPeriod"/>
            </a:pPr>
            <a:r>
              <a:rPr lang="en-US" sz="2200">
                <a:solidFill>
                  <a:srgbClr val="FEFFFF"/>
                </a:solidFill>
              </a:rPr>
              <a:t>Loathsome disease (no cure, highly communicable)</a:t>
            </a:r>
          </a:p>
          <a:p>
            <a:pPr lvl="1">
              <a:buAutoNum type="arabicPeriod" startAt="3"/>
            </a:pPr>
            <a:r>
              <a:rPr lang="en-US" sz="2200">
                <a:solidFill>
                  <a:srgbClr val="FEFFFF"/>
                </a:solidFill>
              </a:rPr>
              <a:t>Guilty of crime (crime of moral turpitude, murder, theft…</a:t>
            </a:r>
          </a:p>
          <a:p>
            <a:pPr lvl="1">
              <a:buAutoNum type="arabicPeriod" startAt="3"/>
            </a:pPr>
            <a:r>
              <a:rPr lang="en-US" sz="2200">
                <a:solidFill>
                  <a:srgbClr val="FEFFFF"/>
                </a:solidFill>
              </a:rPr>
              <a:t>Unchaste (indecent) behavior for a women. (Slut shaming vs a being a stud). Case law is slowing changing as societies view on sexuality changes- double edge sword?																</a:t>
            </a:r>
          </a:p>
        </p:txBody>
      </p:sp>
    </p:spTree>
    <p:extLst>
      <p:ext uri="{BB962C8B-B14F-4D97-AF65-F5344CB8AC3E}">
        <p14:creationId xmlns="" xmlns:p14="http://schemas.microsoft.com/office/powerpoint/2010/main" val="497222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883CEB-40EE-D545-9BF1-AC7C6EC7FE01}"/>
              </a:ext>
            </a:extLst>
          </p:cNvPr>
          <p:cNvSpPr>
            <a:spLocks noGrp="1"/>
          </p:cNvSpPr>
          <p:nvPr>
            <p:ph type="title"/>
          </p:nvPr>
        </p:nvSpPr>
        <p:spPr/>
        <p:txBody>
          <a:bodyPr/>
          <a:lstStyle/>
          <a:p>
            <a:r>
              <a:rPr lang="en-US" sz="3200"/>
              <a:t>Elements (parts) of Defamation</a:t>
            </a:r>
            <a:endParaRPr lang="en-US" sz="3200" dirty="0"/>
          </a:p>
        </p:txBody>
      </p:sp>
      <p:sp>
        <p:nvSpPr>
          <p:cNvPr id="3" name="Content Placeholder 2">
            <a:extLst>
              <a:ext uri="{FF2B5EF4-FFF2-40B4-BE49-F238E27FC236}">
                <a16:creationId xmlns="" xmlns:a16="http://schemas.microsoft.com/office/drawing/2014/main" id="{4F9F3713-3D71-E244-897F-EE733395637E}"/>
              </a:ext>
            </a:extLst>
          </p:cNvPr>
          <p:cNvSpPr>
            <a:spLocks noGrp="1"/>
          </p:cNvSpPr>
          <p:nvPr>
            <p:ph idx="1"/>
          </p:nvPr>
        </p:nvSpPr>
        <p:spPr/>
        <p:txBody>
          <a:bodyPr>
            <a:normAutofit/>
          </a:bodyPr>
          <a:lstStyle/>
          <a:p>
            <a:r>
              <a:rPr lang="en-US"/>
              <a:t>1. 	Defamatory Language</a:t>
            </a:r>
          </a:p>
          <a:p>
            <a:r>
              <a:rPr lang="en-US"/>
              <a:t>2.	Concerning the Plaintiff (what is a plaintiff?)</a:t>
            </a:r>
          </a:p>
          <a:p>
            <a:r>
              <a:rPr lang="en-US"/>
              <a:t>3.	Publication to a 3</a:t>
            </a:r>
            <a:r>
              <a:rPr lang="en-US" baseline="30000"/>
              <a:t>rd</a:t>
            </a:r>
            <a:r>
              <a:rPr lang="en-US"/>
              <a:t> Party</a:t>
            </a:r>
          </a:p>
          <a:p>
            <a:r>
              <a:rPr lang="en-US"/>
              <a:t>4.	Damage to Plaintiff’s Reputation</a:t>
            </a:r>
          </a:p>
          <a:p>
            <a:r>
              <a:rPr lang="en-US" sz="2400">
                <a:solidFill>
                  <a:srgbClr val="7030A0"/>
                </a:solidFill>
              </a:rPr>
              <a:t>5.	Fault/Intention</a:t>
            </a:r>
            <a:r>
              <a:rPr lang="en-US">
                <a:solidFill>
                  <a:srgbClr val="7030A0"/>
                </a:solidFill>
              </a:rPr>
              <a:t>	Public Figures/public 					official 				</a:t>
            </a:r>
            <a:r>
              <a:rPr lang="en-US">
                <a:solidFill>
                  <a:schemeClr val="accent1"/>
                </a:solidFill>
              </a:rPr>
              <a:t>		</a:t>
            </a:r>
            <a:endParaRPr lang="en-US" sz="2400" dirty="0">
              <a:solidFill>
                <a:schemeClr val="accent1"/>
              </a:solidFill>
            </a:endParaRPr>
          </a:p>
        </p:txBody>
      </p:sp>
      <p:sp>
        <p:nvSpPr>
          <p:cNvPr id="5" name="Right Brace 4">
            <a:extLst>
              <a:ext uri="{FF2B5EF4-FFF2-40B4-BE49-F238E27FC236}">
                <a16:creationId xmlns="" xmlns:a16="http://schemas.microsoft.com/office/drawing/2014/main" id="{02802E24-3C38-0746-A27E-A2F4B12EFFC3}"/>
              </a:ext>
            </a:extLst>
          </p:cNvPr>
          <p:cNvSpPr/>
          <p:nvPr/>
        </p:nvSpPr>
        <p:spPr>
          <a:xfrm>
            <a:off x="5705986" y="4171309"/>
            <a:ext cx="276998" cy="115070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 xmlns:p14="http://schemas.microsoft.com/office/powerpoint/2010/main" val="251005361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56C34A-A88F-B945-B4A9-AFD9C2800BD5}"/>
              </a:ext>
            </a:extLst>
          </p:cNvPr>
          <p:cNvSpPr>
            <a:spLocks noGrp="1"/>
          </p:cNvSpPr>
          <p:nvPr>
            <p:ph type="title"/>
          </p:nvPr>
        </p:nvSpPr>
        <p:spPr>
          <a:xfrm>
            <a:off x="2438401" y="231168"/>
            <a:ext cx="7313613" cy="1155843"/>
          </a:xfrm>
        </p:spPr>
        <p:txBody>
          <a:bodyPr>
            <a:normAutofit fontScale="90000"/>
          </a:bodyPr>
          <a:lstStyle/>
          <a:p>
            <a:pPr algn="l"/>
            <a:r>
              <a:rPr lang="en-US" sz="2400" dirty="0"/>
              <a:t/>
            </a:r>
            <a:br>
              <a:rPr lang="en-US" sz="2400" dirty="0"/>
            </a:br>
            <a:r>
              <a:rPr lang="en-US" sz="2800" dirty="0"/>
              <a:t>For Matters of Public Concern: How to Prove Fault.                     </a:t>
            </a:r>
            <a:r>
              <a:rPr lang="en-US" sz="2400" dirty="0"/>
              <a:t/>
            </a:r>
            <a:br>
              <a:rPr lang="en-US" sz="2400" dirty="0"/>
            </a:br>
            <a:r>
              <a:rPr lang="en-US" sz="2400" dirty="0"/>
              <a:t>		   IF…………………</a:t>
            </a:r>
            <a:br>
              <a:rPr lang="en-US" sz="2400" dirty="0"/>
            </a:br>
            <a:endParaRPr lang="en-US" sz="2800" dirty="0"/>
          </a:p>
        </p:txBody>
      </p:sp>
      <p:sp>
        <p:nvSpPr>
          <p:cNvPr id="3" name="Content Placeholder 2">
            <a:extLst>
              <a:ext uri="{FF2B5EF4-FFF2-40B4-BE49-F238E27FC236}">
                <a16:creationId xmlns="" xmlns:a16="http://schemas.microsoft.com/office/drawing/2014/main" id="{FA036E8D-CD55-4C4C-B756-912682A1443C}"/>
              </a:ext>
            </a:extLst>
          </p:cNvPr>
          <p:cNvSpPr>
            <a:spLocks noGrp="1"/>
          </p:cNvSpPr>
          <p:nvPr>
            <p:ph idx="1"/>
          </p:nvPr>
        </p:nvSpPr>
        <p:spPr>
          <a:xfrm>
            <a:off x="1606194" y="1387011"/>
            <a:ext cx="9061807" cy="5044611"/>
          </a:xfrm>
        </p:spPr>
        <p:txBody>
          <a:bodyPr numCol="2">
            <a:normAutofit/>
          </a:bodyPr>
          <a:lstStyle/>
          <a:p>
            <a:pPr marL="0" indent="0">
              <a:buNone/>
            </a:pPr>
            <a:r>
              <a:rPr lang="en-US" sz="2000" u="sng" dirty="0">
                <a:solidFill>
                  <a:srgbClr val="7030A0"/>
                </a:solidFill>
              </a:rPr>
              <a:t>Plaintiff is a Public Figure/Official</a:t>
            </a:r>
            <a:r>
              <a:rPr lang="en-US" dirty="0">
                <a:solidFill>
                  <a:srgbClr val="7030A0"/>
                </a:solidFill>
              </a:rPr>
              <a:t>	</a:t>
            </a:r>
          </a:p>
          <a:p>
            <a:pPr>
              <a:buFont typeface="Arial" panose="020B0604020202020204" pitchFamily="34" charset="0"/>
              <a:buChar char="•"/>
            </a:pPr>
            <a:r>
              <a:rPr lang="en-US" dirty="0">
                <a:solidFill>
                  <a:srgbClr val="7030A0"/>
                </a:solidFill>
              </a:rPr>
              <a:t>Must Prove “actual malice”</a:t>
            </a:r>
          </a:p>
          <a:p>
            <a:pPr>
              <a:buFont typeface="Arial" panose="020B0604020202020204" pitchFamily="34" charset="0"/>
              <a:buChar char="•"/>
            </a:pPr>
            <a:r>
              <a:rPr lang="en-US" dirty="0">
                <a:solidFill>
                  <a:srgbClr val="7030A0"/>
                </a:solidFill>
              </a:rPr>
              <a:t>From </a:t>
            </a:r>
            <a:r>
              <a:rPr lang="en-US" u="sng" dirty="0">
                <a:solidFill>
                  <a:srgbClr val="7030A0"/>
                </a:solidFill>
              </a:rPr>
              <a:t>NY Times v Sullivan</a:t>
            </a:r>
          </a:p>
          <a:p>
            <a:pPr marL="0" indent="0">
              <a:buNone/>
            </a:pPr>
            <a:r>
              <a:rPr lang="en-US" u="sng" dirty="0"/>
              <a:t>Questions:</a:t>
            </a:r>
          </a:p>
          <a:p>
            <a:pPr>
              <a:buFont typeface="Wingdings" pitchFamily="2" charset="2"/>
              <a:buChar char="v"/>
            </a:pPr>
            <a:r>
              <a:rPr lang="en-US" dirty="0"/>
              <a:t>So who is a public figure?</a:t>
            </a:r>
          </a:p>
          <a:p>
            <a:pPr>
              <a:buFont typeface="Wingdings" pitchFamily="2" charset="2"/>
              <a:buChar char="v"/>
            </a:pPr>
            <a:r>
              <a:rPr lang="en-US" dirty="0"/>
              <a:t>Can you be a public figure for a </a:t>
            </a:r>
          </a:p>
          <a:p>
            <a:pPr marL="0" indent="0">
              <a:buNone/>
            </a:pPr>
            <a:r>
              <a:rPr lang="en-US" dirty="0"/>
              <a:t>Limited purpose?</a:t>
            </a:r>
          </a:p>
          <a:p>
            <a:pPr marL="0" indent="0">
              <a:buNone/>
            </a:pPr>
            <a:endParaRPr lang="en-US" sz="2000" u="sng" dirty="0">
              <a:solidFill>
                <a:srgbClr val="0070C0"/>
              </a:solidFill>
            </a:endParaRPr>
          </a:p>
          <a:p>
            <a:pPr marL="0" indent="0">
              <a:buNone/>
            </a:pPr>
            <a:r>
              <a:rPr lang="en-US" sz="2000" u="sng" dirty="0">
                <a:solidFill>
                  <a:srgbClr val="0070C0"/>
                </a:solidFill>
              </a:rPr>
              <a:t>If Plaintiff is a Private </a:t>
            </a:r>
            <a:r>
              <a:rPr lang="en-US" sz="2000" u="sng" dirty="0" err="1">
                <a:solidFill>
                  <a:srgbClr val="0070C0"/>
                </a:solidFill>
              </a:rPr>
              <a:t>Individal</a:t>
            </a:r>
            <a:r>
              <a:rPr lang="en-US" sz="2000" u="sng" dirty="0">
                <a:solidFill>
                  <a:srgbClr val="0070C0"/>
                </a:solidFill>
              </a:rPr>
              <a:t>:</a:t>
            </a:r>
          </a:p>
          <a:p>
            <a:pPr>
              <a:buFont typeface="Arial" panose="020B0604020202020204" pitchFamily="34" charset="0"/>
              <a:buChar char="•"/>
            </a:pPr>
            <a:r>
              <a:rPr lang="en-US" dirty="0">
                <a:solidFill>
                  <a:srgbClr val="0070C0"/>
                </a:solidFill>
              </a:rPr>
              <a:t>Only that defendant was negligent-didn’t exercise care that ORP would have in similar situation; </a:t>
            </a:r>
          </a:p>
          <a:p>
            <a:pPr>
              <a:buFont typeface="Arial" panose="020B0604020202020204" pitchFamily="34" charset="0"/>
              <a:buChar char="•"/>
            </a:pPr>
            <a:r>
              <a:rPr lang="en-US" dirty="0">
                <a:solidFill>
                  <a:srgbClr val="0070C0"/>
                </a:solidFill>
              </a:rPr>
              <a:t>Can demonstrate actual malice but not necessary</a:t>
            </a:r>
          </a:p>
        </p:txBody>
      </p:sp>
    </p:spTree>
    <p:extLst>
      <p:ext uri="{BB962C8B-B14F-4D97-AF65-F5344CB8AC3E}">
        <p14:creationId xmlns="" xmlns:p14="http://schemas.microsoft.com/office/powerpoint/2010/main" val="80413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8D1B96-CFC6-2B49-9B0C-3C4B7107B253}"/>
              </a:ext>
            </a:extLst>
          </p:cNvPr>
          <p:cNvSpPr>
            <a:spLocks noGrp="1"/>
          </p:cNvSpPr>
          <p:nvPr>
            <p:ph type="title"/>
          </p:nvPr>
        </p:nvSpPr>
        <p:spPr>
          <a:xfrm>
            <a:off x="1653363" y="365760"/>
            <a:ext cx="9367203" cy="1188720"/>
          </a:xfrm>
        </p:spPr>
        <p:txBody>
          <a:bodyPr>
            <a:normAutofit/>
          </a:bodyPr>
          <a:lstStyle/>
          <a:p>
            <a:r>
              <a:rPr lang="en-US"/>
              <a:t>NY </a:t>
            </a:r>
            <a:r>
              <a:rPr lang="en-US" dirty="0"/>
              <a:t>Times v Sullivan </a:t>
            </a:r>
          </a:p>
        </p:txBody>
      </p:sp>
      <p:sp>
        <p:nvSpPr>
          <p:cNvPr id="8" name="Freeform: Shape 7">
            <a:extLst>
              <a:ext uri="{FF2B5EF4-FFF2-40B4-BE49-F238E27FC236}">
                <a16:creationId xmlns="" xmlns:a16="http://schemas.microsoft.com/office/drawing/2014/main" id="{7CB4857B-ED7C-444D-9F04-2F885114A1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 xmlns:a16="http://schemas.microsoft.com/office/drawing/2014/main" id="{D18046FB-44EA-4FD8-A585-EA09A319B2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479F5F2B-8B58-4140-AE6A-51F6C67B18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 xmlns:a16="http://schemas.microsoft.com/office/drawing/2014/main" id="{783F6EBD-61BA-E141-BAAE-98C7038DE17C}"/>
              </a:ext>
            </a:extLst>
          </p:cNvPr>
          <p:cNvSpPr>
            <a:spLocks noGrp="1"/>
          </p:cNvSpPr>
          <p:nvPr>
            <p:ph idx="1"/>
          </p:nvPr>
        </p:nvSpPr>
        <p:spPr>
          <a:xfrm>
            <a:off x="1653363" y="2176272"/>
            <a:ext cx="9367204" cy="4041648"/>
          </a:xfrm>
        </p:spPr>
        <p:txBody>
          <a:bodyPr anchor="t">
            <a:normAutofit/>
          </a:bodyPr>
          <a:lstStyle/>
          <a:p>
            <a:r>
              <a:rPr lang="en-US" sz="1900"/>
              <a:t>QUICK FACTS: </a:t>
            </a:r>
          </a:p>
          <a:p>
            <a:pPr lvl="1"/>
            <a:r>
              <a:rPr lang="en-US" sz="1900"/>
              <a:t>L.B. Sullivan was one of three people in charge of police in Montgomery. He sued the </a:t>
            </a:r>
            <a:r>
              <a:rPr lang="en-US" sz="1900" i="1"/>
              <a:t>New York Times </a:t>
            </a:r>
            <a:r>
              <a:rPr lang="en-US" sz="1900"/>
              <a:t>for libel (printing something they knew was false and would cause harm). The ad did not mention Sullivan’s name. But Sullivan claimed that the ad implied his responsibility for the actions of the police. He said that the ad damaged his reputation in the community.</a:t>
            </a:r>
          </a:p>
          <a:p>
            <a:pPr lvl="1"/>
            <a:r>
              <a:rPr lang="en-US" sz="1900" i="1"/>
              <a:t>Times</a:t>
            </a:r>
            <a:r>
              <a:rPr lang="en-US" sz="1900"/>
              <a:t> appealed the decision to the United States Supreme Court. The newspaper had no reason to believe that the advertisement included false statements, so it did not check their accuracy. The </a:t>
            </a:r>
            <a:r>
              <a:rPr lang="en-US" sz="1900" i="1"/>
              <a:t>Times</a:t>
            </a:r>
            <a:r>
              <a:rPr lang="en-US" sz="1900"/>
              <a:t> argued that if a newspaper had to check the accuracy of every criticism of every public official, a free press would be severely limited</a:t>
            </a:r>
          </a:p>
          <a:p>
            <a:pPr lvl="1"/>
            <a:r>
              <a:rPr lang="en-US" sz="1900"/>
              <a:t>The Court reasoned that free and open debate about the conduct of public officials was more important than occasional, honest factual errors that might hurt or damage officials’ reputations. </a:t>
            </a:r>
          </a:p>
        </p:txBody>
      </p:sp>
    </p:spTree>
    <p:extLst>
      <p:ext uri="{BB962C8B-B14F-4D97-AF65-F5344CB8AC3E}">
        <p14:creationId xmlns="" xmlns:p14="http://schemas.microsoft.com/office/powerpoint/2010/main" val="1323354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36EDC9-E314-A648-A6BE-F3EB6A9A99D4}"/>
              </a:ext>
            </a:extLst>
          </p:cNvPr>
          <p:cNvSpPr>
            <a:spLocks noGrp="1"/>
          </p:cNvSpPr>
          <p:nvPr>
            <p:ph type="title"/>
          </p:nvPr>
        </p:nvSpPr>
        <p:spPr>
          <a:xfrm>
            <a:off x="1653363" y="365760"/>
            <a:ext cx="9367203" cy="1188720"/>
          </a:xfrm>
        </p:spPr>
        <p:txBody>
          <a:bodyPr>
            <a:normAutofit/>
          </a:bodyPr>
          <a:lstStyle/>
          <a:p>
            <a:r>
              <a:rPr lang="en-US" dirty="0"/>
              <a:t>NY Times v Sullivan </a:t>
            </a:r>
          </a:p>
        </p:txBody>
      </p:sp>
      <p:sp>
        <p:nvSpPr>
          <p:cNvPr id="8" name="Freeform: Shape 7">
            <a:extLst>
              <a:ext uri="{FF2B5EF4-FFF2-40B4-BE49-F238E27FC236}">
                <a16:creationId xmlns="" xmlns:a16="http://schemas.microsoft.com/office/drawing/2014/main" id="{7CB4857B-ED7C-444D-9F04-2F885114A1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 xmlns:a16="http://schemas.microsoft.com/office/drawing/2014/main" id="{D18046FB-44EA-4FD8-A585-EA09A319B2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479F5F2B-8B58-4140-AE6A-51F6C67B18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 xmlns:a16="http://schemas.microsoft.com/office/drawing/2014/main" id="{C675537B-DE70-4145-AD9C-3D8BA27494CE}"/>
              </a:ext>
            </a:extLst>
          </p:cNvPr>
          <p:cNvSpPr>
            <a:spLocks noGrp="1"/>
          </p:cNvSpPr>
          <p:nvPr>
            <p:ph idx="1"/>
          </p:nvPr>
        </p:nvSpPr>
        <p:spPr>
          <a:xfrm>
            <a:off x="1653363" y="2176272"/>
            <a:ext cx="9367204" cy="4041648"/>
          </a:xfrm>
        </p:spPr>
        <p:txBody>
          <a:bodyPr anchor="t">
            <a:normAutofit/>
          </a:bodyPr>
          <a:lstStyle/>
          <a:p>
            <a:r>
              <a:rPr lang="en-US" sz="2400"/>
              <a:t>“First Amendment protects the publication of all statements, even false ones, about the conduct of public officials </a:t>
            </a:r>
            <a:r>
              <a:rPr lang="en-US" sz="2400" b="1" u="sng"/>
              <a:t>except </a:t>
            </a:r>
            <a:r>
              <a:rPr lang="en-US" sz="2400"/>
              <a:t>when statements are made with actual malice (with knowledge that they are false or in reckless disregard of their truth or falsity).”</a:t>
            </a:r>
          </a:p>
          <a:p>
            <a:r>
              <a:rPr lang="en-US" sz="2400"/>
              <a:t>Fun fact: Sullivan sued the NY Times because it was the </a:t>
            </a:r>
            <a:r>
              <a:rPr lang="en-US" sz="2400" i="1" u="sng"/>
              <a:t>publisher- it wasn’t their content.</a:t>
            </a:r>
            <a:r>
              <a:rPr lang="en-US" sz="2400"/>
              <a:t>  Today, if NYT published someone else’s content online, they are protected under DCMA safe harbor provision but not print version.</a:t>
            </a:r>
            <a:endParaRPr lang="en-US" sz="2400" i="1" u="sng"/>
          </a:p>
        </p:txBody>
      </p:sp>
    </p:spTree>
    <p:extLst>
      <p:ext uri="{BB962C8B-B14F-4D97-AF65-F5344CB8AC3E}">
        <p14:creationId xmlns="" xmlns:p14="http://schemas.microsoft.com/office/powerpoint/2010/main" val="3646620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081EA652-8C6A-4E69-BEB9-1708094745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 xmlns:a16="http://schemas.microsoft.com/office/drawing/2014/main" id="{5298780A-33B9-4EA2-8F67-DE68AD628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 xmlns:a16="http://schemas.microsoft.com/office/drawing/2014/main" id="{7F488E8B-4E1E-4402-8935-D4E6C02615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58920A77-45DF-DF4C-9178-D4CBD0DBE998}"/>
              </a:ext>
            </a:extLst>
          </p:cNvPr>
          <p:cNvSpPr>
            <a:spLocks noGrp="1"/>
          </p:cNvSpPr>
          <p:nvPr>
            <p:ph type="title"/>
          </p:nvPr>
        </p:nvSpPr>
        <p:spPr>
          <a:xfrm>
            <a:off x="1075767" y="1188637"/>
            <a:ext cx="2988234" cy="4480726"/>
          </a:xfrm>
        </p:spPr>
        <p:txBody>
          <a:bodyPr>
            <a:normAutofit/>
          </a:bodyPr>
          <a:lstStyle/>
          <a:p>
            <a:pPr algn="r"/>
            <a:r>
              <a:rPr lang="en-US" sz="6600"/>
              <a:t>Actual Malice</a:t>
            </a:r>
          </a:p>
        </p:txBody>
      </p:sp>
      <p:cxnSp>
        <p:nvCxnSpPr>
          <p:cNvPr id="14" name="Straight Connector 13">
            <a:extLst>
              <a:ext uri="{FF2B5EF4-FFF2-40B4-BE49-F238E27FC236}">
                <a16:creationId xmlns="" xmlns:a16="http://schemas.microsoft.com/office/drawing/2014/main" id="{23AAC9B5-8015-485C-ACF9-A750390E9A5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EE6B3803-3674-8840-B6C4-48F3496D460F}"/>
              </a:ext>
            </a:extLst>
          </p:cNvPr>
          <p:cNvSpPr>
            <a:spLocks noGrp="1"/>
          </p:cNvSpPr>
          <p:nvPr>
            <p:ph idx="1"/>
          </p:nvPr>
        </p:nvSpPr>
        <p:spPr>
          <a:xfrm>
            <a:off x="5255260" y="1648870"/>
            <a:ext cx="4702848" cy="3560260"/>
          </a:xfrm>
        </p:spPr>
        <p:txBody>
          <a:bodyPr anchor="ctr">
            <a:normAutofit/>
          </a:bodyPr>
          <a:lstStyle/>
          <a:p>
            <a:r>
              <a:rPr lang="en-US" sz="2400"/>
              <a:t>Defined: Public Figures/Officials</a:t>
            </a:r>
          </a:p>
          <a:p>
            <a:pPr marL="0" indent="0">
              <a:buNone/>
            </a:pPr>
            <a:endParaRPr lang="en-US" sz="2400"/>
          </a:p>
          <a:p>
            <a:pPr lvl="1"/>
            <a:r>
              <a:rPr lang="en-US"/>
              <a:t>A statement made with knowledge that it was false; OR</a:t>
            </a:r>
          </a:p>
          <a:p>
            <a:pPr lvl="1"/>
            <a:endParaRPr lang="en-US"/>
          </a:p>
          <a:p>
            <a:pPr lvl="1"/>
            <a:r>
              <a:rPr lang="en-US"/>
              <a:t>A statement made with reckless disregard for whether it was false or not.</a:t>
            </a:r>
          </a:p>
          <a:p>
            <a:pPr marL="457200" lvl="1" indent="0">
              <a:buNone/>
            </a:pPr>
            <a:endParaRPr lang="en-US"/>
          </a:p>
          <a:p>
            <a:pPr lvl="1"/>
            <a:endParaRPr lang="en-US" dirty="0"/>
          </a:p>
        </p:txBody>
      </p:sp>
    </p:spTree>
    <p:extLst>
      <p:ext uri="{BB962C8B-B14F-4D97-AF65-F5344CB8AC3E}">
        <p14:creationId xmlns="" xmlns:p14="http://schemas.microsoft.com/office/powerpoint/2010/main" val="3739726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F4DE40-BB02-E642-B820-B97D4D3E19F5}"/>
              </a:ext>
            </a:extLst>
          </p:cNvPr>
          <p:cNvSpPr>
            <a:spLocks noGrp="1"/>
          </p:cNvSpPr>
          <p:nvPr>
            <p:ph type="title"/>
          </p:nvPr>
        </p:nvSpPr>
        <p:spPr>
          <a:xfrm>
            <a:off x="801098" y="1396289"/>
            <a:ext cx="5712824" cy="1325563"/>
          </a:xfrm>
        </p:spPr>
        <p:txBody>
          <a:bodyPr>
            <a:normAutofit/>
          </a:bodyPr>
          <a:lstStyle/>
          <a:p>
            <a:r>
              <a:rPr lang="en-US"/>
              <a:t>Five (5) Defenses to Charge of Defamation</a:t>
            </a:r>
          </a:p>
        </p:txBody>
      </p:sp>
      <p:sp>
        <p:nvSpPr>
          <p:cNvPr id="3" name="Content Placeholder 2">
            <a:extLst>
              <a:ext uri="{FF2B5EF4-FFF2-40B4-BE49-F238E27FC236}">
                <a16:creationId xmlns="" xmlns:a16="http://schemas.microsoft.com/office/drawing/2014/main" id="{9665823E-365E-954C-887E-7AB4F2EE8A8B}"/>
              </a:ext>
            </a:extLst>
          </p:cNvPr>
          <p:cNvSpPr>
            <a:spLocks noGrp="1"/>
          </p:cNvSpPr>
          <p:nvPr>
            <p:ph idx="1"/>
          </p:nvPr>
        </p:nvSpPr>
        <p:spPr>
          <a:xfrm>
            <a:off x="805543" y="2871982"/>
            <a:ext cx="4558309" cy="3181684"/>
          </a:xfrm>
        </p:spPr>
        <p:txBody>
          <a:bodyPr anchor="t">
            <a:normAutofit/>
          </a:bodyPr>
          <a:lstStyle/>
          <a:p>
            <a:r>
              <a:rPr lang="en-US" sz="1500"/>
              <a:t>Consent</a:t>
            </a:r>
          </a:p>
          <a:p>
            <a:r>
              <a:rPr lang="en-US" sz="1500"/>
              <a:t>Truth</a:t>
            </a:r>
          </a:p>
          <a:p>
            <a:r>
              <a:rPr lang="en-US" sz="1500"/>
              <a:t>Absolute Privilege:   executive, legislature, judge/lawyer</a:t>
            </a:r>
          </a:p>
          <a:p>
            <a:pPr marL="0" indent="0">
              <a:buNone/>
            </a:pPr>
            <a:endParaRPr lang="en-US" sz="1500"/>
          </a:p>
          <a:p>
            <a:pPr marL="0" indent="0">
              <a:buNone/>
            </a:pPr>
            <a:r>
              <a:rPr lang="en-US" sz="1500"/>
              <a:t> </a:t>
            </a:r>
          </a:p>
          <a:p>
            <a:r>
              <a:rPr lang="en-US" sz="1500"/>
              <a:t>Qualified Privilege-immunity from lawsuit for acts committed in the performance of a legal or moral duty. (witness at trial, statement to police)</a:t>
            </a:r>
          </a:p>
          <a:p>
            <a:r>
              <a:rPr lang="en-US" sz="1500"/>
              <a:t>Opinion Defense-not capable of being proven true or false.</a:t>
            </a:r>
          </a:p>
        </p:txBody>
      </p:sp>
      <p:sp>
        <p:nvSpPr>
          <p:cNvPr id="17" name="Oval 16">
            <a:extLst>
              <a:ext uri="{FF2B5EF4-FFF2-40B4-BE49-F238E27FC236}">
                <a16:creationId xmlns="" xmlns:a16="http://schemas.microsoft.com/office/drawing/2014/main" id="{C99A8FB7-A79B-4BC9-9D56-B79587F6AA3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04761" y="2650637"/>
            <a:ext cx="3118104" cy="311810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 xmlns:a16="http://schemas.microsoft.com/office/drawing/2014/main" id="{B23893E2-3349-46D7-A7AA-B9E447957F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996859" y="0"/>
            <a:ext cx="4198060" cy="3650200"/>
          </a:xfrm>
          <a:custGeom>
            <a:avLst/>
            <a:gdLst>
              <a:gd name="connsiteX0" fmla="*/ 262846 w 4198060"/>
              <a:gd name="connsiteY0" fmla="*/ 0 h 3650200"/>
              <a:gd name="connsiteX1" fmla="*/ 4198060 w 4198060"/>
              <a:gd name="connsiteY1" fmla="*/ 0 h 3650200"/>
              <a:gd name="connsiteX2" fmla="*/ 4198060 w 4198060"/>
              <a:gd name="connsiteY2" fmla="*/ 3021648 h 3650200"/>
              <a:gd name="connsiteX3" fmla="*/ 4142653 w 4198060"/>
              <a:gd name="connsiteY3" fmla="*/ 3072005 h 3650200"/>
              <a:gd name="connsiteX4" fmla="*/ 2532040 w 4198060"/>
              <a:gd name="connsiteY4" fmla="*/ 3650200 h 3650200"/>
              <a:gd name="connsiteX5" fmla="*/ 0 w 4198060"/>
              <a:gd name="connsiteY5" fmla="*/ 1118160 h 3650200"/>
              <a:gd name="connsiteX6" fmla="*/ 198981 w 4198060"/>
              <a:gd name="connsiteY6" fmla="*/ 132576 h 365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8060" h="3650200">
                <a:moveTo>
                  <a:pt x="262846" y="0"/>
                </a:moveTo>
                <a:lnTo>
                  <a:pt x="4198060" y="0"/>
                </a:lnTo>
                <a:lnTo>
                  <a:pt x="4198060" y="3021648"/>
                </a:lnTo>
                <a:lnTo>
                  <a:pt x="4142653" y="3072005"/>
                </a:lnTo>
                <a:cubicBezTo>
                  <a:pt x="3704967" y="3433216"/>
                  <a:pt x="3143843" y="3650200"/>
                  <a:pt x="2532040" y="3650200"/>
                </a:cubicBezTo>
                <a:cubicBezTo>
                  <a:pt x="1133633" y="3650200"/>
                  <a:pt x="0" y="2516567"/>
                  <a:pt x="0" y="1118160"/>
                </a:cubicBezTo>
                <a:cubicBezTo>
                  <a:pt x="0" y="768558"/>
                  <a:pt x="70852" y="435505"/>
                  <a:pt x="198981" y="132576"/>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 xmlns:a16="http://schemas.microsoft.com/office/drawing/2014/main" id="{5FEAB16D-D924-EB4D-9529-209C45D78581}"/>
              </a:ext>
            </a:extLst>
          </p:cNvPr>
          <p:cNvPicPr>
            <a:picLocks noChangeAspect="1"/>
          </p:cNvPicPr>
          <p:nvPr/>
        </p:nvPicPr>
        <p:blipFill rotWithShape="1">
          <a:blip r:embed="rId2"/>
          <a:srcRect l="22559" r="21190" b="-2"/>
          <a:stretch/>
        </p:blipFill>
        <p:spPr>
          <a:xfrm>
            <a:off x="5969353" y="2815228"/>
            <a:ext cx="2788920" cy="2788920"/>
          </a:xfrm>
          <a:custGeom>
            <a:avLst/>
            <a:gdLst/>
            <a:ahLst/>
            <a:cxnLst/>
            <a:rect l="l" t="t" r="r" b="b"/>
            <a:pathLst>
              <a:path w="2880360" h="2880360">
                <a:moveTo>
                  <a:pt x="1440180" y="0"/>
                </a:moveTo>
                <a:cubicBezTo>
                  <a:pt x="2235569" y="0"/>
                  <a:pt x="2880360" y="644791"/>
                  <a:pt x="2880360" y="1440180"/>
                </a:cubicBezTo>
                <a:cubicBezTo>
                  <a:pt x="2880360" y="2235569"/>
                  <a:pt x="2235569" y="2880360"/>
                  <a:pt x="1440180" y="2880360"/>
                </a:cubicBezTo>
                <a:cubicBezTo>
                  <a:pt x="644791" y="2880360"/>
                  <a:pt x="0" y="2235569"/>
                  <a:pt x="0" y="1440180"/>
                </a:cubicBezTo>
                <a:cubicBezTo>
                  <a:pt x="0" y="644791"/>
                  <a:pt x="644791" y="0"/>
                  <a:pt x="1440180" y="0"/>
                </a:cubicBezTo>
                <a:close/>
              </a:path>
            </a:pathLst>
          </a:custGeom>
        </p:spPr>
      </p:pic>
      <p:pic>
        <p:nvPicPr>
          <p:cNvPr id="8" name="Picture 7">
            <a:extLst>
              <a:ext uri="{FF2B5EF4-FFF2-40B4-BE49-F238E27FC236}">
                <a16:creationId xmlns="" xmlns:a16="http://schemas.microsoft.com/office/drawing/2014/main" id="{4352D796-4D23-164C-8801-3B40B80CDE7B}"/>
              </a:ext>
            </a:extLst>
          </p:cNvPr>
          <p:cNvPicPr>
            <a:picLocks noChangeAspect="1"/>
          </p:cNvPicPr>
          <p:nvPr/>
        </p:nvPicPr>
        <p:blipFill rotWithShape="1">
          <a:blip r:embed="rId3"/>
          <a:srcRect l="15774" r="7276"/>
          <a:stretch/>
        </p:blipFill>
        <p:spPr>
          <a:xfrm>
            <a:off x="8160603" y="2"/>
            <a:ext cx="4034316" cy="3486455"/>
          </a:xfrm>
          <a:custGeom>
            <a:avLst/>
            <a:gdLst/>
            <a:ahLst/>
            <a:cxnLst/>
            <a:rect l="l" t="t" r="r" b="b"/>
            <a:pathLst>
              <a:path w="4034316" h="3486455">
                <a:moveTo>
                  <a:pt x="280681" y="0"/>
                </a:moveTo>
                <a:lnTo>
                  <a:pt x="4034316" y="0"/>
                </a:lnTo>
                <a:lnTo>
                  <a:pt x="4034316" y="2800630"/>
                </a:lnTo>
                <a:lnTo>
                  <a:pt x="3874752" y="2945652"/>
                </a:lnTo>
                <a:cubicBezTo>
                  <a:pt x="3465371" y="3283503"/>
                  <a:pt x="2940535" y="3486455"/>
                  <a:pt x="2368296" y="3486455"/>
                </a:cubicBezTo>
                <a:cubicBezTo>
                  <a:pt x="1060322" y="3486455"/>
                  <a:pt x="0" y="2426133"/>
                  <a:pt x="0" y="1118159"/>
                </a:cubicBezTo>
                <a:cubicBezTo>
                  <a:pt x="0" y="791166"/>
                  <a:pt x="66270" y="479650"/>
                  <a:pt x="186113" y="196311"/>
                </a:cubicBezTo>
                <a:close/>
              </a:path>
            </a:pathLst>
          </a:custGeom>
        </p:spPr>
      </p:pic>
      <p:sp>
        <p:nvSpPr>
          <p:cNvPr id="14" name="Freeform: Shape 20">
            <a:extLst>
              <a:ext uri="{FF2B5EF4-FFF2-40B4-BE49-F238E27FC236}">
                <a16:creationId xmlns="" xmlns:a16="http://schemas.microsoft.com/office/drawing/2014/main" id="{2B7592FE-10D1-4664-B623-353F47C8DF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888132" y="4032250"/>
            <a:ext cx="3303868" cy="2825750"/>
          </a:xfrm>
          <a:custGeom>
            <a:avLst/>
            <a:gdLst>
              <a:gd name="connsiteX0" fmla="*/ 1888600 w 3303868"/>
              <a:gd name="connsiteY0" fmla="*/ 0 h 2825750"/>
              <a:gd name="connsiteX1" fmla="*/ 3224042 w 3303868"/>
              <a:gd name="connsiteY1" fmla="*/ 553158 h 2825750"/>
              <a:gd name="connsiteX2" fmla="*/ 3303868 w 3303868"/>
              <a:gd name="connsiteY2" fmla="*/ 640989 h 2825750"/>
              <a:gd name="connsiteX3" fmla="*/ 3303868 w 3303868"/>
              <a:gd name="connsiteY3" fmla="*/ 2825750 h 2825750"/>
              <a:gd name="connsiteX4" fmla="*/ 250380 w 3303868"/>
              <a:gd name="connsiteY4" fmla="*/ 2825750 h 2825750"/>
              <a:gd name="connsiteX5" fmla="*/ 227944 w 3303868"/>
              <a:gd name="connsiteY5" fmla="*/ 2788819 h 2825750"/>
              <a:gd name="connsiteX6" fmla="*/ 0 w 3303868"/>
              <a:gd name="connsiteY6" fmla="*/ 1888600 h 2825750"/>
              <a:gd name="connsiteX7" fmla="*/ 1888600 w 3303868"/>
              <a:gd name="connsiteY7" fmla="*/ 0 h 282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3868" h="2825750">
                <a:moveTo>
                  <a:pt x="1888600" y="0"/>
                </a:moveTo>
                <a:cubicBezTo>
                  <a:pt x="2410123" y="0"/>
                  <a:pt x="2882273" y="211389"/>
                  <a:pt x="3224042" y="553158"/>
                </a:cubicBezTo>
                <a:lnTo>
                  <a:pt x="3303868" y="640989"/>
                </a:lnTo>
                <a:lnTo>
                  <a:pt x="3303868" y="2825750"/>
                </a:lnTo>
                <a:lnTo>
                  <a:pt x="250380" y="2825750"/>
                </a:lnTo>
                <a:lnTo>
                  <a:pt x="227944" y="2788819"/>
                </a:lnTo>
                <a:cubicBezTo>
                  <a:pt x="82574" y="2521217"/>
                  <a:pt x="0" y="2214552"/>
                  <a:pt x="0" y="1888600"/>
                </a:cubicBezTo>
                <a:cubicBezTo>
                  <a:pt x="0" y="845555"/>
                  <a:pt x="845555" y="0"/>
                  <a:pt x="188860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 xmlns:a16="http://schemas.microsoft.com/office/drawing/2014/main" id="{649D1446-3B71-8543-AB44-CE4A8C36A26F}"/>
              </a:ext>
            </a:extLst>
          </p:cNvPr>
          <p:cNvPicPr>
            <a:picLocks noChangeAspect="1"/>
          </p:cNvPicPr>
          <p:nvPr/>
        </p:nvPicPr>
        <p:blipFill rotWithShape="1">
          <a:blip r:embed="rId4"/>
          <a:srcRect l="21808" r="12129"/>
          <a:stretch/>
        </p:blipFill>
        <p:spPr>
          <a:xfrm>
            <a:off x="9053088" y="4197217"/>
            <a:ext cx="3138912" cy="2660795"/>
          </a:xfrm>
          <a:custGeom>
            <a:avLst/>
            <a:gdLst/>
            <a:ahLst/>
            <a:cxnLst/>
            <a:rect l="l" t="t" r="r" b="b"/>
            <a:pathLst>
              <a:path w="3138912" h="2660795">
                <a:moveTo>
                  <a:pt x="1723644" y="0"/>
                </a:moveTo>
                <a:cubicBezTo>
                  <a:pt x="2259111" y="0"/>
                  <a:pt x="2737550" y="244172"/>
                  <a:pt x="3053691" y="627247"/>
                </a:cubicBezTo>
                <a:lnTo>
                  <a:pt x="3138912" y="741211"/>
                </a:lnTo>
                <a:lnTo>
                  <a:pt x="3138912" y="2660795"/>
                </a:lnTo>
                <a:lnTo>
                  <a:pt x="278239" y="2660795"/>
                </a:lnTo>
                <a:lnTo>
                  <a:pt x="208035" y="2545235"/>
                </a:lnTo>
                <a:cubicBezTo>
                  <a:pt x="75362" y="2301006"/>
                  <a:pt x="0" y="2021126"/>
                  <a:pt x="0" y="1723644"/>
                </a:cubicBezTo>
                <a:cubicBezTo>
                  <a:pt x="0" y="771702"/>
                  <a:pt x="771702" y="0"/>
                  <a:pt x="1723644" y="0"/>
                </a:cubicBezTo>
                <a:close/>
              </a:path>
            </a:pathLst>
          </a:custGeom>
        </p:spPr>
      </p:pic>
    </p:spTree>
    <p:extLst>
      <p:ext uri="{BB962C8B-B14F-4D97-AF65-F5344CB8AC3E}">
        <p14:creationId xmlns="" xmlns:p14="http://schemas.microsoft.com/office/powerpoint/2010/main" val="302437374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 xmlns:a16="http://schemas.microsoft.com/office/drawing/2014/main" id="{FF5D97B4-341F-4443-A994-4F8936DB6597}"/>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Justice Thomas says that actual malice not rooted in Const. </a:t>
            </a:r>
          </a:p>
        </p:txBody>
      </p:sp>
      <p:sp>
        <p:nvSpPr>
          <p:cNvPr id="3" name="Content Placeholder 2">
            <a:extLst>
              <a:ext uri="{FF2B5EF4-FFF2-40B4-BE49-F238E27FC236}">
                <a16:creationId xmlns="" xmlns:a16="http://schemas.microsoft.com/office/drawing/2014/main" id="{9A5E84C7-9DAC-7746-9E48-A10C0A36ACE3}"/>
              </a:ext>
            </a:extLst>
          </p:cNvPr>
          <p:cNvSpPr>
            <a:spLocks noGrp="1"/>
          </p:cNvSpPr>
          <p:nvPr>
            <p:ph idx="1"/>
          </p:nvPr>
        </p:nvSpPr>
        <p:spPr>
          <a:xfrm>
            <a:off x="1367624" y="2490436"/>
            <a:ext cx="9708995" cy="3567173"/>
          </a:xfrm>
        </p:spPr>
        <p:txBody>
          <a:bodyPr anchor="ctr">
            <a:normAutofit/>
          </a:bodyPr>
          <a:lstStyle/>
          <a:p>
            <a:r>
              <a:rPr lang="en-US" sz="2400">
                <a:hlinkClick r:id="rId2"/>
              </a:rPr>
              <a:t>https://www.nytimes.com/2019/02/19/us/politics/clarence-thomas-first-amendment-libel.html</a:t>
            </a:r>
            <a:endParaRPr lang="en-US" sz="2400"/>
          </a:p>
          <a:p>
            <a:r>
              <a:rPr lang="en-US" sz="2400"/>
              <a:t>Justice Thomas’s statement came in the wake of complaints from President Trump that libel laws make it too hard for public officials to win libel suits.</a:t>
            </a:r>
          </a:p>
          <a:p>
            <a:r>
              <a:rPr lang="en-US" sz="2400"/>
              <a:t>Sullivan suit was one of many suits filed by Southern politicians eager to starve the civil rights movement of the oxygen of national attention. They used libel suits as a way to discourage coverage of the movement by national news organizations.</a:t>
            </a:r>
          </a:p>
          <a:p>
            <a:endParaRPr lang="en-US" sz="2400"/>
          </a:p>
        </p:txBody>
      </p:sp>
    </p:spTree>
    <p:extLst>
      <p:ext uri="{BB962C8B-B14F-4D97-AF65-F5344CB8AC3E}">
        <p14:creationId xmlns="" xmlns:p14="http://schemas.microsoft.com/office/powerpoint/2010/main" val="4081890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 xmlns:a16="http://schemas.microsoft.com/office/drawing/2014/main" id="{44B3B318-2B8D-E84C-A6CA-BD25F1FCCFB6}"/>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Obscenity</a:t>
            </a:r>
          </a:p>
        </p:txBody>
      </p:sp>
      <p:sp>
        <p:nvSpPr>
          <p:cNvPr id="3" name="Content Placeholder 2">
            <a:extLst>
              <a:ext uri="{FF2B5EF4-FFF2-40B4-BE49-F238E27FC236}">
                <a16:creationId xmlns="" xmlns:a16="http://schemas.microsoft.com/office/drawing/2014/main" id="{37035B55-FC18-5F4F-B093-2A28F12EA626}"/>
              </a:ext>
            </a:extLst>
          </p:cNvPr>
          <p:cNvSpPr>
            <a:spLocks noGrp="1"/>
          </p:cNvSpPr>
          <p:nvPr>
            <p:ph idx="1"/>
          </p:nvPr>
        </p:nvSpPr>
        <p:spPr>
          <a:xfrm>
            <a:off x="1367624" y="2490436"/>
            <a:ext cx="9708995" cy="3567173"/>
          </a:xfrm>
        </p:spPr>
        <p:txBody>
          <a:bodyPr anchor="ctr">
            <a:normAutofit/>
          </a:bodyPr>
          <a:lstStyle/>
          <a:p>
            <a:r>
              <a:rPr lang="en-US" sz="2400"/>
              <a:t>Obscene material is not protected as free speech under 1</a:t>
            </a:r>
            <a:r>
              <a:rPr lang="en-US" sz="2400" baseline="30000"/>
              <a:t>st</a:t>
            </a:r>
            <a:r>
              <a:rPr lang="en-US" sz="2400"/>
              <a:t> Amendment</a:t>
            </a:r>
          </a:p>
          <a:p>
            <a:pPr marL="0" indent="0">
              <a:buNone/>
            </a:pPr>
            <a:endParaRPr lang="en-US" sz="2400"/>
          </a:p>
          <a:p>
            <a:r>
              <a:rPr lang="en-US" sz="2400"/>
              <a:t>Definition: Must meet three (3) criteria to be obscene</a:t>
            </a:r>
          </a:p>
          <a:p>
            <a:pPr marL="0" indent="0">
              <a:buNone/>
            </a:pPr>
            <a:endParaRPr lang="en-US" sz="2400"/>
          </a:p>
          <a:p>
            <a:r>
              <a:rPr lang="en-US" sz="2400"/>
              <a:t>If work is obscene it is NOT protected by 1st Amendment and can be regulated and/or punished.</a:t>
            </a:r>
          </a:p>
          <a:p>
            <a:pPr marL="0" indent="0">
              <a:buNone/>
            </a:pPr>
            <a:endParaRPr lang="en-US" sz="2400"/>
          </a:p>
        </p:txBody>
      </p:sp>
    </p:spTree>
    <p:extLst>
      <p:ext uri="{BB962C8B-B14F-4D97-AF65-F5344CB8AC3E}">
        <p14:creationId xmlns="" xmlns:p14="http://schemas.microsoft.com/office/powerpoint/2010/main" val="12112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07E773EB-1EC1-4E49-9DE2-E6F46049724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DA149098-FF4B-B243-BD20-2F23C3E1E542}"/>
              </a:ext>
            </a:extLst>
          </p:cNvPr>
          <p:cNvSpPr>
            <a:spLocks noGrp="1"/>
          </p:cNvSpPr>
          <p:nvPr>
            <p:ph type="title"/>
          </p:nvPr>
        </p:nvSpPr>
        <p:spPr>
          <a:xfrm>
            <a:off x="391378" y="320675"/>
            <a:ext cx="11407487" cy="1325563"/>
          </a:xfrm>
        </p:spPr>
        <p:txBody>
          <a:bodyPr>
            <a:normAutofit/>
          </a:bodyPr>
          <a:lstStyle/>
          <a:p>
            <a:r>
              <a:rPr lang="en-US" sz="5400">
                <a:solidFill>
                  <a:schemeClr val="bg1"/>
                </a:solidFill>
              </a:rPr>
              <a:t>3 Steps to Obscene</a:t>
            </a:r>
          </a:p>
        </p:txBody>
      </p:sp>
      <p:graphicFrame>
        <p:nvGraphicFramePr>
          <p:cNvPr id="5" name="Content Placeholder 2">
            <a:extLst>
              <a:ext uri="{FF2B5EF4-FFF2-40B4-BE49-F238E27FC236}">
                <a16:creationId xmlns="" xmlns:a16="http://schemas.microsoft.com/office/drawing/2014/main" id="{34C04E44-0500-4FD1-B8D7-6AD89133073A}"/>
              </a:ext>
            </a:extLst>
          </p:cNvPr>
          <p:cNvGraphicFramePr>
            <a:graphicFrameLocks noGrp="1"/>
          </p:cNvGraphicFramePr>
          <p:nvPr>
            <p:ph idx="1"/>
            <p:extLst>
              <p:ext uri="{D42A27DB-BD31-4B8C-83A1-F6EECF244321}">
                <p14:modId xmlns="" xmlns:p14="http://schemas.microsoft.com/office/powerpoint/2010/main" val="1315766494"/>
              </p:ext>
            </p:extLst>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57505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081EA652-8C6A-4E69-BEB9-1708094745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 xmlns:a16="http://schemas.microsoft.com/office/drawing/2014/main" id="{5298780A-33B9-4EA2-8F67-DE68AD628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 xmlns:a16="http://schemas.microsoft.com/office/drawing/2014/main" id="{7F488E8B-4E1E-4402-8935-D4E6C02615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AA2FEDA-EE95-9C46-8E6C-C630A7237EF5}"/>
              </a:ext>
            </a:extLst>
          </p:cNvPr>
          <p:cNvSpPr>
            <a:spLocks noGrp="1"/>
          </p:cNvSpPr>
          <p:nvPr>
            <p:ph type="title"/>
          </p:nvPr>
        </p:nvSpPr>
        <p:spPr>
          <a:xfrm>
            <a:off x="1075767" y="1188637"/>
            <a:ext cx="2988234" cy="4480726"/>
          </a:xfrm>
        </p:spPr>
        <p:txBody>
          <a:bodyPr>
            <a:normAutofit/>
          </a:bodyPr>
          <a:lstStyle/>
          <a:p>
            <a:pPr algn="r"/>
            <a:r>
              <a:rPr lang="en-US" sz="4600"/>
              <a:t>Defamation</a:t>
            </a:r>
          </a:p>
        </p:txBody>
      </p:sp>
      <p:cxnSp>
        <p:nvCxnSpPr>
          <p:cNvPr id="14" name="Straight Connector 13">
            <a:extLst>
              <a:ext uri="{FF2B5EF4-FFF2-40B4-BE49-F238E27FC236}">
                <a16:creationId xmlns="" xmlns:a16="http://schemas.microsoft.com/office/drawing/2014/main" id="{23AAC9B5-8015-485C-ACF9-A750390E9A5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49868537-4C9E-344C-A8F7-5B8D8F7DDB9C}"/>
              </a:ext>
            </a:extLst>
          </p:cNvPr>
          <p:cNvSpPr>
            <a:spLocks noGrp="1"/>
          </p:cNvSpPr>
          <p:nvPr>
            <p:ph idx="1"/>
          </p:nvPr>
        </p:nvSpPr>
        <p:spPr>
          <a:xfrm>
            <a:off x="5255260" y="1648870"/>
            <a:ext cx="4702848" cy="3560260"/>
          </a:xfrm>
        </p:spPr>
        <p:txBody>
          <a:bodyPr anchor="ctr">
            <a:normAutofit/>
          </a:bodyPr>
          <a:lstStyle/>
          <a:p>
            <a:r>
              <a:rPr lang="en-US" sz="2400"/>
              <a:t>Definition</a:t>
            </a:r>
          </a:p>
          <a:p>
            <a:r>
              <a:rPr lang="en-US" sz="2400"/>
              <a:t>Difference between Libel and Slander</a:t>
            </a:r>
          </a:p>
          <a:p>
            <a:r>
              <a:rPr lang="en-US" sz="2400"/>
              <a:t>Common Law v Constitutional Law</a:t>
            </a:r>
          </a:p>
          <a:p>
            <a:r>
              <a:rPr lang="en-US" sz="2400"/>
              <a:t>New York Times Co. v. Sullivan (1964) - why is it important</a:t>
            </a:r>
          </a:p>
          <a:p>
            <a:pPr lvl="1"/>
            <a:r>
              <a:rPr lang="en-US" dirty="0"/>
              <a:t>Public figures vs private figures</a:t>
            </a:r>
          </a:p>
        </p:txBody>
      </p:sp>
    </p:spTree>
    <p:extLst>
      <p:ext uri="{BB962C8B-B14F-4D97-AF65-F5344CB8AC3E}">
        <p14:creationId xmlns="" xmlns:p14="http://schemas.microsoft.com/office/powerpoint/2010/main" val="376122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081EA652-8C6A-4E69-BEB9-1708094745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 xmlns:a16="http://schemas.microsoft.com/office/drawing/2014/main" id="{5298780A-33B9-4EA2-8F67-DE68AD628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 xmlns:a16="http://schemas.microsoft.com/office/drawing/2014/main" id="{7F488E8B-4E1E-4402-8935-D4E6C02615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D76D240B-C9E2-E545-A641-C9B5FABAF9D5}"/>
              </a:ext>
            </a:extLst>
          </p:cNvPr>
          <p:cNvSpPr>
            <a:spLocks noGrp="1"/>
          </p:cNvSpPr>
          <p:nvPr>
            <p:ph type="title"/>
          </p:nvPr>
        </p:nvSpPr>
        <p:spPr>
          <a:xfrm>
            <a:off x="1075767" y="1188637"/>
            <a:ext cx="2988234" cy="4480726"/>
          </a:xfrm>
        </p:spPr>
        <p:txBody>
          <a:bodyPr>
            <a:normAutofit/>
          </a:bodyPr>
          <a:lstStyle/>
          <a:p>
            <a:pPr algn="r"/>
            <a:r>
              <a:rPr lang="en-US" sz="4600"/>
              <a:t>Defamation</a:t>
            </a:r>
          </a:p>
        </p:txBody>
      </p:sp>
      <p:cxnSp>
        <p:nvCxnSpPr>
          <p:cNvPr id="14" name="Straight Connector 13">
            <a:extLst>
              <a:ext uri="{FF2B5EF4-FFF2-40B4-BE49-F238E27FC236}">
                <a16:creationId xmlns="" xmlns:a16="http://schemas.microsoft.com/office/drawing/2014/main" id="{23AAC9B5-8015-485C-ACF9-A750390E9A5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1708D944-C5B4-EE4E-8259-AD194C36B085}"/>
              </a:ext>
            </a:extLst>
          </p:cNvPr>
          <p:cNvSpPr>
            <a:spLocks noGrp="1"/>
          </p:cNvSpPr>
          <p:nvPr>
            <p:ph idx="1"/>
          </p:nvPr>
        </p:nvSpPr>
        <p:spPr>
          <a:xfrm>
            <a:off x="5255260" y="1648870"/>
            <a:ext cx="4702848" cy="3560260"/>
          </a:xfrm>
        </p:spPr>
        <p:txBody>
          <a:bodyPr anchor="ctr">
            <a:normAutofit/>
          </a:bodyPr>
          <a:lstStyle/>
          <a:p>
            <a:r>
              <a:rPr lang="en-US" sz="2400"/>
              <a:t>Limit on Free Speech</a:t>
            </a:r>
          </a:p>
          <a:p>
            <a:r>
              <a:rPr lang="en-US" sz="2400"/>
              <a:t>First Amendment does not protect defamatory statements.  No right to make a defamatory statement.</a:t>
            </a:r>
          </a:p>
          <a:p>
            <a:r>
              <a:rPr lang="en-US" sz="2400"/>
              <a:t>A person’s reputation is important. </a:t>
            </a:r>
          </a:p>
        </p:txBody>
      </p:sp>
    </p:spTree>
    <p:extLst>
      <p:ext uri="{BB962C8B-B14F-4D97-AF65-F5344CB8AC3E}">
        <p14:creationId xmlns="" xmlns:p14="http://schemas.microsoft.com/office/powerpoint/2010/main" val="2888204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081EA652-8C6A-4E69-BEB9-1708094745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 xmlns:a16="http://schemas.microsoft.com/office/drawing/2014/main" id="{5298780A-33B9-4EA2-8F67-DE68AD628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 xmlns:a16="http://schemas.microsoft.com/office/drawing/2014/main" id="{7F488E8B-4E1E-4402-8935-D4E6C02615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EF29C446-7C67-5441-948F-411FF9C25205}"/>
              </a:ext>
            </a:extLst>
          </p:cNvPr>
          <p:cNvSpPr>
            <a:spLocks noGrp="1"/>
          </p:cNvSpPr>
          <p:nvPr>
            <p:ph type="title"/>
          </p:nvPr>
        </p:nvSpPr>
        <p:spPr>
          <a:xfrm>
            <a:off x="1075767" y="1188637"/>
            <a:ext cx="2988234" cy="4480726"/>
          </a:xfrm>
        </p:spPr>
        <p:txBody>
          <a:bodyPr>
            <a:normAutofit/>
          </a:bodyPr>
          <a:lstStyle/>
          <a:p>
            <a:pPr algn="r"/>
            <a:r>
              <a:rPr lang="en-US" sz="4100"/>
              <a:t>So What is Defamation?</a:t>
            </a:r>
          </a:p>
        </p:txBody>
      </p:sp>
      <p:cxnSp>
        <p:nvCxnSpPr>
          <p:cNvPr id="14" name="Straight Connector 13">
            <a:extLst>
              <a:ext uri="{FF2B5EF4-FFF2-40B4-BE49-F238E27FC236}">
                <a16:creationId xmlns="" xmlns:a16="http://schemas.microsoft.com/office/drawing/2014/main" id="{23AAC9B5-8015-485C-ACF9-A750390E9A5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465D98FB-7D37-874B-9D6C-77BCA409C50E}"/>
              </a:ext>
            </a:extLst>
          </p:cNvPr>
          <p:cNvSpPr>
            <a:spLocks noGrp="1"/>
          </p:cNvSpPr>
          <p:nvPr>
            <p:ph idx="1"/>
          </p:nvPr>
        </p:nvSpPr>
        <p:spPr>
          <a:xfrm>
            <a:off x="5255260" y="1648870"/>
            <a:ext cx="4702848" cy="3560260"/>
          </a:xfrm>
        </p:spPr>
        <p:txBody>
          <a:bodyPr anchor="ctr">
            <a:normAutofit/>
          </a:bodyPr>
          <a:lstStyle/>
          <a:p>
            <a:r>
              <a:rPr lang="en-US" sz="2000"/>
              <a:t>Tort </a:t>
            </a:r>
          </a:p>
          <a:p>
            <a:pPr lvl="1"/>
            <a:r>
              <a:rPr lang="en-US" sz="2000"/>
              <a:t>Remember the difference between a tort and a crime?</a:t>
            </a:r>
          </a:p>
          <a:p>
            <a:pPr lvl="1"/>
            <a:r>
              <a:rPr lang="en-US" sz="2000"/>
              <a:t>It’s all about who gets to bring the action in court and the standard under which you need to prove your case</a:t>
            </a:r>
          </a:p>
          <a:p>
            <a:pPr marL="457200" lvl="1" indent="0">
              <a:buNone/>
            </a:pPr>
            <a:endParaRPr lang="en-US" sz="2000"/>
          </a:p>
          <a:p>
            <a:r>
              <a:rPr lang="en-US" sz="2000"/>
              <a:t>False statement about a person that is communicated to another and injures a the person’s reputation.</a:t>
            </a:r>
          </a:p>
        </p:txBody>
      </p:sp>
    </p:spTree>
    <p:extLst>
      <p:ext uri="{BB962C8B-B14F-4D97-AF65-F5344CB8AC3E}">
        <p14:creationId xmlns="" xmlns:p14="http://schemas.microsoft.com/office/powerpoint/2010/main" val="118113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 xmlns:a16="http://schemas.microsoft.com/office/drawing/2014/main" id="{A5733B07-F9E1-3A4B-B3A0-5F8947A1CBC3}"/>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Elements (parts) of Defamation</a:t>
            </a:r>
            <a:br>
              <a:rPr lang="en-US" sz="4000">
                <a:solidFill>
                  <a:srgbClr val="FFFFFF"/>
                </a:solidFill>
              </a:rPr>
            </a:br>
            <a:r>
              <a:rPr lang="en-US" sz="4000">
                <a:solidFill>
                  <a:srgbClr val="FFFFFF"/>
                </a:solidFill>
              </a:rPr>
              <a:t>Either 4 or 5 elements</a:t>
            </a:r>
          </a:p>
        </p:txBody>
      </p:sp>
      <p:sp>
        <p:nvSpPr>
          <p:cNvPr id="3" name="Content Placeholder 2">
            <a:extLst>
              <a:ext uri="{FF2B5EF4-FFF2-40B4-BE49-F238E27FC236}">
                <a16:creationId xmlns="" xmlns:a16="http://schemas.microsoft.com/office/drawing/2014/main" id="{98BA62F6-C1C0-7147-875F-009FE830673F}"/>
              </a:ext>
            </a:extLst>
          </p:cNvPr>
          <p:cNvSpPr>
            <a:spLocks noGrp="1"/>
          </p:cNvSpPr>
          <p:nvPr>
            <p:ph idx="1"/>
          </p:nvPr>
        </p:nvSpPr>
        <p:spPr>
          <a:xfrm>
            <a:off x="1367624" y="2490436"/>
            <a:ext cx="9708995" cy="3567173"/>
          </a:xfrm>
        </p:spPr>
        <p:txBody>
          <a:bodyPr anchor="ctr">
            <a:normAutofit/>
          </a:bodyPr>
          <a:lstStyle/>
          <a:p>
            <a:r>
              <a:rPr lang="en-US" sz="2400"/>
              <a:t>1. 	False Statement -defamatory language</a:t>
            </a:r>
          </a:p>
          <a:p>
            <a:r>
              <a:rPr lang="en-US" sz="2400"/>
              <a:t>2.	Concerning the Plaintiff (what is a plaintiff?)</a:t>
            </a:r>
          </a:p>
          <a:p>
            <a:r>
              <a:rPr lang="en-US" sz="2400"/>
              <a:t>3.	Publication to a 3</a:t>
            </a:r>
            <a:r>
              <a:rPr lang="en-US" sz="2400" baseline="30000"/>
              <a:t>rd</a:t>
            </a:r>
            <a:r>
              <a:rPr lang="en-US" sz="2400"/>
              <a:t> Party</a:t>
            </a:r>
          </a:p>
          <a:p>
            <a:r>
              <a:rPr lang="en-US" sz="2400"/>
              <a:t>4.	Damage to Plaintiff’s Reputation</a:t>
            </a:r>
          </a:p>
          <a:p>
            <a:r>
              <a:rPr lang="en-US" sz="2400"/>
              <a:t>5.	Public figure or newsworthy event then defendant must have made the false statement intentionally or with reckless disregard of the truth.</a:t>
            </a:r>
          </a:p>
          <a:p>
            <a:pPr marL="0" indent="0">
              <a:buNone/>
            </a:pPr>
            <a:r>
              <a:rPr lang="en-US" sz="2400"/>
              <a:t>	Public Figures/officials need to prove their was “actual 	malice” by person who spoke or published false info.</a:t>
            </a:r>
          </a:p>
        </p:txBody>
      </p:sp>
    </p:spTree>
    <p:extLst>
      <p:ext uri="{BB962C8B-B14F-4D97-AF65-F5344CB8AC3E}">
        <p14:creationId xmlns="" xmlns:p14="http://schemas.microsoft.com/office/powerpoint/2010/main" val="307024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Freeform: Shape 33">
            <a:extLst>
              <a:ext uri="{FF2B5EF4-FFF2-40B4-BE49-F238E27FC236}">
                <a16:creationId xmlns=""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6" name="Freeform: Shape 35">
            <a:extLst>
              <a:ext uri="{FF2B5EF4-FFF2-40B4-BE49-F238E27FC236}">
                <a16:creationId xmlns=""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3205A7B9-2E4D-974E-A11B-6E90A3EAB381}"/>
              </a:ext>
            </a:extLst>
          </p:cNvPr>
          <p:cNvSpPr>
            <a:spLocks noGrp="1"/>
          </p:cNvSpPr>
          <p:nvPr>
            <p:ph type="title"/>
          </p:nvPr>
        </p:nvSpPr>
        <p:spPr>
          <a:xfrm>
            <a:off x="621792" y="1161288"/>
            <a:ext cx="3602736" cy="4526280"/>
          </a:xfrm>
        </p:spPr>
        <p:txBody>
          <a:bodyPr>
            <a:normAutofit/>
          </a:bodyPr>
          <a:lstStyle/>
          <a:p>
            <a:r>
              <a:rPr lang="en-US" sz="4000"/>
              <a:t>1. Defamatory Language</a:t>
            </a:r>
          </a:p>
        </p:txBody>
      </p:sp>
      <p:sp>
        <p:nvSpPr>
          <p:cNvPr id="38" name="Rectangle 37">
            <a:extLst>
              <a:ext uri="{FF2B5EF4-FFF2-40B4-BE49-F238E27FC236}">
                <a16:creationId xmlns=""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B916FD40-4B0F-4342-8159-34E107E97333}"/>
              </a:ext>
            </a:extLst>
          </p:cNvPr>
          <p:cNvSpPr>
            <a:spLocks noGrp="1"/>
          </p:cNvSpPr>
          <p:nvPr>
            <p:ph idx="1"/>
          </p:nvPr>
        </p:nvSpPr>
        <p:spPr>
          <a:xfrm>
            <a:off x="5434149" y="932688"/>
            <a:ext cx="5916603" cy="4992624"/>
          </a:xfrm>
        </p:spPr>
        <p:txBody>
          <a:bodyPr anchor="ctr">
            <a:normAutofit/>
          </a:bodyPr>
          <a:lstStyle/>
          <a:p>
            <a:r>
              <a:rPr lang="en-US" sz="2000"/>
              <a:t>Anything that harms a person’ reputation.</a:t>
            </a:r>
          </a:p>
          <a:p>
            <a:r>
              <a:rPr lang="en-US" sz="2000"/>
              <a:t>Name calling isn’t enough.  So calling someone a “jerk” isn’t defamatory.</a:t>
            </a:r>
          </a:p>
        </p:txBody>
      </p:sp>
    </p:spTree>
    <p:extLst>
      <p:ext uri="{BB962C8B-B14F-4D97-AF65-F5344CB8AC3E}">
        <p14:creationId xmlns="" xmlns:p14="http://schemas.microsoft.com/office/powerpoint/2010/main" val="4643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081EA652-8C6A-4E69-BEB9-1708094745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20">
            <a:extLst>
              <a:ext uri="{FF2B5EF4-FFF2-40B4-BE49-F238E27FC236}">
                <a16:creationId xmlns="" xmlns:a16="http://schemas.microsoft.com/office/drawing/2014/main" id="{5298780A-33B9-4EA2-8F67-DE68AD628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 xmlns:a16="http://schemas.microsoft.com/office/drawing/2014/main" id="{7F488E8B-4E1E-4402-8935-D4E6C02615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92E89F1C-5681-9A47-95D9-689BE20CE93F}"/>
              </a:ext>
            </a:extLst>
          </p:cNvPr>
          <p:cNvSpPr>
            <a:spLocks noGrp="1"/>
          </p:cNvSpPr>
          <p:nvPr>
            <p:ph type="title"/>
          </p:nvPr>
        </p:nvSpPr>
        <p:spPr>
          <a:xfrm>
            <a:off x="1075767" y="1188637"/>
            <a:ext cx="2988234" cy="4480726"/>
          </a:xfrm>
        </p:spPr>
        <p:txBody>
          <a:bodyPr>
            <a:normAutofit/>
          </a:bodyPr>
          <a:lstStyle/>
          <a:p>
            <a:pPr algn="r"/>
            <a:r>
              <a:rPr lang="en-US" sz="4600"/>
              <a:t>2. Concerning the Plaintiff’s Reputation</a:t>
            </a:r>
          </a:p>
        </p:txBody>
      </p:sp>
      <p:cxnSp>
        <p:nvCxnSpPr>
          <p:cNvPr id="25" name="Straight Connector 24">
            <a:extLst>
              <a:ext uri="{FF2B5EF4-FFF2-40B4-BE49-F238E27FC236}">
                <a16:creationId xmlns="" xmlns:a16="http://schemas.microsoft.com/office/drawing/2014/main" id="{23AAC9B5-8015-485C-ACF9-A750390E9A5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029920A0-AAAA-F444-8801-FD6F4C840852}"/>
              </a:ext>
            </a:extLst>
          </p:cNvPr>
          <p:cNvSpPr>
            <a:spLocks noGrp="1"/>
          </p:cNvSpPr>
          <p:nvPr>
            <p:ph idx="1"/>
          </p:nvPr>
        </p:nvSpPr>
        <p:spPr>
          <a:xfrm>
            <a:off x="5255260" y="1648870"/>
            <a:ext cx="4702848" cy="3560260"/>
          </a:xfrm>
        </p:spPr>
        <p:txBody>
          <a:bodyPr anchor="ctr">
            <a:normAutofit/>
          </a:bodyPr>
          <a:lstStyle/>
          <a:p>
            <a:r>
              <a:rPr lang="en-US" sz="2400"/>
              <a:t>Defamatory statement must be about the Plaintiff.  A person can’t allege defamation if the statement is made about a relative. </a:t>
            </a:r>
          </a:p>
          <a:p>
            <a:pPr marL="0" indent="0">
              <a:buNone/>
            </a:pPr>
            <a:endParaRPr lang="en-US" sz="2400"/>
          </a:p>
          <a:p>
            <a:pPr lvl="1"/>
            <a:r>
              <a:rPr lang="en-US" dirty="0"/>
              <a:t>Example:  not good enough if the defamatory statement is about Emma Stones’ brother.  She can’t sue.</a:t>
            </a:r>
          </a:p>
          <a:p>
            <a:pPr lvl="1"/>
            <a:endParaRPr lang="en-US" dirty="0"/>
          </a:p>
          <a:p>
            <a:pPr marL="457200" lvl="1" indent="0">
              <a:buNone/>
            </a:pPr>
            <a:endParaRPr lang="en-US" dirty="0"/>
          </a:p>
        </p:txBody>
      </p:sp>
    </p:spTree>
    <p:extLst>
      <p:ext uri="{BB962C8B-B14F-4D97-AF65-F5344CB8AC3E}">
        <p14:creationId xmlns="" xmlns:p14="http://schemas.microsoft.com/office/powerpoint/2010/main" val="1881137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B6CDA21F-E7AF-4C75-8395-33F58D5B0E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 xmlns:a16="http://schemas.microsoft.com/office/drawing/2014/main" id="{AE1C45F0-260A-458C-96ED-C1F6D215121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 xmlns:a16="http://schemas.microsoft.com/office/drawing/2014/main" id="{A6604B49-AD5C-4590-B051-06C8222ECD9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743ECCAF-29C5-4537-947C-7EA1292463D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 xmlns:a16="http://schemas.microsoft.com/office/drawing/2014/main" id="{ED49787B-8DE6-4467-AD0A-8DECC6E0C2D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 xmlns:a16="http://schemas.microsoft.com/office/drawing/2014/main" id="{D5B0017B-2ECA-49AF-B397-DC140825DF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A6E12D67-FE46-2B4A-A740-C32AAE781B95}"/>
              </a:ext>
            </a:extLst>
          </p:cNvPr>
          <p:cNvSpPr>
            <a:spLocks noGrp="1"/>
          </p:cNvSpPr>
          <p:nvPr>
            <p:ph type="title"/>
          </p:nvPr>
        </p:nvSpPr>
        <p:spPr>
          <a:xfrm>
            <a:off x="1043631" y="809898"/>
            <a:ext cx="9942716" cy="1554480"/>
          </a:xfrm>
        </p:spPr>
        <p:txBody>
          <a:bodyPr anchor="ctr">
            <a:normAutofit/>
          </a:bodyPr>
          <a:lstStyle/>
          <a:p>
            <a:r>
              <a:rPr lang="en-US" sz="4800"/>
              <a:t>3. Publication</a:t>
            </a:r>
          </a:p>
        </p:txBody>
      </p:sp>
      <p:sp>
        <p:nvSpPr>
          <p:cNvPr id="3" name="Content Placeholder 2">
            <a:extLst>
              <a:ext uri="{FF2B5EF4-FFF2-40B4-BE49-F238E27FC236}">
                <a16:creationId xmlns="" xmlns:a16="http://schemas.microsoft.com/office/drawing/2014/main" id="{BA11F774-682C-7A49-9136-B565DE7E4DB9}"/>
              </a:ext>
            </a:extLst>
          </p:cNvPr>
          <p:cNvSpPr>
            <a:spLocks noGrp="1"/>
          </p:cNvSpPr>
          <p:nvPr>
            <p:ph idx="1"/>
          </p:nvPr>
        </p:nvSpPr>
        <p:spPr>
          <a:xfrm>
            <a:off x="1045028" y="3017522"/>
            <a:ext cx="9941319" cy="3124658"/>
          </a:xfrm>
        </p:spPr>
        <p:txBody>
          <a:bodyPr anchor="ctr">
            <a:normAutofit/>
          </a:bodyPr>
          <a:lstStyle/>
          <a:p>
            <a:r>
              <a:rPr lang="en-US" sz="2400"/>
              <a:t>Any communication to a third party</a:t>
            </a:r>
          </a:p>
          <a:p>
            <a:pPr lvl="1"/>
            <a:r>
              <a:rPr lang="en-US" dirty="0"/>
              <a:t>Note:  pay attention to how the communication is made </a:t>
            </a:r>
            <a:r>
              <a:rPr lang="en-US"/>
              <a:t>Libel v Slander </a:t>
            </a:r>
            <a:r>
              <a:rPr lang="en-US" dirty="0"/>
              <a:t>(See damages)</a:t>
            </a:r>
            <a:endParaRPr lang="en-US"/>
          </a:p>
          <a:p>
            <a:endParaRPr lang="en-US" sz="2400"/>
          </a:p>
          <a:p>
            <a:r>
              <a:rPr lang="en-US" sz="2400"/>
              <a:t>Can’t defame someone by speaking directly to them.</a:t>
            </a:r>
          </a:p>
          <a:p>
            <a:endParaRPr lang="en-US" sz="2400"/>
          </a:p>
          <a:p>
            <a:endParaRPr lang="en-US" sz="2400"/>
          </a:p>
        </p:txBody>
      </p:sp>
      <p:cxnSp>
        <p:nvCxnSpPr>
          <p:cNvPr id="17" name="Straight Connector 16">
            <a:extLst>
              <a:ext uri="{FF2B5EF4-FFF2-40B4-BE49-F238E27FC236}">
                <a16:creationId xmlns="" xmlns:a16="http://schemas.microsoft.com/office/drawing/2014/main" id="{6CF1BAF6-AD41-4082-B212-8A1F9A2E877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812799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5F8907-E581-1C4E-88B7-E21315B03A27}"/>
              </a:ext>
            </a:extLst>
          </p:cNvPr>
          <p:cNvSpPr>
            <a:spLocks noGrp="1"/>
          </p:cNvSpPr>
          <p:nvPr>
            <p:ph type="title"/>
          </p:nvPr>
        </p:nvSpPr>
        <p:spPr>
          <a:xfrm>
            <a:off x="2489772" y="133565"/>
            <a:ext cx="7313613" cy="1248310"/>
          </a:xfrm>
        </p:spPr>
        <p:txBody>
          <a:bodyPr/>
          <a:lstStyle/>
          <a:p>
            <a:r>
              <a:rPr lang="en-US" sz="2800" dirty="0"/>
              <a:t>4.  </a:t>
            </a:r>
            <a:r>
              <a:rPr lang="en-US" sz="2800" u="sng" dirty="0"/>
              <a:t>Damages</a:t>
            </a:r>
            <a:r>
              <a:rPr lang="en-US" sz="2800" dirty="0"/>
              <a:t>: Difference between libel and slander makes a difference for the damages (harm) I need to prove</a:t>
            </a:r>
          </a:p>
        </p:txBody>
      </p:sp>
      <p:pic>
        <p:nvPicPr>
          <p:cNvPr id="5" name="Content Placeholder 4">
            <a:extLst>
              <a:ext uri="{FF2B5EF4-FFF2-40B4-BE49-F238E27FC236}">
                <a16:creationId xmlns="" xmlns:a16="http://schemas.microsoft.com/office/drawing/2014/main" id="{E1C3D3CF-B6F4-814A-A1D5-33700990E76B}"/>
              </a:ext>
            </a:extLst>
          </p:cNvPr>
          <p:cNvPicPr>
            <a:picLocks noGrp="1" noChangeAspect="1"/>
          </p:cNvPicPr>
          <p:nvPr>
            <p:ph idx="1"/>
          </p:nvPr>
        </p:nvPicPr>
        <p:blipFill>
          <a:blip r:embed="rId2"/>
          <a:stretch>
            <a:fillRect/>
          </a:stretch>
        </p:blipFill>
        <p:spPr>
          <a:xfrm>
            <a:off x="1947621" y="2028206"/>
            <a:ext cx="3562753" cy="2163651"/>
          </a:xfrm>
        </p:spPr>
      </p:pic>
      <p:sp>
        <p:nvSpPr>
          <p:cNvPr id="10" name="TextBox 9">
            <a:extLst>
              <a:ext uri="{FF2B5EF4-FFF2-40B4-BE49-F238E27FC236}">
                <a16:creationId xmlns="" xmlns:a16="http://schemas.microsoft.com/office/drawing/2014/main" id="{B4C7BE00-4208-5548-8CA4-1667C956A7B8}"/>
              </a:ext>
            </a:extLst>
          </p:cNvPr>
          <p:cNvSpPr txBox="1"/>
          <p:nvPr/>
        </p:nvSpPr>
        <p:spPr>
          <a:xfrm>
            <a:off x="2027434" y="1381875"/>
            <a:ext cx="3935003" cy="646331"/>
          </a:xfrm>
          <a:prstGeom prst="rect">
            <a:avLst/>
          </a:prstGeom>
          <a:noFill/>
        </p:spPr>
        <p:txBody>
          <a:bodyPr wrap="square" rtlCol="0">
            <a:spAutoFit/>
          </a:bodyPr>
          <a:lstStyle/>
          <a:p>
            <a:r>
              <a:rPr lang="en-US" sz="3600" dirty="0"/>
              <a:t>          Libel	                    </a:t>
            </a:r>
          </a:p>
        </p:txBody>
      </p:sp>
      <p:pic>
        <p:nvPicPr>
          <p:cNvPr id="12" name="Picture 11">
            <a:extLst>
              <a:ext uri="{FF2B5EF4-FFF2-40B4-BE49-F238E27FC236}">
                <a16:creationId xmlns="" xmlns:a16="http://schemas.microsoft.com/office/drawing/2014/main" id="{3FF571AE-CAAB-0C4A-A9D4-FD949484E9A0}"/>
              </a:ext>
            </a:extLst>
          </p:cNvPr>
          <p:cNvPicPr>
            <a:picLocks noChangeAspect="1"/>
          </p:cNvPicPr>
          <p:nvPr/>
        </p:nvPicPr>
        <p:blipFill>
          <a:blip r:embed="rId3"/>
          <a:stretch>
            <a:fillRect/>
          </a:stretch>
        </p:blipFill>
        <p:spPr>
          <a:xfrm>
            <a:off x="6512480" y="2028206"/>
            <a:ext cx="3710019" cy="2163651"/>
          </a:xfrm>
          <a:prstGeom prst="rect">
            <a:avLst/>
          </a:prstGeom>
        </p:spPr>
      </p:pic>
      <p:sp>
        <p:nvSpPr>
          <p:cNvPr id="15" name="TextBox 14">
            <a:extLst>
              <a:ext uri="{FF2B5EF4-FFF2-40B4-BE49-F238E27FC236}">
                <a16:creationId xmlns="" xmlns:a16="http://schemas.microsoft.com/office/drawing/2014/main" id="{6D35B51B-7842-8D49-BAE5-B81A582CEB69}"/>
              </a:ext>
            </a:extLst>
          </p:cNvPr>
          <p:cNvSpPr txBox="1"/>
          <p:nvPr/>
        </p:nvSpPr>
        <p:spPr>
          <a:xfrm>
            <a:off x="6424774" y="1381875"/>
            <a:ext cx="3522703" cy="646331"/>
          </a:xfrm>
          <a:prstGeom prst="rect">
            <a:avLst/>
          </a:prstGeom>
          <a:noFill/>
        </p:spPr>
        <p:txBody>
          <a:bodyPr wrap="square" rtlCol="0">
            <a:spAutoFit/>
          </a:bodyPr>
          <a:lstStyle/>
          <a:p>
            <a:r>
              <a:rPr lang="en-US" sz="3600" dirty="0"/>
              <a:t>         Slander</a:t>
            </a:r>
          </a:p>
        </p:txBody>
      </p:sp>
      <p:sp>
        <p:nvSpPr>
          <p:cNvPr id="16" name="TextBox 15">
            <a:extLst>
              <a:ext uri="{FF2B5EF4-FFF2-40B4-BE49-F238E27FC236}">
                <a16:creationId xmlns="" xmlns:a16="http://schemas.microsoft.com/office/drawing/2014/main" id="{D938C8D5-19CA-C84C-A7A2-296F723B2610}"/>
              </a:ext>
            </a:extLst>
          </p:cNvPr>
          <p:cNvSpPr txBox="1"/>
          <p:nvPr/>
        </p:nvSpPr>
        <p:spPr>
          <a:xfrm>
            <a:off x="1832225" y="4294598"/>
            <a:ext cx="3914455"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t>Libel is written or permanent defamatory statement</a:t>
            </a:r>
          </a:p>
          <a:p>
            <a:pPr marL="342900" indent="-342900">
              <a:buFont typeface="Arial" panose="020B0604020202020204" pitchFamily="34" charset="0"/>
              <a:buChar char="•"/>
            </a:pPr>
            <a:r>
              <a:rPr lang="en-US" sz="2400" dirty="0"/>
              <a:t>Broadcasting is permanent</a:t>
            </a:r>
          </a:p>
          <a:p>
            <a:pPr marL="342900" indent="-342900">
              <a:buFont typeface="Arial" panose="020B0604020202020204" pitchFamily="34" charset="0"/>
              <a:buChar char="•"/>
            </a:pPr>
            <a:r>
              <a:rPr lang="en-US" sz="2400" dirty="0">
                <a:solidFill>
                  <a:srgbClr val="FF0000"/>
                </a:solidFill>
              </a:rPr>
              <a:t>No monetary damages </a:t>
            </a:r>
            <a:r>
              <a:rPr lang="en-US" sz="2400" dirty="0"/>
              <a:t>need to be suffered (no “Special Damages”)</a:t>
            </a:r>
          </a:p>
        </p:txBody>
      </p:sp>
      <p:sp>
        <p:nvSpPr>
          <p:cNvPr id="17" name="TextBox 16">
            <a:extLst>
              <a:ext uri="{FF2B5EF4-FFF2-40B4-BE49-F238E27FC236}">
                <a16:creationId xmlns="" xmlns:a16="http://schemas.microsoft.com/office/drawing/2014/main" id="{E3953C23-2464-A745-B108-4E33A95D2980}"/>
              </a:ext>
            </a:extLst>
          </p:cNvPr>
          <p:cNvSpPr txBox="1"/>
          <p:nvPr/>
        </p:nvSpPr>
        <p:spPr>
          <a:xfrm>
            <a:off x="6522754" y="4294599"/>
            <a:ext cx="3710019"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FF0000"/>
                </a:solidFill>
              </a:rPr>
              <a:t>S</a:t>
            </a:r>
            <a:r>
              <a:rPr lang="en-US" sz="2400" dirty="0"/>
              <a:t>lander is </a:t>
            </a:r>
            <a:r>
              <a:rPr lang="en-US" sz="2400" dirty="0">
                <a:solidFill>
                  <a:srgbClr val="FF0000"/>
                </a:solidFill>
              </a:rPr>
              <a:t>S</a:t>
            </a:r>
            <a:r>
              <a:rPr lang="en-US" sz="2400" dirty="0"/>
              <a:t>poken</a:t>
            </a:r>
          </a:p>
          <a:p>
            <a:pPr marL="342900" indent="-342900">
              <a:buFont typeface="Arial" panose="020B0604020202020204" pitchFamily="34" charset="0"/>
              <a:buChar char="•"/>
            </a:pPr>
            <a:r>
              <a:rPr lang="en-US" sz="2400" dirty="0">
                <a:solidFill>
                  <a:srgbClr val="FF0000"/>
                </a:solidFill>
              </a:rPr>
              <a:t>Need monetary harm </a:t>
            </a:r>
            <a:r>
              <a:rPr lang="en-US" sz="2400" dirty="0"/>
              <a:t>“Special Damages” </a:t>
            </a:r>
          </a:p>
          <a:p>
            <a:pPr marL="342900" indent="-342900">
              <a:buFont typeface="Arial" panose="020B0604020202020204" pitchFamily="34" charset="0"/>
              <a:buChar char="•"/>
            </a:pPr>
            <a:r>
              <a:rPr lang="en-US" sz="2400" dirty="0"/>
              <a:t>See 4 exceptions to having to have suffered $ harm.</a:t>
            </a:r>
          </a:p>
          <a:p>
            <a:pPr marL="342900" indent="-342900">
              <a:buFont typeface="Arial" panose="020B0604020202020204" pitchFamily="34" charset="0"/>
              <a:buChar char="•"/>
            </a:pPr>
            <a:r>
              <a:rPr lang="en-US" sz="2400" dirty="0"/>
              <a:t>Gossip v Slander</a:t>
            </a:r>
          </a:p>
        </p:txBody>
      </p:sp>
    </p:spTree>
    <p:extLst>
      <p:ext uri="{BB962C8B-B14F-4D97-AF65-F5344CB8AC3E}">
        <p14:creationId xmlns="" xmlns:p14="http://schemas.microsoft.com/office/powerpoint/2010/main" val="2911125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819</Words>
  <Application>Microsoft Office PowerPoint</Application>
  <PresentationFormat>Custom</PresentationFormat>
  <Paragraphs>107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Chapter 1, Part 2</vt:lpstr>
      <vt:lpstr>Defamation</vt:lpstr>
      <vt:lpstr>Defamation</vt:lpstr>
      <vt:lpstr>So What is Defamation?</vt:lpstr>
      <vt:lpstr>Elements (parts) of Defamation Either 4 or 5 elements</vt:lpstr>
      <vt:lpstr>1. Defamatory Language</vt:lpstr>
      <vt:lpstr>2. Concerning the Plaintiff’s Reputation</vt:lpstr>
      <vt:lpstr>3. Publication</vt:lpstr>
      <vt:lpstr>4.  Damages: Difference between libel and slander makes a difference for the damages (harm) I need to prove</vt:lpstr>
      <vt:lpstr>Slander (spoken)-–must prove Special Damages (suffer $ loss) unless:</vt:lpstr>
      <vt:lpstr>Elements (parts) of Defamation</vt:lpstr>
      <vt:lpstr> For Matters of Public Concern: How to Prove Fault.                           IF………………… </vt:lpstr>
      <vt:lpstr>NY Times v Sullivan </vt:lpstr>
      <vt:lpstr>NY Times v Sullivan </vt:lpstr>
      <vt:lpstr>Actual Malice</vt:lpstr>
      <vt:lpstr>Five (5) Defenses to Charge of Defamation</vt:lpstr>
      <vt:lpstr>Justice Thomas says that actual malice not rooted in Const. </vt:lpstr>
      <vt:lpstr>Obscenity</vt:lpstr>
      <vt:lpstr>3 Steps to Obscene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Part 2</dc:title>
  <dc:creator>Samuel Fineman</dc:creator>
  <cp:lastModifiedBy>Mark Nzioka</cp:lastModifiedBy>
  <cp:revision>1</cp:revision>
  <dcterms:created xsi:type="dcterms:W3CDTF">2020-08-29T01:40:33Z</dcterms:created>
  <dcterms:modified xsi:type="dcterms:W3CDTF">2021-05-12T04:46:11Z</dcterms:modified>
</cp:coreProperties>
</file>