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0" r:id="rId2"/>
  </p:sldMasterIdLst>
  <p:sldIdLst>
    <p:sldId id="256" r:id="rId3"/>
    <p:sldId id="257"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p:restoredTop sz="94694"/>
  </p:normalViewPr>
  <p:slideViewPr>
    <p:cSldViewPr snapToGrid="0" snapToObjects="1">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026EAF-3626-154E-BD30-41675064C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045553B-21AC-9A47-AA13-1E46BCC54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E2BF76B-4273-6642-89D2-62C32231DD95}"/>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a:extLst>
              <a:ext uri="{FF2B5EF4-FFF2-40B4-BE49-F238E27FC236}">
                <a16:creationId xmlns="" xmlns:a16="http://schemas.microsoft.com/office/drawing/2014/main" id="{019A2799-D4DC-0645-A89E-CC848A7D6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FA71BF-D40C-3E40-B3A0-7DD18836364A}"/>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61052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A7B86E-726F-A642-98D4-354F2F43C1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146643F-65D4-A040-8A53-4F0B140AF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F01F61F-5E3F-3C44-8E98-497DBA5F6CFE}"/>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a:extLst>
              <a:ext uri="{FF2B5EF4-FFF2-40B4-BE49-F238E27FC236}">
                <a16:creationId xmlns="" xmlns:a16="http://schemas.microsoft.com/office/drawing/2014/main" id="{7C04ADC7-B9EA-1B43-A82E-4A6697631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F1D61F-A6BD-7643-801D-D75BBC6AB6BC}"/>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04226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D3B77C-C430-7B4B-A6A2-840E1C4A95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6192677-BB3C-F84D-8D64-8EE4B728A7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06C878-172B-CA48-8A6E-D261E4F1028A}"/>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a:extLst>
              <a:ext uri="{FF2B5EF4-FFF2-40B4-BE49-F238E27FC236}">
                <a16:creationId xmlns="" xmlns:a16="http://schemas.microsoft.com/office/drawing/2014/main" id="{67137B75-8389-D44A-AB62-05E353A1A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F454C0-2FFA-3C4E-BE46-1B2D0C087125}"/>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410941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A181424-F7D5-C24F-8087-63009DB36507}"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9175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1397242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30799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395E5F-F2EB-7244-936C-E8D7E16C6F0C}"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331675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5E5F-F2EB-7244-936C-E8D7E16C6F0C}" type="datetimeFigureOut">
              <a:rPr lang="en-US" smtClean="0"/>
              <a:pPr/>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81424-F7D5-C24F-8087-63009DB36507}"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68755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395E5F-F2EB-7244-936C-E8D7E16C6F0C}" type="datetimeFigureOut">
              <a:rPr lang="en-US" smtClean="0"/>
              <a:pPr/>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81424-F7D5-C24F-8087-63009DB36507}"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076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95E5F-F2EB-7244-936C-E8D7E16C6F0C}" type="datetimeFigureOut">
              <a:rPr lang="en-US" smtClean="0"/>
              <a:pPr/>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219240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95E5F-F2EB-7244-936C-E8D7E16C6F0C}"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81424-F7D5-C24F-8087-63009DB36507}"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071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26AFD2-C6A3-CB4F-9BEB-49253D59D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DDBB975-D0AB-E548-938F-F8A22D7E3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9F625D-D2A3-FE4B-A9D0-6F9DFCA0BB29}"/>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a:extLst>
              <a:ext uri="{FF2B5EF4-FFF2-40B4-BE49-F238E27FC236}">
                <a16:creationId xmlns="" xmlns:a16="http://schemas.microsoft.com/office/drawing/2014/main" id="{05F640B3-C536-B740-9EB6-CBB839325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83C9B8D-05D6-BC4A-ACB0-6A63AFEECEA7}"/>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30270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95E5F-F2EB-7244-936C-E8D7E16C6F0C}"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533151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95E5F-F2EB-7244-936C-E8D7E16C6F0C}"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1903466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60436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3183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092223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08172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6079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89605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1424-F7D5-C24F-8087-63009DB36507}"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5861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F46789-9256-5C4B-BB93-C7B678B0D0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3D43E90-41B0-C543-95C2-6D417B6AE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C43BCA9-45A5-0547-9C0D-1EC813077AEC}"/>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5" name="Footer Placeholder 4">
            <a:extLst>
              <a:ext uri="{FF2B5EF4-FFF2-40B4-BE49-F238E27FC236}">
                <a16:creationId xmlns="" xmlns:a16="http://schemas.microsoft.com/office/drawing/2014/main" id="{7450EC08-1B14-034D-9BBF-896CE47C2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393DAA5-3E62-8048-9FE3-D9F04BB2B16C}"/>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53029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40060-2230-EF46-BEF4-3090EEFE6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0606C27-60BB-7944-8E45-105419F08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CD7BDC5-5BC2-B247-9288-857A4CBAD7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098B089-AD6E-DB42-8CBB-CC933D05E2FF}"/>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6" name="Footer Placeholder 5">
            <a:extLst>
              <a:ext uri="{FF2B5EF4-FFF2-40B4-BE49-F238E27FC236}">
                <a16:creationId xmlns="" xmlns:a16="http://schemas.microsoft.com/office/drawing/2014/main" id="{75EC46B2-802A-6140-A389-A79F5423E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BE65B9C-2263-024A-9A07-332A1B691C64}"/>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98050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C8B3A-6B84-3B4D-8E7A-E7B9009FC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7FBFBC4-AA3A-A141-8D71-F901B743F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EEC12F0-765A-FD44-900F-BB0AA3497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7B4F6F9-E239-3340-8A56-2AE07158F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B75D966-9A31-6444-89AA-C2E9D8AAA2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CD1DAE9-418B-8442-9F56-C2F71FB148E5}"/>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8" name="Footer Placeholder 7">
            <a:extLst>
              <a:ext uri="{FF2B5EF4-FFF2-40B4-BE49-F238E27FC236}">
                <a16:creationId xmlns="" xmlns:a16="http://schemas.microsoft.com/office/drawing/2014/main" id="{4EA29833-3B8D-FE47-A8E3-235649E7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48469B4-E2AE-7F48-98E7-44B4DA5BF025}"/>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42855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DCF969-36F3-E645-896F-A91CAE62B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216A8E6-BA9D-4248-817A-3F2DA0504EC3}"/>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4" name="Footer Placeholder 3">
            <a:extLst>
              <a:ext uri="{FF2B5EF4-FFF2-40B4-BE49-F238E27FC236}">
                <a16:creationId xmlns="" xmlns:a16="http://schemas.microsoft.com/office/drawing/2014/main" id="{5484E1F4-9321-244A-AF20-8EC4662AA0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E5A3838-0C72-334D-AD12-CB5867043F11}"/>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89071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C35C589-824C-6F4C-8434-66D60B7A9F21}"/>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3" name="Footer Placeholder 2">
            <a:extLst>
              <a:ext uri="{FF2B5EF4-FFF2-40B4-BE49-F238E27FC236}">
                <a16:creationId xmlns="" xmlns:a16="http://schemas.microsoft.com/office/drawing/2014/main" id="{EDD61BF2-BC26-C64D-8458-C55553AB46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6EAEDD1-482B-104B-8C9D-0787F748C1B9}"/>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2818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F2A687-9E96-1445-B43A-0A7C0057A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9889F33-FB11-BE42-A890-086289E23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5A061E7-6401-FC45-AFBD-C22E7D5A1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4249DBD-8BDE-334B-A977-9CA0076A37FC}"/>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6" name="Footer Placeholder 5">
            <a:extLst>
              <a:ext uri="{FF2B5EF4-FFF2-40B4-BE49-F238E27FC236}">
                <a16:creationId xmlns="" xmlns:a16="http://schemas.microsoft.com/office/drawing/2014/main" id="{B9E1EE9D-ABB7-EB41-8709-B6AFFC690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8FC6D5A-9A2C-504A-BC21-0E8C2D9AAE63}"/>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231309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677D1-C9A8-694E-9285-AEC8BD64D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75C4C6B-87E6-4C44-92D1-87FA4CB478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85EA83C-8F4C-8A4F-A0E2-6A057F0E2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EBC18EA-E7F4-114E-B0A0-8A5C429559E8}"/>
              </a:ext>
            </a:extLst>
          </p:cNvPr>
          <p:cNvSpPr>
            <a:spLocks noGrp="1"/>
          </p:cNvSpPr>
          <p:nvPr>
            <p:ph type="dt" sz="half" idx="10"/>
          </p:nvPr>
        </p:nvSpPr>
        <p:spPr/>
        <p:txBody>
          <a:bodyPr/>
          <a:lstStyle/>
          <a:p>
            <a:fld id="{53395E5F-F2EB-7244-936C-E8D7E16C6F0C}" type="datetimeFigureOut">
              <a:rPr lang="en-US" smtClean="0"/>
              <a:pPr/>
              <a:t>5/12/2021</a:t>
            </a:fld>
            <a:endParaRPr lang="en-US"/>
          </a:p>
        </p:txBody>
      </p:sp>
      <p:sp>
        <p:nvSpPr>
          <p:cNvPr id="6" name="Footer Placeholder 5">
            <a:extLst>
              <a:ext uri="{FF2B5EF4-FFF2-40B4-BE49-F238E27FC236}">
                <a16:creationId xmlns="" xmlns:a16="http://schemas.microsoft.com/office/drawing/2014/main" id="{36322E03-E0E6-0641-97AE-9BB503EF3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A132B78-4002-764C-904B-DDB5BAF50CC7}"/>
              </a:ext>
            </a:extLst>
          </p:cNvPr>
          <p:cNvSpPr>
            <a:spLocks noGrp="1"/>
          </p:cNvSpPr>
          <p:nvPr>
            <p:ph type="sldNum" sz="quarter" idx="12"/>
          </p:nvPr>
        </p:nvSpPr>
        <p:spPr/>
        <p:txBody>
          <a:body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187237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6481947-1375-614E-82E6-D78BAD685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092D674-C57A-5C47-9919-C861DE22B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A365615-D75B-7D47-A693-7C2963C32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95E5F-F2EB-7244-936C-E8D7E16C6F0C}" type="datetimeFigureOut">
              <a:rPr lang="en-US" smtClean="0"/>
              <a:pPr/>
              <a:t>5/12/2021</a:t>
            </a:fld>
            <a:endParaRPr lang="en-US"/>
          </a:p>
        </p:txBody>
      </p:sp>
      <p:sp>
        <p:nvSpPr>
          <p:cNvPr id="5" name="Footer Placeholder 4">
            <a:extLst>
              <a:ext uri="{FF2B5EF4-FFF2-40B4-BE49-F238E27FC236}">
                <a16:creationId xmlns="" xmlns:a16="http://schemas.microsoft.com/office/drawing/2014/main" id="{FE969150-0648-B149-B74F-8CCC2B75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6EDB056-E043-E040-B1DC-806380A86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108166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395E5F-F2EB-7244-936C-E8D7E16C6F0C}" type="datetimeFigureOut">
              <a:rPr lang="en-US" smtClean="0"/>
              <a:pPr/>
              <a:t>5/12/2021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181424-F7D5-C24F-8087-63009DB36507}" type="slidenum">
              <a:rPr lang="en-US" smtClean="0"/>
              <a:pPr/>
              <a:t>‹#›</a:t>
            </a:fld>
            <a:endParaRPr lang="en-US"/>
          </a:p>
        </p:txBody>
      </p:sp>
    </p:spTree>
    <p:extLst>
      <p:ext uri="{BB962C8B-B14F-4D97-AF65-F5344CB8AC3E}">
        <p14:creationId xmlns="" xmlns:p14="http://schemas.microsoft.com/office/powerpoint/2010/main" val="37020994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3kaJaDx51iw"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06CA4D76-97C0-FB43-AE70-D6B651A64D70}"/>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a:solidFill>
                  <a:srgbClr val="FFFFFF"/>
                </a:solidFill>
                <a:latin typeface="+mj-lt"/>
                <a:ea typeface="+mj-ea"/>
                <a:cs typeface="+mj-cs"/>
              </a:rPr>
              <a:t>Is it Defamation of Free Speech?  The case of Sasha Baron Cohen</a:t>
            </a:r>
          </a:p>
          <a:p>
            <a:pPr>
              <a:lnSpc>
                <a:spcPct val="90000"/>
              </a:lnSpc>
              <a:spcBef>
                <a:spcPct val="0"/>
              </a:spcBef>
              <a:spcAft>
                <a:spcPts val="600"/>
              </a:spcAft>
            </a:pPr>
            <a:r>
              <a:rPr lang="en-US" sz="2800" kern="1200">
                <a:solidFill>
                  <a:srgbClr val="FFFFFF"/>
                </a:solidFill>
                <a:latin typeface="+mj-lt"/>
                <a:ea typeface="+mj-ea"/>
                <a:cs typeface="+mj-cs"/>
              </a:rPr>
              <a:t>PLEASE WATCH VIDEO IN LINK BELOW</a:t>
            </a:r>
          </a:p>
          <a:p>
            <a:pPr>
              <a:lnSpc>
                <a:spcPct val="90000"/>
              </a:lnSpc>
              <a:spcBef>
                <a:spcPct val="0"/>
              </a:spcBef>
              <a:spcAft>
                <a:spcPts val="600"/>
              </a:spcAft>
            </a:pPr>
            <a:r>
              <a:rPr lang="en-US" sz="2800" kern="1200">
                <a:solidFill>
                  <a:srgbClr val="FFFFFF"/>
                </a:solidFill>
                <a:latin typeface="+mj-lt"/>
                <a:ea typeface="+mj-ea"/>
                <a:cs typeface="+mj-cs"/>
                <a:hlinkClick r:id="rId2"/>
              </a:rPr>
              <a:t>Sasha Baron Cohen interviews Roy Moore</a:t>
            </a:r>
            <a:endParaRPr lang="en-US" sz="2800" kern="1200">
              <a:solidFill>
                <a:srgbClr val="FFFFFF"/>
              </a:solidFill>
              <a:latin typeface="+mj-lt"/>
              <a:ea typeface="+mj-ea"/>
              <a:cs typeface="+mj-cs"/>
            </a:endParaRPr>
          </a:p>
        </p:txBody>
      </p:sp>
      <p:sp>
        <p:nvSpPr>
          <p:cNvPr id="16" name="Arc 15">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 xmlns:a16="http://schemas.microsoft.com/office/drawing/2014/main" id="{4F391B0E-ACFA-F14B-9A78-E63D704EEAB6}"/>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sz="1700"/>
              <a:t>	Roy Moore, is a former Supreme Court Justice of Alabama. He ran for a US senate seat from Alabama but lost. During his senate seat bid, multiple women came forward to allege he engaged in sexual misconduct. </a:t>
            </a:r>
          </a:p>
          <a:p>
            <a:pPr indent="-228600" algn="l">
              <a:buFont typeface="Arial" panose="020B0604020202020204" pitchFamily="34" charset="0"/>
              <a:buChar char="•"/>
            </a:pPr>
            <a:r>
              <a:rPr lang="en-US" sz="1700"/>
              <a:t>	Recently, Moore filed a  $95 million lawsuit accusing Sasha Baron Cohen of smearing Moore's name and intentionally inflicting emotional distress. Moore was fooled into appearing on a "Who Is America?" segment where Cohen, posing as as faux anti-terror expert, demonstrated a supposed pedophile detecting device that beeped when it was placed near Moore.</a:t>
            </a:r>
          </a:p>
          <a:p>
            <a:pPr indent="-228600" algn="l">
              <a:buFont typeface="Arial" panose="020B0604020202020204" pitchFamily="34" charset="0"/>
              <a:buChar char="•"/>
            </a:pPr>
            <a:r>
              <a:rPr lang="en-US" sz="1700"/>
              <a:t>	Comedian Sacha Baron Cohen asked a federal judge to dismiss Roy Moore's defamation lawsuit over the television segment that lampooned Moore. The Court declined and allowed discovery to proceed (They can take depositions and request documents.)</a:t>
            </a:r>
          </a:p>
          <a:p>
            <a:pPr indent="-228600" algn="l">
              <a:buFont typeface="Arial" panose="020B0604020202020204" pitchFamily="34" charset="0"/>
              <a:buChar char="•"/>
            </a:pPr>
            <a:r>
              <a:rPr lang="en-US" sz="1700"/>
              <a:t>	Lawyers for Baron Cohen, Showtime Networks and CBS wrote last week in a joint court filing that Moore signed an agreement waiving all legal claims before appearing on the "Who is America?" segment. They said in the agreement that Moore waived claims related to the program and anyone associated with it. They also said the segment was satire and is protected under the First Amendment.</a:t>
            </a:r>
          </a:p>
          <a:p>
            <a:pPr indent="-228600" algn="l">
              <a:buFont typeface="Arial" panose="020B0604020202020204" pitchFamily="34" charset="0"/>
              <a:buChar char="•"/>
            </a:pPr>
            <a:r>
              <a:rPr lang="en-US" sz="1700"/>
              <a:t>             -USA Today</a:t>
            </a:r>
          </a:p>
          <a:p>
            <a:pPr indent="-228600" algn="l">
              <a:buFont typeface="Arial" panose="020B0604020202020204" pitchFamily="34" charset="0"/>
              <a:buChar char="•"/>
            </a:pPr>
            <a:endParaRPr lang="en-US" sz="1700"/>
          </a:p>
        </p:txBody>
      </p:sp>
    </p:spTree>
    <p:extLst>
      <p:ext uri="{BB962C8B-B14F-4D97-AF65-F5344CB8AC3E}">
        <p14:creationId xmlns="" xmlns:p14="http://schemas.microsoft.com/office/powerpoint/2010/main" val="12590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 xmlns:a16="http://schemas.microsoft.com/office/drawing/2014/main" id="{959778AA-0EFE-E543-B892-205027471829}"/>
              </a:ext>
            </a:extLst>
          </p:cNvPr>
          <p:cNvSpPr txBox="1"/>
          <p:nvPr/>
        </p:nvSpPr>
        <p:spPr>
          <a:xfrm>
            <a:off x="1653363" y="2176272"/>
            <a:ext cx="9367204" cy="404164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a:t>As you will recall from last week’s lesson, defamation laws protect people from untrue, damaging statements. They provide important recourse for people whose careers, reputations, finances and/or health have been damaged by the harmful statements.  However, defamation law often intersects with laws that protect freedom of speech, guaranteed by the First Amendment to the U.S. Constitution. </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b="1"/>
              <a:t>What Is a Protected Opinion?</a:t>
            </a:r>
          </a:p>
          <a:p>
            <a:pPr indent="-228600">
              <a:lnSpc>
                <a:spcPct val="90000"/>
              </a:lnSpc>
              <a:spcAft>
                <a:spcPts val="600"/>
              </a:spcAft>
              <a:buFont typeface="Arial" panose="020B0604020202020204" pitchFamily="34" charset="0"/>
              <a:buChar char="•"/>
            </a:pPr>
            <a:r>
              <a:rPr lang="en-US" sz="1700"/>
              <a:t>If the defendant can prove the statement he or she made was true, the defamation lawsuit ends there. People cannot be punished for speaking the truth, no matter how ugly it may be. Truth is always a defense to a claim of defamation.</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Opinions, however, are murkier territory. Statements of opinion generally receive protection under the First Amendment. The question then becomes, what is an opinion?   Is it usually sufficient for a speaker to preface a statement (one that might otherwise be considered defamatory) with the words "I think" or "In my opinion"?</a:t>
            </a:r>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 xmlns:p14="http://schemas.microsoft.com/office/powerpoint/2010/main" val="419556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 xmlns:a16="http://schemas.microsoft.com/office/drawing/2014/main" id="{7AB447BE-4DD0-C048-A750-F905745545DC}"/>
              </a:ext>
            </a:extLst>
          </p:cNvPr>
          <p:cNvSpPr txBox="1"/>
          <p:nvPr/>
        </p:nvSpPr>
        <p:spPr>
          <a:xfrm>
            <a:off x="1653363" y="2176272"/>
            <a:ext cx="9367204" cy="4041648"/>
          </a:xfrm>
          <a:prstGeom prst="rect">
            <a:avLst/>
          </a:prstGeom>
        </p:spPr>
        <p:txBody>
          <a:bodyPr vert="horz" lIns="91440" tIns="45720" rIns="91440" bIns="45720" rtlCol="0" anchor="t">
            <a:normAutofit/>
          </a:bodyPr>
          <a:lstStyle/>
          <a:p>
            <a:pPr>
              <a:lnSpc>
                <a:spcPct val="90000"/>
              </a:lnSpc>
              <a:spcAft>
                <a:spcPts val="600"/>
              </a:spcAft>
            </a:pPr>
            <a:r>
              <a:rPr lang="en-US" sz="1700" dirty="0"/>
              <a:t>The U.S. Supreme Court has said that a statement is an opinion that merits protection when it is (1) about a matter of public concern, (2) expressed in a way that makes it hard to prove whether it is true or false, and (3) can't be reasonably interpreted to be a factual statement about someone. (The Supreme Court case is  Milkovich v. Lorain Journal Co., 497 U.S. 1 (1990).)</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To apply this test, courts usually consider several factors, such as the manner in which the statement was made.</a:t>
            </a:r>
          </a:p>
          <a:p>
            <a:pPr indent="-228600">
              <a:lnSpc>
                <a:spcPct val="90000"/>
              </a:lnSpc>
              <a:spcAft>
                <a:spcPts val="600"/>
              </a:spcAft>
              <a:buFont typeface="Arial" panose="020B0604020202020204" pitchFamily="34" charset="0"/>
              <a:buChar char="•"/>
            </a:pPr>
            <a:endParaRPr lang="en-US" sz="1700" dirty="0"/>
          </a:p>
          <a:p>
            <a:pPr marL="342900" indent="-228600">
              <a:lnSpc>
                <a:spcPct val="90000"/>
              </a:lnSpc>
              <a:spcAft>
                <a:spcPts val="600"/>
              </a:spcAft>
              <a:buFont typeface="Arial" panose="020B0604020202020204" pitchFamily="34" charset="0"/>
              <a:buChar char="•"/>
            </a:pPr>
            <a:r>
              <a:rPr lang="en-US" sz="1700" dirty="0"/>
              <a:t>Did the speaker use figurative or hyperbolic language, making it hard to view the statement as an expression of fact?  </a:t>
            </a:r>
          </a:p>
          <a:p>
            <a:pPr marL="342900" indent="-228600">
              <a:lnSpc>
                <a:spcPct val="90000"/>
              </a:lnSpc>
              <a:spcAft>
                <a:spcPts val="600"/>
              </a:spcAft>
              <a:buFont typeface="Arial" panose="020B0604020202020204" pitchFamily="34" charset="0"/>
              <a:buChar char="•"/>
            </a:pPr>
            <a:endParaRPr lang="en-US" sz="1700" dirty="0"/>
          </a:p>
          <a:p>
            <a:pPr marL="342900" indent="-228600">
              <a:lnSpc>
                <a:spcPct val="90000"/>
              </a:lnSpc>
              <a:spcAft>
                <a:spcPts val="600"/>
              </a:spcAft>
              <a:buFont typeface="Arial" panose="020B0604020202020204" pitchFamily="34" charset="0"/>
              <a:buChar char="•"/>
            </a:pPr>
            <a:r>
              <a:rPr lang="en-US" sz="1700" dirty="0"/>
              <a:t>If the statement is in a written piece or article, what was its overall context?  </a:t>
            </a:r>
          </a:p>
          <a:p>
            <a:pPr marL="342900"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Would the context make it hard for a reader to think the writer was conveying a fact? </a:t>
            </a:r>
          </a:p>
        </p:txBody>
      </p:sp>
    </p:spTree>
    <p:extLst>
      <p:ext uri="{BB962C8B-B14F-4D97-AF65-F5344CB8AC3E}">
        <p14:creationId xmlns="" xmlns:p14="http://schemas.microsoft.com/office/powerpoint/2010/main" val="72630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A9DCCBF-7BEA-FE4D-AE1B-2BCA72CE9E93}"/>
              </a:ext>
            </a:extLst>
          </p:cNvPr>
          <p:cNvSpPr txBox="1"/>
          <p:nvPr/>
        </p:nvSpPr>
        <p:spPr>
          <a:xfrm>
            <a:off x="1776248" y="1229710"/>
            <a:ext cx="9932276" cy="4801314"/>
          </a:xfrm>
          <a:prstGeom prst="rect">
            <a:avLst/>
          </a:prstGeom>
          <a:noFill/>
        </p:spPr>
        <p:txBody>
          <a:bodyPr wrap="square" rtlCol="0">
            <a:spAutoFit/>
          </a:bodyPr>
          <a:lstStyle/>
          <a:p>
            <a:r>
              <a:rPr lang="en-US" dirty="0"/>
              <a:t>Consider political cartoons. These appear in newspapers all the time and are often highly critical of the subjects they depict. But they are also opinions that are intended to be humorous, and anyone reading a political cartoon is probably going to know that the writer/artist did not mean to express a fact.</a:t>
            </a:r>
          </a:p>
          <a:p>
            <a:endParaRPr lang="en-US" dirty="0"/>
          </a:p>
          <a:p>
            <a:r>
              <a:rPr lang="en-US" b="1" dirty="0"/>
              <a:t>Matters of Public Interest</a:t>
            </a:r>
          </a:p>
          <a:p>
            <a:r>
              <a:rPr lang="en-US" dirty="0"/>
              <a:t>If you make a statement about a matter of public interest, i.e., a local political scandal, it probably will not be considered defamatory. For example, if you tell people that you think it is true that a local politician took a bribe, when such allegations are all over the local headlines, that is probably protected speech. This is not only an opinion, which is typically protected, but it is also about a matter of public concern -- allegations of corruption from community officials.</a:t>
            </a:r>
          </a:p>
          <a:p>
            <a:endParaRPr lang="en-US" dirty="0"/>
          </a:p>
          <a:p>
            <a:r>
              <a:rPr lang="en-US" b="1" dirty="0"/>
              <a:t>Public Officials/Figures</a:t>
            </a:r>
          </a:p>
          <a:p>
            <a:r>
              <a:rPr lang="en-US" dirty="0"/>
              <a:t>Public officials and public figures have placed themselves in the public eye and, therefore, it is more difficult for them to be successful in a defamation claim. In addition to the things private individuals must prove, public officials and figures must prove that a statement was made with actual malice -- meaning that the speaker either knew the statement was false or acted with reckless disregard for whether it was true or false.</a:t>
            </a:r>
          </a:p>
        </p:txBody>
      </p:sp>
    </p:spTree>
    <p:extLst>
      <p:ext uri="{BB962C8B-B14F-4D97-AF65-F5344CB8AC3E}">
        <p14:creationId xmlns="" xmlns:p14="http://schemas.microsoft.com/office/powerpoint/2010/main" val="99738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38CB2BF-4B4E-E246-8B81-E36F13D2BC55}"/>
              </a:ext>
            </a:extLst>
          </p:cNvPr>
          <p:cNvSpPr txBox="1"/>
          <p:nvPr/>
        </p:nvSpPr>
        <p:spPr>
          <a:xfrm>
            <a:off x="1975946" y="945931"/>
            <a:ext cx="7966840" cy="4893647"/>
          </a:xfrm>
          <a:prstGeom prst="rect">
            <a:avLst/>
          </a:prstGeom>
          <a:noFill/>
        </p:spPr>
        <p:txBody>
          <a:bodyPr wrap="square" rtlCol="0">
            <a:spAutoFit/>
          </a:bodyPr>
          <a:lstStyle/>
          <a:p>
            <a:pPr algn="ctr"/>
            <a:r>
              <a:rPr lang="en-US" sz="2400" dirty="0"/>
              <a:t>SATIRE</a:t>
            </a:r>
          </a:p>
          <a:p>
            <a:endParaRPr lang="en-US" dirty="0"/>
          </a:p>
          <a:p>
            <a:r>
              <a:rPr lang="en-US" dirty="0"/>
              <a:t>Satire tends to be more critical, with a sharper edge, and is often used to illuminate social and political issues. Satirical statements may be offensive and even intentionally injurious; however, their ability to ridicule for the sake of expressing ideas often allows them to be considered political speech. Protecting political speech has been the most protected type of expression since the First Amendment was enacted in 1791.</a:t>
            </a:r>
          </a:p>
          <a:p>
            <a:endParaRPr lang="en-US" dirty="0"/>
          </a:p>
          <a:p>
            <a:r>
              <a:rPr lang="en-US" dirty="0"/>
              <a:t>Though satire and parody both utilize false elements for comic purposes, the main reason parody and satire are suitable defenses against defamation actions is that the public policy behind their expression generally outweighs any offense they may cause. Satire advances the First Amendment's goal of facilitating communication about controversial social issues, while parody can serve to make light of an otherwise heavy subject. While satire is almost always a defense to defamation, parody stands as a defense when the statement is deemed to be so ridiculous that the average person could not believe it.</a:t>
            </a:r>
          </a:p>
        </p:txBody>
      </p:sp>
    </p:spTree>
    <p:extLst>
      <p:ext uri="{BB962C8B-B14F-4D97-AF65-F5344CB8AC3E}">
        <p14:creationId xmlns="" xmlns:p14="http://schemas.microsoft.com/office/powerpoint/2010/main" val="38666990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{9AC09A95-E99E-354F-A4E3-285554B1B6D8}tf10001070</Template>
  <TotalTime>5</TotalTime>
  <Words>747</Words>
  <Application>Microsoft Office PowerPoint</Application>
  <PresentationFormat>Custom</PresentationFormat>
  <Paragraphs>35</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Organic</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Fineman</dc:creator>
  <cp:lastModifiedBy>Mark Nzioka</cp:lastModifiedBy>
  <cp:revision>4</cp:revision>
  <dcterms:created xsi:type="dcterms:W3CDTF">2020-08-28T18:32:29Z</dcterms:created>
  <dcterms:modified xsi:type="dcterms:W3CDTF">2021-05-12T04:46:23Z</dcterms:modified>
</cp:coreProperties>
</file>