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9"/>
  </p:notesMasterIdLst>
  <p:sldIdLst>
    <p:sldId id="258" r:id="rId2"/>
    <p:sldId id="259" r:id="rId3"/>
    <p:sldId id="260" r:id="rId4"/>
    <p:sldId id="261" r:id="rId5"/>
    <p:sldId id="262" r:id="rId6"/>
    <p:sldId id="263" r:id="rId7"/>
    <p:sldId id="264"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013" autoAdjust="0"/>
    <p:restoredTop sz="73265" autoAdjust="0"/>
  </p:normalViewPr>
  <p:slideViewPr>
    <p:cSldViewPr snapToGrid="0">
      <p:cViewPr>
        <p:scale>
          <a:sx n="31" d="100"/>
          <a:sy n="31" d="100"/>
        </p:scale>
        <p:origin x="-1560" y="-55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DE6765-A6B2-4E72-B67C-8F7242AE4252}" type="datetimeFigureOut">
              <a:rPr lang="en-US" smtClean="0"/>
              <a:pPr/>
              <a:t>6/15/2021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A4E7EC-8800-4F17-969C-74B34C515345}" type="slidenum">
              <a:rPr lang="en-US" smtClean="0"/>
              <a:pPr/>
              <a:t>‹#›</a:t>
            </a:fld>
            <a:endParaRPr lang="en-US" dirty="0"/>
          </a:p>
        </p:txBody>
      </p:sp>
    </p:spTree>
    <p:extLst>
      <p:ext uri="{BB962C8B-B14F-4D97-AF65-F5344CB8AC3E}">
        <p14:creationId xmlns:p14="http://schemas.microsoft.com/office/powerpoint/2010/main" xmlns="" val="29190404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BA4E7EC-8800-4F17-969C-74B34C515345}" type="slidenum">
              <a:rPr lang="en-US" smtClean="0"/>
              <a:pPr/>
              <a:t>1</a:t>
            </a:fld>
            <a:endParaRPr lang="en-US" dirty="0"/>
          </a:p>
        </p:txBody>
      </p:sp>
    </p:spTree>
    <p:extLst>
      <p:ext uri="{BB962C8B-B14F-4D97-AF65-F5344CB8AC3E}">
        <p14:creationId xmlns:p14="http://schemas.microsoft.com/office/powerpoint/2010/main" xmlns="" val="19963918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of 2019, Volkswagen was the second leading manufacturer of motor vehicles after Toyota. Although the company aimed to be the global leader in vehicle manufacturing by 2018, the goal was not achieved.</a:t>
            </a:r>
          </a:p>
          <a:p>
            <a:r>
              <a:rPr lang="en-US" dirty="0" smtClean="0"/>
              <a:t>According to the company's CEO (</a:t>
            </a:r>
            <a:r>
              <a:rPr lang="en-US" dirty="0" err="1" smtClean="0"/>
              <a:t>Winterkorn</a:t>
            </a:r>
            <a:r>
              <a:rPr lang="en-US" dirty="0" smtClean="0"/>
              <a:t>, 2018), Volkswagen aimed to sell at least 10 million cars a year with a profit margin of 8% (Muller, 2018).</a:t>
            </a:r>
          </a:p>
          <a:p>
            <a:r>
              <a:rPr lang="en-US" dirty="0" smtClean="0"/>
              <a:t>Although the company aims at satisfying its customers and employees, things went wrong in 2015 (Muller, 2018). A scandal unfolded.</a:t>
            </a:r>
          </a:p>
          <a:p>
            <a:r>
              <a:rPr lang="en-US" sz="1200" kern="1200" dirty="0" smtClean="0">
                <a:solidFill>
                  <a:schemeClr val="tx1"/>
                </a:solidFill>
                <a:effectLst/>
                <a:latin typeface="+mn-lt"/>
                <a:ea typeface="+mn-ea"/>
                <a:cs typeface="+mn-cs"/>
              </a:rPr>
              <a:t>Volkswagen's scandal began in May 2014 when ICCT (the International Council on Clean Transportation) informed West Virginia's CAF (Center for Alternative Fuels Engines and Emissions) to investigate Volkswagen vehicles' emissions. When the tests were conducted, it was found that Volkswagen's vehicles released more pollutants into the atmosphere than required by the US standards (Eisenstein, 2015).</a:t>
            </a:r>
          </a:p>
          <a:p>
            <a:r>
              <a:rPr lang="en-US" sz="1200" kern="1200" dirty="0" smtClean="0">
                <a:solidFill>
                  <a:schemeClr val="tx1"/>
                </a:solidFill>
                <a:effectLst/>
                <a:latin typeface="+mn-lt"/>
                <a:ea typeface="+mn-ea"/>
                <a:cs typeface="+mn-cs"/>
              </a:rPr>
              <a:t>In September 2015, EPA (the US environmental protection agency) issued a notice of violation arguing that Volkswagen used Software to avoid meeting the EPA's emissions standards. The Software was an emissions defeat device fitted in diesel engine vehicles. Due to this device's use, more nitrogen oxide was released into the atmosphere than recommended by the EPA.</a:t>
            </a:r>
          </a:p>
          <a:p>
            <a:endParaRPr lang="en-US" dirty="0"/>
          </a:p>
        </p:txBody>
      </p:sp>
      <p:sp>
        <p:nvSpPr>
          <p:cNvPr id="4" name="Slide Number Placeholder 3"/>
          <p:cNvSpPr>
            <a:spLocks noGrp="1"/>
          </p:cNvSpPr>
          <p:nvPr>
            <p:ph type="sldNum" sz="quarter" idx="10"/>
          </p:nvPr>
        </p:nvSpPr>
        <p:spPr/>
        <p:txBody>
          <a:bodyPr/>
          <a:lstStyle/>
          <a:p>
            <a:fld id="{FBA4E7EC-8800-4F17-969C-74B34C515345}" type="slidenum">
              <a:rPr lang="en-US" smtClean="0"/>
              <a:pPr/>
              <a:t>2</a:t>
            </a:fld>
            <a:endParaRPr lang="en-US" dirty="0"/>
          </a:p>
        </p:txBody>
      </p:sp>
    </p:spTree>
    <p:extLst>
      <p:ext uri="{BB962C8B-B14F-4D97-AF65-F5344CB8AC3E}">
        <p14:creationId xmlns:p14="http://schemas.microsoft.com/office/powerpoint/2010/main" xmlns="" val="8476878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violation raised several ethical concerns.</a:t>
            </a:r>
            <a:endParaRPr lang="en-US" dirty="0"/>
          </a:p>
        </p:txBody>
      </p:sp>
      <p:sp>
        <p:nvSpPr>
          <p:cNvPr id="4" name="Slide Number Placeholder 3"/>
          <p:cNvSpPr>
            <a:spLocks noGrp="1"/>
          </p:cNvSpPr>
          <p:nvPr>
            <p:ph type="sldNum" sz="quarter" idx="10"/>
          </p:nvPr>
        </p:nvSpPr>
        <p:spPr/>
        <p:txBody>
          <a:bodyPr/>
          <a:lstStyle/>
          <a:p>
            <a:fld id="{FBA4E7EC-8800-4F17-969C-74B34C515345}" type="slidenum">
              <a:rPr lang="en-US" smtClean="0"/>
              <a:pPr/>
              <a:t>3</a:t>
            </a:fld>
            <a:endParaRPr lang="en-US" dirty="0"/>
          </a:p>
        </p:txBody>
      </p:sp>
    </p:spTree>
    <p:extLst>
      <p:ext uri="{BB962C8B-B14F-4D97-AF65-F5344CB8AC3E}">
        <p14:creationId xmlns:p14="http://schemas.microsoft.com/office/powerpoint/2010/main" xmlns="" val="37346027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styles of ethics that can be used to analyze this case are the relativism approach and Kant’s theory of ethics. </a:t>
            </a:r>
            <a:endParaRPr lang="en-US" dirty="0"/>
          </a:p>
        </p:txBody>
      </p:sp>
      <p:sp>
        <p:nvSpPr>
          <p:cNvPr id="4" name="Slide Number Placeholder 3"/>
          <p:cNvSpPr>
            <a:spLocks noGrp="1"/>
          </p:cNvSpPr>
          <p:nvPr>
            <p:ph type="sldNum" sz="quarter" idx="10"/>
          </p:nvPr>
        </p:nvSpPr>
        <p:spPr/>
        <p:txBody>
          <a:bodyPr/>
          <a:lstStyle/>
          <a:p>
            <a:fld id="{FBA4E7EC-8800-4F17-969C-74B34C515345}" type="slidenum">
              <a:rPr lang="en-US" smtClean="0"/>
              <a:pPr/>
              <a:t>4</a:t>
            </a:fld>
            <a:endParaRPr lang="en-US" dirty="0"/>
          </a:p>
        </p:txBody>
      </p:sp>
    </p:spTree>
    <p:extLst>
      <p:ext uri="{BB962C8B-B14F-4D97-AF65-F5344CB8AC3E}">
        <p14:creationId xmlns:p14="http://schemas.microsoft.com/office/powerpoint/2010/main" xmlns="" val="9354264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Kantian ethics theory argue that nothing is explicitly good, except a goodwill.</a:t>
            </a:r>
          </a:p>
          <a:p>
            <a:r>
              <a:rPr lang="en-US" dirty="0" smtClean="0"/>
              <a:t>However, every action should be designed concerning humanity (Bowie, 2017).</a:t>
            </a:r>
          </a:p>
          <a:p>
            <a:r>
              <a:rPr lang="en-US" dirty="0" smtClean="0"/>
              <a:t>Kant claims that the intent of people's actions should guide their behavior.</a:t>
            </a:r>
          </a:p>
          <a:p>
            <a:r>
              <a:rPr lang="en-US" dirty="0" smtClean="0"/>
              <a:t>Kant's categorical imperative asserts the mandatory need to respect humanity.</a:t>
            </a:r>
          </a:p>
          <a:p>
            <a:endParaRPr lang="en-US" dirty="0"/>
          </a:p>
        </p:txBody>
      </p:sp>
      <p:sp>
        <p:nvSpPr>
          <p:cNvPr id="4" name="Slide Number Placeholder 3"/>
          <p:cNvSpPr>
            <a:spLocks noGrp="1"/>
          </p:cNvSpPr>
          <p:nvPr>
            <p:ph type="sldNum" sz="quarter" idx="10"/>
          </p:nvPr>
        </p:nvSpPr>
        <p:spPr/>
        <p:txBody>
          <a:bodyPr/>
          <a:lstStyle/>
          <a:p>
            <a:fld id="{FBA4E7EC-8800-4F17-969C-74B34C515345}" type="slidenum">
              <a:rPr lang="en-US" smtClean="0"/>
              <a:pPr/>
              <a:t>5</a:t>
            </a:fld>
            <a:endParaRPr lang="en-US" dirty="0"/>
          </a:p>
        </p:txBody>
      </p:sp>
    </p:spTree>
    <p:extLst>
      <p:ext uri="{BB962C8B-B14F-4D97-AF65-F5344CB8AC3E}">
        <p14:creationId xmlns:p14="http://schemas.microsoft.com/office/powerpoint/2010/main" xmlns="" val="8703954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From a relativist perspective, it is unethical to subject people to health hazards in any part of the world (Santa Clara University, </a:t>
            </a:r>
            <a:r>
              <a:rPr lang="en-US" sz="1200" kern="1200" dirty="0" err="1" smtClean="0">
                <a:solidFill>
                  <a:schemeClr val="tx1"/>
                </a:solidFill>
                <a:effectLst/>
                <a:latin typeface="+mn-lt"/>
                <a:ea typeface="+mn-ea"/>
                <a:cs typeface="+mn-cs"/>
              </a:rPr>
              <a:t>n.d.</a:t>
            </a:r>
            <a:r>
              <a:rPr lang="en-US" sz="1200" kern="1200" dirty="0" smtClean="0">
                <a:solidFill>
                  <a:schemeClr val="tx1"/>
                </a:solidFill>
                <a:effectLst/>
                <a:latin typeface="+mn-lt"/>
                <a:ea typeface="+mn-ea"/>
                <a:cs typeface="+mn-cs"/>
              </a:rPr>
              <a:t>).</a:t>
            </a:r>
          </a:p>
          <a:p>
            <a:r>
              <a:rPr lang="en-US" sz="1200" kern="1200" dirty="0" smtClean="0">
                <a:solidFill>
                  <a:schemeClr val="tx1"/>
                </a:solidFill>
                <a:effectLst/>
                <a:latin typeface="+mn-lt"/>
                <a:ea typeface="+mn-ea"/>
                <a:cs typeface="+mn-cs"/>
              </a:rPr>
              <a:t>Therefore, the computer software should not have been used to bypass emission tests.</a:t>
            </a:r>
          </a:p>
          <a:p>
            <a:r>
              <a:rPr lang="en-US" sz="1200" kern="1200" dirty="0" smtClean="0">
                <a:solidFill>
                  <a:schemeClr val="tx1"/>
                </a:solidFill>
                <a:effectLst/>
                <a:latin typeface="+mn-lt"/>
                <a:ea typeface="+mn-ea"/>
                <a:cs typeface="+mn-cs"/>
              </a:rPr>
              <a:t>It is the responsibility of Volkswagen to ensure that its vehicles meet the required standards.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Kant's theory was grounded on intrinsic value. The theory perceives that human beings are autonomously rational. They would always behave morally for the benefit of each other. According to Kant, people should act according to the Universal law that requires respect for persons. Volkswagen lacked this aspect of respect for its customers and other people across the world.</a:t>
            </a:r>
          </a:p>
          <a:p>
            <a:endParaRPr lang="en-US" dirty="0"/>
          </a:p>
        </p:txBody>
      </p:sp>
      <p:sp>
        <p:nvSpPr>
          <p:cNvPr id="4" name="Slide Number Placeholder 3"/>
          <p:cNvSpPr>
            <a:spLocks noGrp="1"/>
          </p:cNvSpPr>
          <p:nvPr>
            <p:ph type="sldNum" sz="quarter" idx="10"/>
          </p:nvPr>
        </p:nvSpPr>
        <p:spPr/>
        <p:txBody>
          <a:bodyPr/>
          <a:lstStyle/>
          <a:p>
            <a:fld id="{FBA4E7EC-8800-4F17-969C-74B34C515345}" type="slidenum">
              <a:rPr lang="en-US" smtClean="0"/>
              <a:pPr/>
              <a:t>6</a:t>
            </a:fld>
            <a:endParaRPr lang="en-US" dirty="0"/>
          </a:p>
        </p:txBody>
      </p:sp>
    </p:spTree>
    <p:extLst>
      <p:ext uri="{BB962C8B-B14F-4D97-AF65-F5344CB8AC3E}">
        <p14:creationId xmlns:p14="http://schemas.microsoft.com/office/powerpoint/2010/main" xmlns="" val="10573101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BA4E7EC-8800-4F17-969C-74B34C515345}" type="slidenum">
              <a:rPr lang="en-US" smtClean="0"/>
              <a:pPr/>
              <a:t>7</a:t>
            </a:fld>
            <a:endParaRPr lang="en-US" dirty="0"/>
          </a:p>
        </p:txBody>
      </p:sp>
    </p:spTree>
    <p:extLst>
      <p:ext uri="{BB962C8B-B14F-4D97-AF65-F5344CB8AC3E}">
        <p14:creationId xmlns:p14="http://schemas.microsoft.com/office/powerpoint/2010/main" xmlns="" val="359324396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pPr/>
              <a:t>6/15/2021</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6/15/2021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6/15/2021</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6/15/2021</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pPr/>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6/15/2021</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pPr/>
              <a:t>6/15/2021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pPr/>
              <a:t>6/15/2021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6/15/2021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6/15/2021</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6/15/2021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6/15/2021</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pPr/>
              <a:t>6/15/2021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pPr/>
              <a:t>6/15/2021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pPr/>
              <a:t>6/15/2021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pPr/>
              <a:t>6/15/2021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6/15/2021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6/15/2021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xmlns=""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6/15/2021</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59837"/>
            <a:ext cx="12192000" cy="1293028"/>
          </a:xfrm>
        </p:spPr>
        <p:txBody>
          <a:bodyPr>
            <a:normAutofit/>
          </a:bodyPr>
          <a:lstStyle/>
          <a:p>
            <a:r>
              <a:rPr lang="en-US" dirty="0">
                <a:latin typeface="Arial" panose="020B0604020202020204" pitchFamily="34" charset="0"/>
                <a:ea typeface="Tahoma" panose="020B0604030504040204" pitchFamily="34" charset="0"/>
                <a:cs typeface="Arial" panose="020B0604020202020204" pitchFamily="34" charset="0"/>
              </a:rPr>
              <a:t>Volkswagen</a:t>
            </a:r>
          </a:p>
        </p:txBody>
      </p:sp>
      <p:sp>
        <p:nvSpPr>
          <p:cNvPr id="3" name="Content Placeholder 2"/>
          <p:cNvSpPr>
            <a:spLocks noGrp="1"/>
          </p:cNvSpPr>
          <p:nvPr>
            <p:ph idx="1"/>
          </p:nvPr>
        </p:nvSpPr>
        <p:spPr>
          <a:xfrm>
            <a:off x="382154" y="2335415"/>
            <a:ext cx="8167255" cy="4034789"/>
          </a:xfrm>
        </p:spPr>
        <p:txBody>
          <a:bodyPr>
            <a:normAutofit/>
          </a:bodyPr>
          <a:lstStyle/>
          <a:p>
            <a:pPr marL="0" indent="0" algn="ctr">
              <a:lnSpc>
                <a:spcPct val="200000"/>
              </a:lnSpc>
              <a:buNone/>
            </a:pPr>
            <a:r>
              <a:rPr lang="en-US" sz="3200" dirty="0" smtClean="0">
                <a:latin typeface="Arial" panose="020B0604020202020204" pitchFamily="34" charset="0"/>
                <a:ea typeface="Tahoma" panose="020B0604030504040204" pitchFamily="34" charset="0"/>
                <a:cs typeface="Arial" panose="020B0604020202020204" pitchFamily="34" charset="0"/>
              </a:rPr>
              <a:t>Name</a:t>
            </a:r>
          </a:p>
          <a:p>
            <a:pPr marL="0" indent="0" algn="ctr">
              <a:lnSpc>
                <a:spcPct val="200000"/>
              </a:lnSpc>
              <a:buNone/>
            </a:pPr>
            <a:r>
              <a:rPr lang="en-US" sz="3200" dirty="0" smtClean="0">
                <a:latin typeface="Arial" panose="020B0604020202020204" pitchFamily="34" charset="0"/>
                <a:ea typeface="Tahoma" panose="020B0604030504040204" pitchFamily="34" charset="0"/>
                <a:cs typeface="Arial" panose="020B0604020202020204" pitchFamily="34" charset="0"/>
              </a:rPr>
              <a:t>Institution</a:t>
            </a:r>
          </a:p>
          <a:p>
            <a:pPr marL="0" indent="0" algn="ctr">
              <a:lnSpc>
                <a:spcPct val="200000"/>
              </a:lnSpc>
              <a:buNone/>
            </a:pPr>
            <a:r>
              <a:rPr lang="en-US" sz="3200" dirty="0" smtClean="0">
                <a:latin typeface="Arial" panose="020B0604020202020204" pitchFamily="34" charset="0"/>
                <a:ea typeface="Tahoma" panose="020B0604030504040204" pitchFamily="34" charset="0"/>
                <a:cs typeface="Arial" panose="020B0604020202020204" pitchFamily="34" charset="0"/>
              </a:rPr>
              <a:t>Date</a:t>
            </a:r>
          </a:p>
        </p:txBody>
      </p:sp>
    </p:spTree>
    <p:extLst>
      <p:ext uri="{BB962C8B-B14F-4D97-AF65-F5344CB8AC3E}">
        <p14:creationId xmlns:p14="http://schemas.microsoft.com/office/powerpoint/2010/main" xmlns="" val="15434158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59837"/>
            <a:ext cx="12192000" cy="1293028"/>
          </a:xfrm>
        </p:spPr>
        <p:txBody>
          <a:bodyPr>
            <a:normAutofit/>
          </a:bodyPr>
          <a:lstStyle/>
          <a:p>
            <a:r>
              <a:rPr lang="en-US" dirty="0">
                <a:latin typeface="Arial" panose="020B0604020202020204" pitchFamily="34" charset="0"/>
                <a:ea typeface="Tahoma" panose="020B0604030504040204" pitchFamily="34" charset="0"/>
                <a:cs typeface="Arial" panose="020B0604020202020204" pitchFamily="34" charset="0"/>
              </a:rPr>
              <a:t>Volkswagen </a:t>
            </a:r>
            <a:r>
              <a:rPr lang="en-US" dirty="0" err="1">
                <a:latin typeface="Arial" panose="020B0604020202020204" pitchFamily="34" charset="0"/>
                <a:ea typeface="Tahoma" panose="020B0604030504040204" pitchFamily="34" charset="0"/>
                <a:cs typeface="Arial" panose="020B0604020202020204" pitchFamily="34" charset="0"/>
              </a:rPr>
              <a:t>Scandal:Key</a:t>
            </a:r>
            <a:r>
              <a:rPr lang="en-US" dirty="0">
                <a:latin typeface="Arial" panose="020B0604020202020204" pitchFamily="34" charset="0"/>
                <a:ea typeface="Tahoma" panose="020B0604030504040204" pitchFamily="34" charset="0"/>
                <a:cs typeface="Arial" panose="020B0604020202020204" pitchFamily="34" charset="0"/>
              </a:rPr>
              <a:t> Features</a:t>
            </a:r>
          </a:p>
        </p:txBody>
      </p:sp>
      <p:sp>
        <p:nvSpPr>
          <p:cNvPr id="3" name="Content Placeholder 2"/>
          <p:cNvSpPr>
            <a:spLocks noGrp="1"/>
          </p:cNvSpPr>
          <p:nvPr>
            <p:ph idx="1"/>
          </p:nvPr>
        </p:nvSpPr>
        <p:spPr>
          <a:xfrm>
            <a:off x="382154" y="1852865"/>
            <a:ext cx="8731366" cy="5005135"/>
          </a:xfrm>
        </p:spPr>
        <p:txBody>
          <a:bodyPr>
            <a:normAutofit lnSpcReduction="10000"/>
          </a:bodyPr>
          <a:lstStyle/>
          <a:p>
            <a:r>
              <a:rPr lang="en-US" sz="3200" dirty="0">
                <a:latin typeface="Arial" panose="020B0604020202020204" pitchFamily="34" charset="0"/>
                <a:ea typeface="Tahoma" panose="020B0604030504040204" pitchFamily="34" charset="0"/>
                <a:cs typeface="Arial" panose="020B0604020202020204" pitchFamily="34" charset="0"/>
              </a:rPr>
              <a:t>Volkswagen is a major vehicle manufacturer.</a:t>
            </a:r>
          </a:p>
          <a:p>
            <a:r>
              <a:rPr lang="en-US" sz="3200" dirty="0">
                <a:latin typeface="Arial" panose="020B0604020202020204" pitchFamily="34" charset="0"/>
                <a:ea typeface="Tahoma" panose="020B0604030504040204" pitchFamily="34" charset="0"/>
                <a:cs typeface="Arial" panose="020B0604020202020204" pitchFamily="34" charset="0"/>
              </a:rPr>
              <a:t>The company aims to satisfy its customers.</a:t>
            </a:r>
          </a:p>
          <a:p>
            <a:r>
              <a:rPr lang="en-US" sz="3200" dirty="0">
                <a:latin typeface="Arial" panose="020B0604020202020204" pitchFamily="34" charset="0"/>
                <a:ea typeface="Tahoma" panose="020B0604030504040204" pitchFamily="34" charset="0"/>
                <a:cs typeface="Arial" panose="020B0604020202020204" pitchFamily="34" charset="0"/>
              </a:rPr>
              <a:t>In May 2014, ICCT informed CARB to investigate Volkswagen's car emissions.</a:t>
            </a:r>
          </a:p>
          <a:p>
            <a:r>
              <a:rPr lang="en-US" sz="3200" dirty="0">
                <a:latin typeface="Arial" panose="020B0604020202020204" pitchFamily="34" charset="0"/>
                <a:ea typeface="Tahoma" panose="020B0604030504040204" pitchFamily="34" charset="0"/>
                <a:cs typeface="Arial" panose="020B0604020202020204" pitchFamily="34" charset="0"/>
              </a:rPr>
              <a:t>The EPA was informed about the case in September 2015</a:t>
            </a:r>
          </a:p>
          <a:p>
            <a:r>
              <a:rPr lang="en-US" sz="3200" dirty="0">
                <a:latin typeface="Arial" panose="020B0604020202020204" pitchFamily="34" charset="0"/>
                <a:ea typeface="Tahoma" panose="020B0604030504040204" pitchFamily="34" charset="0"/>
                <a:cs typeface="Arial" panose="020B0604020202020204" pitchFamily="34" charset="0"/>
              </a:rPr>
              <a:t>In November 2015, it was confirmed that Volkswagen violated CAA</a:t>
            </a:r>
          </a:p>
          <a:p>
            <a:r>
              <a:rPr lang="en-US" sz="3200" dirty="0">
                <a:latin typeface="Arial" panose="020B0604020202020204" pitchFamily="34" charset="0"/>
                <a:ea typeface="Tahoma" panose="020B0604030504040204" pitchFamily="34" charset="0"/>
                <a:cs typeface="Arial" panose="020B0604020202020204" pitchFamily="34" charset="0"/>
              </a:rPr>
              <a:t>In January 2016, Volkswagen was made to pay a USD 46 billion penalties</a:t>
            </a:r>
            <a:r>
              <a:rPr lang="en-US" sz="3200" dirty="0" smtClean="0">
                <a:latin typeface="Arial" panose="020B0604020202020204" pitchFamily="34" charset="0"/>
                <a:ea typeface="Tahoma" panose="020B0604030504040204" pitchFamily="34" charset="0"/>
                <a:cs typeface="Arial" panose="020B0604020202020204" pitchFamily="34" charset="0"/>
              </a:rPr>
              <a:t>.</a:t>
            </a:r>
          </a:p>
        </p:txBody>
      </p:sp>
    </p:spTree>
    <p:extLst>
      <p:ext uri="{BB962C8B-B14F-4D97-AF65-F5344CB8AC3E}">
        <p14:creationId xmlns:p14="http://schemas.microsoft.com/office/powerpoint/2010/main" xmlns="" val="20433425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59837"/>
            <a:ext cx="12192000" cy="1293028"/>
          </a:xfrm>
        </p:spPr>
        <p:txBody>
          <a:bodyPr>
            <a:normAutofit/>
          </a:bodyPr>
          <a:lstStyle/>
          <a:p>
            <a:r>
              <a:rPr lang="en-US" dirty="0" smtClean="0">
                <a:latin typeface="Arial" panose="020B0604020202020204" pitchFamily="34" charset="0"/>
                <a:ea typeface="Tahoma" panose="020B0604030504040204" pitchFamily="34" charset="0"/>
                <a:cs typeface="Arial" panose="020B0604020202020204" pitchFamily="34" charset="0"/>
              </a:rPr>
              <a:t>CONT.</a:t>
            </a:r>
            <a:endParaRPr lang="en-US" dirty="0">
              <a:latin typeface="Arial" panose="020B0604020202020204" pitchFamily="34" charset="0"/>
              <a:ea typeface="Tahoma" panose="020B0604030504040204" pitchFamily="34" charset="0"/>
              <a:cs typeface="Arial" panose="020B0604020202020204" pitchFamily="34" charset="0"/>
            </a:endParaRPr>
          </a:p>
        </p:txBody>
      </p:sp>
      <p:sp>
        <p:nvSpPr>
          <p:cNvPr id="3" name="Content Placeholder 2"/>
          <p:cNvSpPr>
            <a:spLocks noGrp="1"/>
          </p:cNvSpPr>
          <p:nvPr>
            <p:ph idx="1"/>
          </p:nvPr>
        </p:nvSpPr>
        <p:spPr>
          <a:xfrm>
            <a:off x="382154" y="1852865"/>
            <a:ext cx="8167255" cy="4517339"/>
          </a:xfrm>
        </p:spPr>
        <p:txBody>
          <a:bodyPr>
            <a:normAutofit/>
          </a:bodyPr>
          <a:lstStyle/>
          <a:p>
            <a:r>
              <a:rPr lang="en-US" sz="3200" dirty="0">
                <a:latin typeface="Arial" panose="020B0604020202020204" pitchFamily="34" charset="0"/>
                <a:ea typeface="Tahoma" panose="020B0604030504040204" pitchFamily="34" charset="0"/>
                <a:cs typeface="Arial" panose="020B0604020202020204" pitchFamily="34" charset="0"/>
              </a:rPr>
              <a:t>Volkswagen violated key CCA standards.</a:t>
            </a:r>
          </a:p>
          <a:p>
            <a:r>
              <a:rPr lang="en-US" sz="3200" dirty="0">
                <a:latin typeface="Arial" panose="020B0604020202020204" pitchFamily="34" charset="0"/>
                <a:ea typeface="Tahoma" panose="020B0604030504040204" pitchFamily="34" charset="0"/>
                <a:cs typeface="Arial" panose="020B0604020202020204" pitchFamily="34" charset="0"/>
              </a:rPr>
              <a:t>The vehicles introduced into the market did not meet the standards.</a:t>
            </a:r>
          </a:p>
          <a:p>
            <a:r>
              <a:rPr lang="en-US" sz="3200" dirty="0">
                <a:latin typeface="Arial" panose="020B0604020202020204" pitchFamily="34" charset="0"/>
                <a:ea typeface="Tahoma" panose="020B0604030504040204" pitchFamily="34" charset="0"/>
                <a:cs typeface="Arial" panose="020B0604020202020204" pitchFamily="34" charset="0"/>
              </a:rPr>
              <a:t>The Software installed could detect when the vehicle was in normal mode.</a:t>
            </a:r>
          </a:p>
          <a:p>
            <a:r>
              <a:rPr lang="en-US" sz="3200" dirty="0">
                <a:latin typeface="Arial" panose="020B0604020202020204" pitchFamily="34" charset="0"/>
                <a:ea typeface="Tahoma" panose="020B0604030504040204" pitchFamily="34" charset="0"/>
                <a:cs typeface="Arial" panose="020B0604020202020204" pitchFamily="34" charset="0"/>
              </a:rPr>
              <a:t>When the vehicle is not tested under normal mode, emissions were nine times more than the recommended range</a:t>
            </a:r>
            <a:r>
              <a:rPr lang="en-US" sz="3200" dirty="0" smtClean="0">
                <a:latin typeface="Arial" panose="020B0604020202020204" pitchFamily="34" charset="0"/>
                <a:ea typeface="Tahoma" panose="020B0604030504040204" pitchFamily="34" charset="0"/>
                <a:cs typeface="Arial" panose="020B0604020202020204" pitchFamily="34" charset="0"/>
              </a:rPr>
              <a:t>. </a:t>
            </a:r>
          </a:p>
        </p:txBody>
      </p:sp>
    </p:spTree>
    <p:extLst>
      <p:ext uri="{BB962C8B-B14F-4D97-AF65-F5344CB8AC3E}">
        <p14:creationId xmlns:p14="http://schemas.microsoft.com/office/powerpoint/2010/main" xmlns="" val="39960049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59837"/>
            <a:ext cx="12192000" cy="1293028"/>
          </a:xfrm>
        </p:spPr>
        <p:txBody>
          <a:bodyPr>
            <a:normAutofit/>
          </a:bodyPr>
          <a:lstStyle/>
          <a:p>
            <a:r>
              <a:rPr lang="en-US" dirty="0" smtClean="0">
                <a:latin typeface="Arial" panose="020B0604020202020204" pitchFamily="34" charset="0"/>
                <a:ea typeface="Tahoma" panose="020B0604030504040204" pitchFamily="34" charset="0"/>
                <a:cs typeface="Arial" panose="020B0604020202020204" pitchFamily="34" charset="0"/>
              </a:rPr>
              <a:t>Ethical concerns</a:t>
            </a:r>
            <a:endParaRPr lang="en-US" dirty="0">
              <a:latin typeface="Arial" panose="020B0604020202020204" pitchFamily="34" charset="0"/>
              <a:ea typeface="Tahoma" panose="020B0604030504040204" pitchFamily="34" charset="0"/>
              <a:cs typeface="Arial" panose="020B0604020202020204" pitchFamily="34" charset="0"/>
            </a:endParaRPr>
          </a:p>
        </p:txBody>
      </p:sp>
      <p:sp>
        <p:nvSpPr>
          <p:cNvPr id="3" name="Content Placeholder 2"/>
          <p:cNvSpPr>
            <a:spLocks noGrp="1"/>
          </p:cNvSpPr>
          <p:nvPr>
            <p:ph idx="1"/>
          </p:nvPr>
        </p:nvSpPr>
        <p:spPr>
          <a:xfrm>
            <a:off x="382154" y="2335415"/>
            <a:ext cx="8167255" cy="4034789"/>
          </a:xfrm>
        </p:spPr>
        <p:txBody>
          <a:bodyPr>
            <a:normAutofit/>
          </a:bodyPr>
          <a:lstStyle/>
          <a:p>
            <a:r>
              <a:rPr lang="en-US" sz="3200" dirty="0">
                <a:latin typeface="Arial" panose="020B0604020202020204" pitchFamily="34" charset="0"/>
                <a:ea typeface="Tahoma" panose="020B0604030504040204" pitchFamily="34" charset="0"/>
                <a:cs typeface="Arial" panose="020B0604020202020204" pitchFamily="34" charset="0"/>
              </a:rPr>
              <a:t>The company's management made reckless decisions.</a:t>
            </a:r>
          </a:p>
          <a:p>
            <a:r>
              <a:rPr lang="en-US" sz="3200" dirty="0">
                <a:latin typeface="Arial" panose="020B0604020202020204" pitchFamily="34" charset="0"/>
                <a:ea typeface="Tahoma" panose="020B0604030504040204" pitchFamily="34" charset="0"/>
                <a:cs typeface="Arial" panose="020B0604020202020204" pitchFamily="34" charset="0"/>
              </a:rPr>
              <a:t>The company agreed in 2015 that more than 11 million vehicles were affected.</a:t>
            </a:r>
          </a:p>
          <a:p>
            <a:r>
              <a:rPr lang="en-US" sz="3200" dirty="0">
                <a:latin typeface="Arial" panose="020B0604020202020204" pitchFamily="34" charset="0"/>
                <a:ea typeface="Tahoma" panose="020B0604030504040204" pitchFamily="34" charset="0"/>
                <a:cs typeface="Arial" panose="020B0604020202020204" pitchFamily="34" charset="0"/>
              </a:rPr>
              <a:t>The company emphasized profitability more than environmental concerns.</a:t>
            </a:r>
          </a:p>
          <a:p>
            <a:r>
              <a:rPr lang="en-US" sz="3200" dirty="0">
                <a:latin typeface="Arial" panose="020B0604020202020204" pitchFamily="34" charset="0"/>
                <a:ea typeface="Tahoma" panose="020B0604030504040204" pitchFamily="34" charset="0"/>
                <a:cs typeface="Arial" panose="020B0604020202020204" pitchFamily="34" charset="0"/>
              </a:rPr>
              <a:t>By cheating emissions test, the company contributed to environmental pollution</a:t>
            </a:r>
            <a:r>
              <a:rPr lang="en-US" sz="3200" dirty="0" smtClean="0">
                <a:latin typeface="Arial" panose="020B0604020202020204" pitchFamily="34" charset="0"/>
                <a:ea typeface="Tahoma" panose="020B0604030504040204" pitchFamily="34" charset="0"/>
                <a:cs typeface="Arial" panose="020B0604020202020204" pitchFamily="34" charset="0"/>
              </a:rPr>
              <a:t>.</a:t>
            </a:r>
          </a:p>
        </p:txBody>
      </p:sp>
    </p:spTree>
    <p:extLst>
      <p:ext uri="{BB962C8B-B14F-4D97-AF65-F5344CB8AC3E}">
        <p14:creationId xmlns:p14="http://schemas.microsoft.com/office/powerpoint/2010/main" xmlns="" val="18301454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59837"/>
            <a:ext cx="12192000" cy="1293028"/>
          </a:xfrm>
        </p:spPr>
        <p:txBody>
          <a:bodyPr>
            <a:normAutofit/>
          </a:bodyPr>
          <a:lstStyle/>
          <a:p>
            <a:r>
              <a:rPr lang="en-US" dirty="0">
                <a:latin typeface="Arial" panose="020B0604020202020204" pitchFamily="34" charset="0"/>
                <a:ea typeface="Tahoma" panose="020B0604030504040204" pitchFamily="34" charset="0"/>
                <a:cs typeface="Arial" panose="020B0604020202020204" pitchFamily="34" charset="0"/>
              </a:rPr>
              <a:t>Styles of Ethics</a:t>
            </a:r>
          </a:p>
        </p:txBody>
      </p:sp>
      <p:sp>
        <p:nvSpPr>
          <p:cNvPr id="3" name="Content Placeholder 2"/>
          <p:cNvSpPr>
            <a:spLocks noGrp="1"/>
          </p:cNvSpPr>
          <p:nvPr>
            <p:ph idx="1"/>
          </p:nvPr>
        </p:nvSpPr>
        <p:spPr>
          <a:xfrm>
            <a:off x="382154" y="1852865"/>
            <a:ext cx="8167255" cy="5005135"/>
          </a:xfrm>
        </p:spPr>
        <p:txBody>
          <a:bodyPr>
            <a:normAutofit/>
          </a:bodyPr>
          <a:lstStyle/>
          <a:p>
            <a:r>
              <a:rPr lang="en-US" sz="3200" dirty="0">
                <a:latin typeface="Arial" panose="020B0604020202020204" pitchFamily="34" charset="0"/>
                <a:ea typeface="Tahoma" panose="020B0604030504040204" pitchFamily="34" charset="0"/>
                <a:cs typeface="Arial" panose="020B0604020202020204" pitchFamily="34" charset="0"/>
              </a:rPr>
              <a:t>According to the relativism theory of ethics, morality is dependent on one's culture.</a:t>
            </a:r>
          </a:p>
          <a:p>
            <a:r>
              <a:rPr lang="en-US" sz="3200" dirty="0">
                <a:latin typeface="Arial" panose="020B0604020202020204" pitchFamily="34" charset="0"/>
                <a:ea typeface="Tahoma" panose="020B0604030504040204" pitchFamily="34" charset="0"/>
                <a:cs typeface="Arial" panose="020B0604020202020204" pitchFamily="34" charset="0"/>
              </a:rPr>
              <a:t>Society's moral norms determine whether an action is unethical or not.</a:t>
            </a:r>
          </a:p>
          <a:p>
            <a:r>
              <a:rPr lang="en-US" sz="3200" dirty="0">
                <a:latin typeface="Arial" panose="020B0604020202020204" pitchFamily="34" charset="0"/>
                <a:ea typeface="Tahoma" panose="020B0604030504040204" pitchFamily="34" charset="0"/>
                <a:cs typeface="Arial" panose="020B0604020202020204" pitchFamily="34" charset="0"/>
              </a:rPr>
              <a:t>The theory posits that universal moral standards do not exist.</a:t>
            </a:r>
          </a:p>
          <a:p>
            <a:r>
              <a:rPr lang="en-US" sz="3200" dirty="0">
                <a:latin typeface="Arial" panose="020B0604020202020204" pitchFamily="34" charset="0"/>
                <a:ea typeface="Tahoma" panose="020B0604030504040204" pitchFamily="34" charset="0"/>
                <a:cs typeface="Arial" panose="020B0604020202020204" pitchFamily="34" charset="0"/>
              </a:rPr>
              <a:t>However, not all practices are relative, and others are common.</a:t>
            </a:r>
          </a:p>
          <a:p>
            <a:r>
              <a:rPr lang="en-US" sz="3200" dirty="0">
                <a:latin typeface="Arial" panose="020B0604020202020204" pitchFamily="34" charset="0"/>
                <a:ea typeface="Tahoma" panose="020B0604030504040204" pitchFamily="34" charset="0"/>
                <a:cs typeface="Arial" panose="020B0604020202020204" pitchFamily="34" charset="0"/>
              </a:rPr>
              <a:t>Therefore, the Kantian style of ethics can be applied.</a:t>
            </a:r>
          </a:p>
          <a:p>
            <a:endParaRPr lang="en-US" sz="3200" dirty="0" smtClean="0">
              <a:latin typeface="Arial" panose="020B0604020202020204" pitchFamily="34" charset="0"/>
              <a:ea typeface="Tahoma" panose="020B0604030504040204" pitchFamily="34" charset="0"/>
              <a:cs typeface="Arial" panose="020B0604020202020204" pitchFamily="34" charset="0"/>
            </a:endParaRPr>
          </a:p>
        </p:txBody>
      </p:sp>
    </p:spTree>
    <p:extLst>
      <p:ext uri="{BB962C8B-B14F-4D97-AF65-F5344CB8AC3E}">
        <p14:creationId xmlns:p14="http://schemas.microsoft.com/office/powerpoint/2010/main" xmlns="" val="29931362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59837"/>
            <a:ext cx="12192000" cy="1293028"/>
          </a:xfrm>
        </p:spPr>
        <p:txBody>
          <a:bodyPr>
            <a:normAutofit/>
          </a:bodyPr>
          <a:lstStyle/>
          <a:p>
            <a:r>
              <a:rPr lang="en-US" dirty="0" smtClean="0">
                <a:latin typeface="Arial" panose="020B0604020202020204" pitchFamily="34" charset="0"/>
                <a:ea typeface="Tahoma" panose="020B0604030504040204" pitchFamily="34" charset="0"/>
                <a:cs typeface="Arial" panose="020B0604020202020204" pitchFamily="34" charset="0"/>
              </a:rPr>
              <a:t>CONT. </a:t>
            </a:r>
            <a:endParaRPr lang="en-US" dirty="0">
              <a:latin typeface="Arial" panose="020B0604020202020204" pitchFamily="34" charset="0"/>
              <a:ea typeface="Tahoma" panose="020B0604030504040204" pitchFamily="34" charset="0"/>
              <a:cs typeface="Arial" panose="020B0604020202020204" pitchFamily="34" charset="0"/>
            </a:endParaRPr>
          </a:p>
        </p:txBody>
      </p:sp>
      <p:sp>
        <p:nvSpPr>
          <p:cNvPr id="3" name="Content Placeholder 2"/>
          <p:cNvSpPr>
            <a:spLocks noGrp="1"/>
          </p:cNvSpPr>
          <p:nvPr>
            <p:ph idx="1"/>
          </p:nvPr>
        </p:nvSpPr>
        <p:spPr>
          <a:xfrm>
            <a:off x="382154" y="1158241"/>
            <a:ext cx="8167255" cy="5211964"/>
          </a:xfrm>
        </p:spPr>
        <p:txBody>
          <a:bodyPr>
            <a:normAutofit/>
          </a:bodyPr>
          <a:lstStyle/>
          <a:p>
            <a:r>
              <a:rPr lang="en-US" sz="3200" dirty="0">
                <a:latin typeface="Arial" panose="020B0604020202020204" pitchFamily="34" charset="0"/>
                <a:ea typeface="Tahoma" panose="020B0604030504040204" pitchFamily="34" charset="0"/>
                <a:cs typeface="Arial" panose="020B0604020202020204" pitchFamily="34" charset="0"/>
              </a:rPr>
              <a:t>Volkswagen never respected humanity.</a:t>
            </a:r>
          </a:p>
          <a:p>
            <a:r>
              <a:rPr lang="en-US" sz="3200" dirty="0">
                <a:latin typeface="Arial" panose="020B0604020202020204" pitchFamily="34" charset="0"/>
                <a:ea typeface="Tahoma" panose="020B0604030504040204" pitchFamily="34" charset="0"/>
                <a:cs typeface="Arial" panose="020B0604020202020204" pitchFamily="34" charset="0"/>
              </a:rPr>
              <a:t>By violating emissions standards, the company puts people's lives at risk.</a:t>
            </a:r>
          </a:p>
          <a:p>
            <a:r>
              <a:rPr lang="en-US" sz="3200" dirty="0">
                <a:latin typeface="Arial" panose="020B0604020202020204" pitchFamily="34" charset="0"/>
                <a:ea typeface="Tahoma" panose="020B0604030504040204" pitchFamily="34" charset="0"/>
                <a:cs typeface="Arial" panose="020B0604020202020204" pitchFamily="34" charset="0"/>
              </a:rPr>
              <a:t>The company intended to improve people's lives.</a:t>
            </a:r>
          </a:p>
          <a:p>
            <a:r>
              <a:rPr lang="en-US" sz="3200" dirty="0">
                <a:latin typeface="Arial" panose="020B0604020202020204" pitchFamily="34" charset="0"/>
                <a:ea typeface="Tahoma" panose="020B0604030504040204" pitchFamily="34" charset="0"/>
                <a:cs typeface="Arial" panose="020B0604020202020204" pitchFamily="34" charset="0"/>
              </a:rPr>
              <a:t>Thus, anything that could harm people's health should have been avoided</a:t>
            </a:r>
            <a:r>
              <a:rPr lang="en-US" sz="3200" dirty="0" smtClean="0">
                <a:latin typeface="Arial" panose="020B0604020202020204" pitchFamily="34" charset="0"/>
                <a:ea typeface="Tahoma" panose="020B0604030504040204" pitchFamily="34" charset="0"/>
                <a:cs typeface="Arial" panose="020B0604020202020204" pitchFamily="34" charset="0"/>
              </a:rPr>
              <a:t>.</a:t>
            </a:r>
          </a:p>
        </p:txBody>
      </p:sp>
    </p:spTree>
    <p:extLst>
      <p:ext uri="{BB962C8B-B14F-4D97-AF65-F5344CB8AC3E}">
        <p14:creationId xmlns:p14="http://schemas.microsoft.com/office/powerpoint/2010/main" xmlns="" val="33138651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2154" y="-293603"/>
            <a:ext cx="10133446" cy="1293028"/>
          </a:xfrm>
        </p:spPr>
        <p:txBody>
          <a:bodyPr>
            <a:normAutofit/>
          </a:bodyPr>
          <a:lstStyle/>
          <a:p>
            <a:r>
              <a:rPr lang="en-US" dirty="0" smtClean="0">
                <a:latin typeface="Arial" panose="020B0604020202020204" pitchFamily="34" charset="0"/>
                <a:ea typeface="Tahoma" panose="020B0604030504040204" pitchFamily="34" charset="0"/>
                <a:cs typeface="Arial" panose="020B0604020202020204" pitchFamily="34" charset="0"/>
              </a:rPr>
              <a:t>references</a:t>
            </a:r>
            <a:endParaRPr lang="en-US" dirty="0">
              <a:latin typeface="Arial" panose="020B0604020202020204" pitchFamily="34" charset="0"/>
              <a:ea typeface="Tahoma" panose="020B0604030504040204" pitchFamily="34" charset="0"/>
              <a:cs typeface="Arial" panose="020B0604020202020204" pitchFamily="34" charset="0"/>
            </a:endParaRPr>
          </a:p>
        </p:txBody>
      </p:sp>
      <p:sp>
        <p:nvSpPr>
          <p:cNvPr id="3" name="Content Placeholder 2"/>
          <p:cNvSpPr>
            <a:spLocks noGrp="1"/>
          </p:cNvSpPr>
          <p:nvPr>
            <p:ph idx="1"/>
          </p:nvPr>
        </p:nvSpPr>
        <p:spPr>
          <a:xfrm>
            <a:off x="382154" y="1219200"/>
            <a:ext cx="9371446" cy="5394959"/>
          </a:xfrm>
        </p:spPr>
        <p:txBody>
          <a:bodyPr>
            <a:normAutofit fontScale="85000" lnSpcReduction="20000"/>
          </a:bodyPr>
          <a:lstStyle/>
          <a:p>
            <a:r>
              <a:rPr lang="en-US" sz="3200" dirty="0" smtClean="0"/>
              <a:t>Bowie</a:t>
            </a:r>
            <a:r>
              <a:rPr lang="en-US" sz="3200" dirty="0"/>
              <a:t>, N. E. (2017). </a:t>
            </a:r>
            <a:r>
              <a:rPr lang="en-US" sz="3200" i="1" dirty="0"/>
              <a:t>Business ethics: A Kantian perspective</a:t>
            </a:r>
            <a:r>
              <a:rPr lang="en-US" sz="3200" dirty="0"/>
              <a:t>. Cambridge University Press.</a:t>
            </a:r>
          </a:p>
          <a:p>
            <a:r>
              <a:rPr lang="en-US" sz="3200" dirty="0"/>
              <a:t>Eisenstein, P. A. (2015, September 23). The rapid fall of VW's Martin </a:t>
            </a:r>
            <a:r>
              <a:rPr lang="en-US" sz="3200" dirty="0" err="1"/>
              <a:t>Winterkorn</a:t>
            </a:r>
            <a:r>
              <a:rPr lang="en-US" sz="3200" dirty="0"/>
              <a:t>. Retrieved from https://www.cnbc.com/2015/09/23/all-of-vws-martin-winterkorn.html</a:t>
            </a:r>
          </a:p>
          <a:p>
            <a:r>
              <a:rPr lang="en-US" sz="3200" dirty="0"/>
              <a:t>Muller, J. (2018, May 3). VW's former CEO Martin </a:t>
            </a:r>
            <a:r>
              <a:rPr lang="en-US" sz="3200" dirty="0" err="1"/>
              <a:t>Winterkorn</a:t>
            </a:r>
            <a:r>
              <a:rPr lang="en-US" sz="3200" dirty="0"/>
              <a:t> charged with fraud and conspiracy in diesel-cheating case. Retrieved from https://www.forbes.com/sites/joannmuller/2018/05/03/vws-former-ceo-martin-winterkorn-charged-with-fraud-and-conspiracy-in-diesel-cheating-case/</a:t>
            </a:r>
          </a:p>
          <a:p>
            <a:r>
              <a:rPr lang="en-US" sz="3200" dirty="0"/>
              <a:t>Santa Clara University. (</a:t>
            </a:r>
            <a:r>
              <a:rPr lang="en-US" sz="3200" dirty="0" err="1"/>
              <a:t>n.d.</a:t>
            </a:r>
            <a:r>
              <a:rPr lang="en-US" sz="3200" dirty="0"/>
              <a:t>). Ethical relativism. Retrieved from https://www.scu.edu/ethics/ethics-resources/ethical-decision-making/ethical-relativism/</a:t>
            </a:r>
          </a:p>
          <a:p>
            <a:endParaRPr lang="en-US" sz="3200" dirty="0" smtClean="0">
              <a:latin typeface="Arial" panose="020B0604020202020204" pitchFamily="34" charset="0"/>
              <a:ea typeface="Tahoma" panose="020B0604030504040204" pitchFamily="34" charset="0"/>
              <a:cs typeface="Arial" panose="020B0604020202020204" pitchFamily="34" charset="0"/>
            </a:endParaRPr>
          </a:p>
        </p:txBody>
      </p:sp>
    </p:spTree>
    <p:extLst>
      <p:ext uri="{BB962C8B-B14F-4D97-AF65-F5344CB8AC3E}">
        <p14:creationId xmlns:p14="http://schemas.microsoft.com/office/powerpoint/2010/main" xmlns="" val="1459916403"/>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Vapor Trail" id="{4FDF2955-7D9C-493C-B9F9-C205151B46CD}" vid="{8F31A783-2159-4870-BC29-2BA7D038EA4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Vapor Trail</Template>
  <TotalTime>1087</TotalTime>
  <Words>646</Words>
  <Application>Microsoft Office PowerPoint</Application>
  <PresentationFormat>Custom</PresentationFormat>
  <Paragraphs>60</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Vapor Trail</vt:lpstr>
      <vt:lpstr>Volkswagen</vt:lpstr>
      <vt:lpstr>Volkswagen Scandal:Key Features</vt:lpstr>
      <vt:lpstr>CONT.</vt:lpstr>
      <vt:lpstr>Ethical concerns</vt:lpstr>
      <vt:lpstr>Styles of Ethics</vt:lpstr>
      <vt:lpstr>CONT. </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dc:title>
  <dc:creator>n</dc:creator>
  <cp:lastModifiedBy>Mark Nzioka</cp:lastModifiedBy>
  <cp:revision>407</cp:revision>
  <dcterms:created xsi:type="dcterms:W3CDTF">2020-08-24T21:43:50Z</dcterms:created>
  <dcterms:modified xsi:type="dcterms:W3CDTF">2021-06-15T05:30:43Z</dcterms:modified>
</cp:coreProperties>
</file>