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043" autoAdjust="0"/>
    <p:restoredTop sz="71609" autoAdjust="0"/>
  </p:normalViewPr>
  <p:slideViewPr>
    <p:cSldViewPr snapToGrid="0">
      <p:cViewPr varScale="1">
        <p:scale>
          <a:sx n="51" d="100"/>
          <a:sy n="51" d="100"/>
        </p:scale>
        <p:origin x="-1230"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82F30-7688-4D94-9801-6612A764E0F9}" type="datetimeFigureOut">
              <a:rPr lang="en-US" smtClean="0"/>
              <a:pPr/>
              <a:t>7/7/2021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6C6834-82B8-4AA6-B874-722F5A527EFA}" type="slidenum">
              <a:rPr lang="en-US" smtClean="0"/>
              <a:pPr/>
              <a:t>‹#›</a:t>
            </a:fld>
            <a:endParaRPr lang="en-US" dirty="0"/>
          </a:p>
        </p:txBody>
      </p:sp>
    </p:spTree>
    <p:extLst>
      <p:ext uri="{BB962C8B-B14F-4D97-AF65-F5344CB8AC3E}">
        <p14:creationId xmlns:p14="http://schemas.microsoft.com/office/powerpoint/2010/main" xmlns="" val="2854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8F6C6834-82B8-4AA6-B874-722F5A527EFA}" type="slidenum">
              <a:rPr lang="en-US" smtClean="0"/>
              <a:pPr/>
              <a:t>1</a:t>
            </a:fld>
            <a:endParaRPr lang="en-US" dirty="0"/>
          </a:p>
        </p:txBody>
      </p:sp>
    </p:spTree>
    <p:extLst>
      <p:ext uri="{BB962C8B-B14F-4D97-AF65-F5344CB8AC3E}">
        <p14:creationId xmlns:p14="http://schemas.microsoft.com/office/powerpoint/2010/main" xmlns="" val="776556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Public health has the mission to monitor and evaluate the health of the community and the population.</a:t>
            </a:r>
          </a:p>
          <a:p>
            <a:pPr marL="171450" indent="-171450">
              <a:buFont typeface="Arial" panose="020B0604020202020204" pitchFamily="34" charset="0"/>
              <a:buChar char="•"/>
            </a:pPr>
            <a:r>
              <a:rPr lang="en-US" dirty="0"/>
              <a:t>Public health also helps in formulating public policies to help solve health problems facing locals and the country.</a:t>
            </a:r>
          </a:p>
          <a:p>
            <a:pPr marL="171450" indent="-171450">
              <a:buFont typeface="Arial" panose="020B0604020202020204" pitchFamily="34" charset="0"/>
              <a:buChar char="•"/>
            </a:pPr>
            <a:r>
              <a:rPr lang="en-US" dirty="0"/>
              <a:t>Public health also ensures that people have access to affordable and quality care.</a:t>
            </a:r>
          </a:p>
        </p:txBody>
      </p:sp>
      <p:sp>
        <p:nvSpPr>
          <p:cNvPr id="4" name="Slide Number Placeholder 3"/>
          <p:cNvSpPr>
            <a:spLocks noGrp="1"/>
          </p:cNvSpPr>
          <p:nvPr>
            <p:ph type="sldNum" sz="quarter" idx="10"/>
          </p:nvPr>
        </p:nvSpPr>
        <p:spPr/>
        <p:txBody>
          <a:bodyPr/>
          <a:lstStyle/>
          <a:p>
            <a:fld id="{8F6C6834-82B8-4AA6-B874-722F5A527EFA}" type="slidenum">
              <a:rPr lang="en-US" smtClean="0"/>
              <a:pPr/>
              <a:t>2</a:t>
            </a:fld>
            <a:endParaRPr lang="en-US" dirty="0"/>
          </a:p>
        </p:txBody>
      </p:sp>
    </p:spTree>
    <p:extLst>
      <p:ext uri="{BB962C8B-B14F-4D97-AF65-F5344CB8AC3E}">
        <p14:creationId xmlns:p14="http://schemas.microsoft.com/office/powerpoint/2010/main" xmlns="" val="3690313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Emergency Support Fund (ESF) #8 provides various guidelines for coordinating and cooperation across state agencies concerning public health and medical needs.</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According to FEMA (2016), EFS provides a framework for government agencies to distribute medical supplies and equipment.</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ESF helps in public health surveillance, investigation, and disease control.</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EFS promote public health by providing medical care and offering human services to persons affected by emergencies and disaster (FEMA, 2016).</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F6C6834-82B8-4AA6-B874-722F5A527EFA}" type="slidenum">
              <a:rPr lang="en-US" smtClean="0"/>
              <a:pPr/>
              <a:t>3</a:t>
            </a:fld>
            <a:endParaRPr lang="en-US" dirty="0"/>
          </a:p>
        </p:txBody>
      </p:sp>
    </p:spTree>
    <p:extLst>
      <p:ext uri="{BB962C8B-B14F-4D97-AF65-F5344CB8AC3E}">
        <p14:creationId xmlns:p14="http://schemas.microsoft.com/office/powerpoint/2010/main" xmlns="" val="2965184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07000"/>
              </a:lnSpc>
              <a:spcAft>
                <a:spcPts val="800"/>
              </a:spcAft>
              <a:buFont typeface="Arial" panose="020B0604020202020204" pitchFamily="34" charset="0"/>
              <a:buChar cha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Act authorizes the government to issue funding for public health and medical preparedness programs.</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Act also supports the Public Health Emergency Preparedness Cooperative Agreement, which seeks to grant health departments the required staff resources to meet community needs in a disaster (DHHS, 2013).</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Act promotes public health since it seeks to help the health of the community.</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F6C6834-82B8-4AA6-B874-722F5A527EFA}" type="slidenum">
              <a:rPr lang="en-US" smtClean="0"/>
              <a:pPr/>
              <a:t>4</a:t>
            </a:fld>
            <a:endParaRPr lang="en-US" dirty="0"/>
          </a:p>
        </p:txBody>
      </p:sp>
    </p:spTree>
    <p:extLst>
      <p:ext uri="{BB962C8B-B14F-4D97-AF65-F5344CB8AC3E}">
        <p14:creationId xmlns:p14="http://schemas.microsoft.com/office/powerpoint/2010/main" xmlns="" val="1398967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NHHS provides a strategic plan that seeks to strengthen its capacity to monitor, detect, evaluate, mitigate, and respond to disasters and emergencies (NHHS, n.d.).</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NHHS supports public health by supporting functions such as monitoring, assessing, analyzing, and mitigating disasters, as this seeks to protect the wellbeing of the community.</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8F6C6834-82B8-4AA6-B874-722F5A527EFA}" type="slidenum">
              <a:rPr lang="en-US" smtClean="0"/>
              <a:pPr/>
              <a:t>5</a:t>
            </a:fld>
            <a:endParaRPr lang="en-US" dirty="0"/>
          </a:p>
        </p:txBody>
      </p:sp>
    </p:spTree>
    <p:extLst>
      <p:ext uri="{BB962C8B-B14F-4D97-AF65-F5344CB8AC3E}">
        <p14:creationId xmlns:p14="http://schemas.microsoft.com/office/powerpoint/2010/main" xmlns="" val="2407463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NIMS provides an organized set of guidelines and standards that outline how various organizations and agencies can work collectively to prevent, assess, mitigate, react and recoup from emergencies.</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NIMS also offers standardized resource management guidelines to ensure the effective distribution of resources for disaster recovery.</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NIMS supports public health objectives by coordinating various organizations and agencies to help in disaster management and improve the affected individuals' well-being.</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F6C6834-82B8-4AA6-B874-722F5A527EFA}" type="slidenum">
              <a:rPr lang="en-US" smtClean="0"/>
              <a:pPr/>
              <a:t>6</a:t>
            </a:fld>
            <a:endParaRPr lang="en-US" dirty="0"/>
          </a:p>
        </p:txBody>
      </p:sp>
    </p:spTree>
    <p:extLst>
      <p:ext uri="{BB962C8B-B14F-4D97-AF65-F5344CB8AC3E}">
        <p14:creationId xmlns:p14="http://schemas.microsoft.com/office/powerpoint/2010/main" xmlns="" val="250980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United States Department of Defense can be used during emergencies and pandemics within the United States territory. The DOD can assist protect lives, prevent human pain, and alleviate great property destruction (DOD, 1993).</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DOD promotes public health by rescuing, responding, and providing emergency treatment to injured persons.</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F6C6834-82B8-4AA6-B874-722F5A527EFA}" type="slidenum">
              <a:rPr lang="en-US" smtClean="0"/>
              <a:pPr/>
              <a:t>7</a:t>
            </a:fld>
            <a:endParaRPr lang="en-US" dirty="0"/>
          </a:p>
        </p:txBody>
      </p:sp>
    </p:spTree>
    <p:extLst>
      <p:ext uri="{BB962C8B-B14F-4D97-AF65-F5344CB8AC3E}">
        <p14:creationId xmlns:p14="http://schemas.microsoft.com/office/powerpoint/2010/main" xmlns="" val="216224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Stafford Act provides the US president the power to proclaim a national emergency and seek help in responding to the disaster (FEMA, 2019).</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Act brings order and creates a systematic approach for federal disaster response activities.</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According to FEMA (2019), the Act also promotes disaster preparedness and enhances coordination between various agencies.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Act promotes public health since it strives to protect safety and improve the public's wellness.</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F6C6834-82B8-4AA6-B874-722F5A527EFA}" type="slidenum">
              <a:rPr lang="en-US" smtClean="0"/>
              <a:pPr/>
              <a:t>8</a:t>
            </a:fld>
            <a:endParaRPr lang="en-US" dirty="0"/>
          </a:p>
        </p:txBody>
      </p:sp>
    </p:spTree>
    <p:extLst>
      <p:ext uri="{BB962C8B-B14F-4D97-AF65-F5344CB8AC3E}">
        <p14:creationId xmlns:p14="http://schemas.microsoft.com/office/powerpoint/2010/main" xmlns="" val="3253451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C6834-82B8-4AA6-B874-722F5A527EFA}" type="slidenum">
              <a:rPr lang="en-US" smtClean="0"/>
              <a:pPr/>
              <a:t>9</a:t>
            </a:fld>
            <a:endParaRPr lang="en-US" dirty="0"/>
          </a:p>
        </p:txBody>
      </p:sp>
    </p:spTree>
    <p:extLst>
      <p:ext uri="{BB962C8B-B14F-4D97-AF65-F5344CB8AC3E}">
        <p14:creationId xmlns:p14="http://schemas.microsoft.com/office/powerpoint/2010/main" xmlns="" val="88175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7/7/2021</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pPr/>
              <a:t>7/7/2021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pPr/>
              <a:t>7/7/2021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pPr/>
              <a:t>7/7/2021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pPr/>
              <a:t>7/7/2021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pPr/>
              <a:t>7/7/2021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pPr/>
              <a:t>7/7/2021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pPr/>
              <a:t>7/7/2021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pPr/>
              <a:t>7/7/2021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pPr/>
              <a:t>7/7/2021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pPr/>
              <a:t>7/7/2021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pPr/>
              <a:t>7/7/2021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pPr/>
              <a:t>7/7/2021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pPr/>
              <a:t>7/7/2021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pPr/>
              <a:t>7/7/2021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pPr/>
              <a:t>7/7/2021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pPr/>
              <a:t>7/7/2021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pPr/>
              <a:t>7/7/2021</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he.gov/Preparedness/planning/authority/nhss/Pages/default.aspx" TargetMode="External"/><Relationship Id="rId7" Type="http://schemas.openxmlformats.org/officeDocument/2006/relationships/hyperlink" Target="https://www.fema.gov/media-library-data/1508151197225-ced8c60378c3936adb92c1a3ee6f6564/FINAL_NIMS_2017.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fema.gov/media-library-data/1470149644671-642ccad05d19449d2d13b1b0952328ed/ESF_8_Public_Health_Medical_20160705_508.pdf" TargetMode="External"/><Relationship Id="rId5" Type="http://schemas.openxmlformats.org/officeDocument/2006/relationships/hyperlink" Target="https://www.hsdl.org/?view&amp;did=385" TargetMode="External"/><Relationship Id="rId4" Type="http://schemas.openxmlformats.org/officeDocument/2006/relationships/hyperlink" Target="https://fas.org/irp/doddir/dod/jp3_28.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4105" y="1269739"/>
            <a:ext cx="8825658" cy="2677648"/>
          </a:xfrm>
        </p:spPr>
        <p:txBody>
          <a:bodyPr/>
          <a:lstStyle/>
          <a:p>
            <a:pPr algn="ctr"/>
            <a:r>
              <a:rPr lang="en-US" sz="4400" b="1" dirty="0"/>
              <a:t>Integrated Response to Public Health Needs</a:t>
            </a:r>
          </a:p>
        </p:txBody>
      </p:sp>
    </p:spTree>
    <p:extLst>
      <p:ext uri="{BB962C8B-B14F-4D97-AF65-F5344CB8AC3E}">
        <p14:creationId xmlns:p14="http://schemas.microsoft.com/office/powerpoint/2010/main" xmlns="" val="382902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health mission</a:t>
            </a:r>
          </a:p>
        </p:txBody>
      </p:sp>
      <p:sp>
        <p:nvSpPr>
          <p:cNvPr id="3" name="Content Placeholder 2"/>
          <p:cNvSpPr>
            <a:spLocks noGrp="1"/>
          </p:cNvSpPr>
          <p:nvPr>
            <p:ph idx="1"/>
          </p:nvPr>
        </p:nvSpPr>
        <p:spPr/>
        <p:txBody>
          <a:bodyPr>
            <a:normAutofit/>
          </a:bodyPr>
          <a:lstStyle/>
          <a:p>
            <a:r>
              <a:rPr lang="en-US" sz="2400" dirty="0"/>
              <a:t>Assess and monitor community’s and population’s health.</a:t>
            </a:r>
          </a:p>
          <a:p>
            <a:r>
              <a:rPr lang="en-US" sz="2400" dirty="0"/>
              <a:t>Aid in formulating public policies aimed at health problems at various levels.</a:t>
            </a:r>
          </a:p>
          <a:p>
            <a:r>
              <a:rPr lang="en-US" sz="2400" dirty="0"/>
              <a:t>Promotes access to quality and affordable care.</a:t>
            </a:r>
          </a:p>
        </p:txBody>
      </p:sp>
    </p:spTree>
    <p:extLst>
      <p:ext uri="{BB962C8B-B14F-4D97-AF65-F5344CB8AC3E}">
        <p14:creationId xmlns:p14="http://schemas.microsoft.com/office/powerpoint/2010/main" xmlns="" val="13619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Support Function (ESF)#8</a:t>
            </a:r>
          </a:p>
        </p:txBody>
      </p:sp>
      <p:sp>
        <p:nvSpPr>
          <p:cNvPr id="3" name="Content Placeholder 2"/>
          <p:cNvSpPr>
            <a:spLocks noGrp="1"/>
          </p:cNvSpPr>
          <p:nvPr>
            <p:ph idx="1"/>
          </p:nvPr>
        </p:nvSpPr>
        <p:spPr>
          <a:xfrm>
            <a:off x="1154955" y="2603499"/>
            <a:ext cx="8761412" cy="4080329"/>
          </a:xfrm>
        </p:spPr>
        <p:txBody>
          <a:bodyPr>
            <a:normAutofit/>
          </a:bodyPr>
          <a:lstStyle/>
          <a:p>
            <a:r>
              <a:rPr lang="en-US" sz="2400" dirty="0"/>
              <a:t>ESF highlights various guiding principles for public health and medical services.</a:t>
            </a:r>
          </a:p>
          <a:p>
            <a:r>
              <a:rPr lang="en-US" sz="2400" dirty="0"/>
              <a:t>It promotes a framework for seeking help in managing resources in times of disaster or emergency.</a:t>
            </a:r>
          </a:p>
          <a:p>
            <a:r>
              <a:rPr lang="en-US" sz="2400" dirty="0"/>
              <a:t>ESF provides planning and coordination resources to support public health and medical needs.</a:t>
            </a:r>
          </a:p>
          <a:p>
            <a:r>
              <a:rPr lang="en-US" sz="2400" dirty="0"/>
              <a:t>ESF helps in providing medical care and human services to affected persons.</a:t>
            </a:r>
          </a:p>
        </p:txBody>
      </p:sp>
    </p:spTree>
    <p:extLst>
      <p:ext uri="{BB962C8B-B14F-4D97-AF65-F5344CB8AC3E}">
        <p14:creationId xmlns:p14="http://schemas.microsoft.com/office/powerpoint/2010/main" xmlns="" val="3184090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Pandemic and All-Hazards Preparedness Reauthorization Act</a:t>
            </a:r>
          </a:p>
        </p:txBody>
      </p:sp>
      <p:sp>
        <p:nvSpPr>
          <p:cNvPr id="3" name="Content Placeholder 2"/>
          <p:cNvSpPr>
            <a:spLocks noGrp="1"/>
          </p:cNvSpPr>
          <p:nvPr>
            <p:ph idx="1"/>
          </p:nvPr>
        </p:nvSpPr>
        <p:spPr/>
        <p:txBody>
          <a:bodyPr>
            <a:normAutofit/>
          </a:bodyPr>
          <a:lstStyle/>
          <a:p>
            <a:r>
              <a:rPr lang="en-US" sz="2400" dirty="0"/>
              <a:t>This Act authorizes for public health funding</a:t>
            </a:r>
          </a:p>
          <a:p>
            <a:r>
              <a:rPr lang="en-US" sz="2400" dirty="0"/>
              <a:t>It supports medical preparedness programs</a:t>
            </a:r>
          </a:p>
          <a:p>
            <a:r>
              <a:rPr lang="en-US" sz="2400" dirty="0"/>
              <a:t>It supports public health emergency preparedness </a:t>
            </a:r>
          </a:p>
          <a:p>
            <a:r>
              <a:rPr lang="en-US" sz="2400" dirty="0"/>
              <a:t>It permits state health departments to offer staff resources for meeting community needs in times of disaster</a:t>
            </a:r>
          </a:p>
        </p:txBody>
      </p:sp>
    </p:spTree>
    <p:extLst>
      <p:ext uri="{BB962C8B-B14F-4D97-AF65-F5344CB8AC3E}">
        <p14:creationId xmlns:p14="http://schemas.microsoft.com/office/powerpoint/2010/main" xmlns="" val="1219156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Health Security Strategy</a:t>
            </a:r>
          </a:p>
        </p:txBody>
      </p:sp>
      <p:sp>
        <p:nvSpPr>
          <p:cNvPr id="3" name="Content Placeholder 2"/>
          <p:cNvSpPr>
            <a:spLocks noGrp="1"/>
          </p:cNvSpPr>
          <p:nvPr>
            <p:ph idx="1"/>
          </p:nvPr>
        </p:nvSpPr>
        <p:spPr/>
        <p:txBody>
          <a:bodyPr>
            <a:normAutofit lnSpcReduction="10000"/>
          </a:bodyPr>
          <a:lstStyle/>
          <a:p>
            <a:r>
              <a:rPr lang="en-US" sz="2400" dirty="0"/>
              <a:t>The NHHS seeks to provide a strategic plan for strengthening the country’s ability to</a:t>
            </a:r>
          </a:p>
          <a:p>
            <a:pPr lvl="1"/>
            <a:r>
              <a:rPr lang="en-US" sz="2200" dirty="0"/>
              <a:t>Detect</a:t>
            </a:r>
          </a:p>
          <a:p>
            <a:pPr lvl="1"/>
            <a:r>
              <a:rPr lang="en-US" sz="2200" dirty="0"/>
              <a:t>Evaluate</a:t>
            </a:r>
          </a:p>
          <a:p>
            <a:pPr lvl="1"/>
            <a:r>
              <a:rPr lang="en-US" sz="2200" dirty="0"/>
              <a:t>Prepare</a:t>
            </a:r>
          </a:p>
          <a:p>
            <a:pPr lvl="1"/>
            <a:r>
              <a:rPr lang="en-US" sz="2200" dirty="0"/>
              <a:t>Mitigate Disasters and Emergencies.</a:t>
            </a:r>
          </a:p>
          <a:p>
            <a:r>
              <a:rPr lang="en-US" sz="2400" dirty="0"/>
              <a:t>The NHHS supports public health mission of monitoring, assessing, and improving the community’s health</a:t>
            </a:r>
          </a:p>
        </p:txBody>
      </p:sp>
    </p:spTree>
    <p:extLst>
      <p:ext uri="{BB962C8B-B14F-4D97-AF65-F5344CB8AC3E}">
        <p14:creationId xmlns:p14="http://schemas.microsoft.com/office/powerpoint/2010/main" xmlns="" val="3838304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Incident Management System (NIMS)</a:t>
            </a:r>
          </a:p>
        </p:txBody>
      </p:sp>
      <p:sp>
        <p:nvSpPr>
          <p:cNvPr id="3" name="Content Placeholder 2"/>
          <p:cNvSpPr>
            <a:spLocks noGrp="1"/>
          </p:cNvSpPr>
          <p:nvPr>
            <p:ph idx="1"/>
          </p:nvPr>
        </p:nvSpPr>
        <p:spPr/>
        <p:txBody>
          <a:bodyPr>
            <a:normAutofit/>
          </a:bodyPr>
          <a:lstStyle/>
          <a:p>
            <a:r>
              <a:rPr lang="en-US" sz="2800" dirty="0"/>
              <a:t>NIMS provides guidelines on how various organizations can work together to prevent, evaluate, respond, and mitigate from incidents.</a:t>
            </a:r>
          </a:p>
          <a:p>
            <a:r>
              <a:rPr lang="en-US" sz="2800" dirty="0"/>
              <a:t>NIMS’s supports public health objectives by promoting cohesion between various organizations and agencies to help in </a:t>
            </a:r>
          </a:p>
        </p:txBody>
      </p:sp>
    </p:spTree>
    <p:extLst>
      <p:ext uri="{BB962C8B-B14F-4D97-AF65-F5344CB8AC3E}">
        <p14:creationId xmlns:p14="http://schemas.microsoft.com/office/powerpoint/2010/main" xmlns="" val="174653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DoD Directive 3025.1</a:t>
            </a:r>
          </a:p>
        </p:txBody>
      </p:sp>
      <p:sp>
        <p:nvSpPr>
          <p:cNvPr id="3" name="Content Placeholder 2"/>
          <p:cNvSpPr>
            <a:spLocks noGrp="1"/>
          </p:cNvSpPr>
          <p:nvPr>
            <p:ph idx="1"/>
          </p:nvPr>
        </p:nvSpPr>
        <p:spPr>
          <a:xfrm>
            <a:off x="1154955" y="2603500"/>
            <a:ext cx="9012302" cy="3416300"/>
          </a:xfrm>
        </p:spPr>
        <p:txBody>
          <a:bodyPr>
            <a:normAutofit/>
          </a:bodyPr>
          <a:lstStyle/>
          <a:p>
            <a:r>
              <a:rPr lang="en-US" sz="2400" dirty="0"/>
              <a:t>Military resources can be used during pandemics within the United States.</a:t>
            </a:r>
          </a:p>
          <a:p>
            <a:r>
              <a:rPr lang="en-US" sz="2400" dirty="0"/>
              <a:t>The DOD can help in saving lives, preventing human suffering, and mitigating damage to property</a:t>
            </a:r>
          </a:p>
          <a:p>
            <a:r>
              <a:rPr lang="en-US" sz="2400" dirty="0"/>
              <a:t>The DOD promotes public health by rescuing, responding, and providing emergency treatment to injuries</a:t>
            </a:r>
          </a:p>
        </p:txBody>
      </p:sp>
    </p:spTree>
    <p:extLst>
      <p:ext uri="{BB962C8B-B14F-4D97-AF65-F5344CB8AC3E}">
        <p14:creationId xmlns:p14="http://schemas.microsoft.com/office/powerpoint/2010/main" xmlns="" val="2167368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Stafford Act</a:t>
            </a:r>
          </a:p>
        </p:txBody>
      </p:sp>
      <p:sp>
        <p:nvSpPr>
          <p:cNvPr id="3" name="Content Placeholder 2"/>
          <p:cNvSpPr>
            <a:spLocks noGrp="1"/>
          </p:cNvSpPr>
          <p:nvPr>
            <p:ph idx="1"/>
          </p:nvPr>
        </p:nvSpPr>
        <p:spPr/>
        <p:txBody>
          <a:bodyPr>
            <a:normAutofit fontScale="92500"/>
          </a:bodyPr>
          <a:lstStyle/>
          <a:p>
            <a:r>
              <a:rPr lang="en-US" sz="2400" dirty="0"/>
              <a:t>This Act is designed to bring order and a systematic means for Federal disaster response activities.</a:t>
            </a:r>
          </a:p>
          <a:p>
            <a:r>
              <a:rPr lang="en-US" sz="2400" dirty="0"/>
              <a:t>Gives the President the power to declare national emergency</a:t>
            </a:r>
          </a:p>
          <a:p>
            <a:r>
              <a:rPr lang="en-US" sz="2400" dirty="0"/>
              <a:t>The objective of the Act is to promote disaster preparedness and better coordination between various agencies.</a:t>
            </a:r>
          </a:p>
          <a:p>
            <a:r>
              <a:rPr lang="en-US" sz="2400" dirty="0"/>
              <a:t>This Act promotes public health by promoting the  safety of the public</a:t>
            </a:r>
          </a:p>
        </p:txBody>
      </p:sp>
    </p:spTree>
    <p:extLst>
      <p:ext uri="{BB962C8B-B14F-4D97-AF65-F5344CB8AC3E}">
        <p14:creationId xmlns:p14="http://schemas.microsoft.com/office/powerpoint/2010/main" xmlns="" val="3025670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154953" y="2188866"/>
            <a:ext cx="9491274" cy="4354285"/>
          </a:xfrm>
        </p:spPr>
        <p:txBody>
          <a:bodyPr>
            <a:noAutofit/>
          </a:bodyPr>
          <a:lstStyle/>
          <a:p>
            <a:r>
              <a:rPr lang="en-US" dirty="0"/>
              <a:t>DHHS. (n.d.). National Health Security Strategy. Retrieved from </a:t>
            </a:r>
            <a:r>
              <a:rPr lang="en-US" dirty="0">
                <a:hlinkClick r:id="rId3"/>
              </a:rPr>
              <a:t>https://www.phe.gov/Preparedness/planning/authority/nhss/Pages/default.aspx</a:t>
            </a:r>
            <a:endParaRPr lang="en-US" dirty="0"/>
          </a:p>
          <a:p>
            <a:r>
              <a:rPr lang="en-US" dirty="0"/>
              <a:t>DHHS. (2013). Pandemic and All-Hazards Preparedness Reauthorization Act. Retrieved from </a:t>
            </a:r>
            <a:r>
              <a:rPr lang="en-US" dirty="0">
                <a:hlinkClick r:id="rId4"/>
              </a:rPr>
              <a:t>https://fas.org/irp/doddir/dod/jp3_28.pdf</a:t>
            </a:r>
            <a:endParaRPr lang="en-US" dirty="0"/>
          </a:p>
          <a:p>
            <a:r>
              <a:rPr lang="en-US" dirty="0"/>
              <a:t>DOD. (1993). Department of Defense DIRECTIVE. Retrieved from </a:t>
            </a:r>
            <a:r>
              <a:rPr lang="en-US" dirty="0">
                <a:hlinkClick r:id="rId5"/>
              </a:rPr>
              <a:t>https://www.hsdl.org/?view&amp;did=385</a:t>
            </a:r>
            <a:endParaRPr lang="en-US" dirty="0"/>
          </a:p>
          <a:p>
            <a:r>
              <a:rPr lang="en-US" dirty="0"/>
              <a:t>FEMA. (2016). Emergency Support Function (ESF) #8, National Response Framework. Retrieved from </a:t>
            </a:r>
            <a:r>
              <a:rPr lang="en-US" dirty="0">
                <a:hlinkClick r:id="rId6"/>
              </a:rPr>
              <a:t>https://www.fema.gov/media-library-data/1470149644671-642ccad05d19449d2d13b1b0952328ed/ESF_8_Public_Health_Medical_20160705_508.pdf</a:t>
            </a:r>
            <a:endParaRPr lang="en-US" dirty="0"/>
          </a:p>
          <a:p>
            <a:r>
              <a:rPr lang="en-US" dirty="0"/>
              <a:t>FEMA. (2019). Stafford Act, as Amended, and Related Authorities. National incident management system, 3rd Ed. (2017). FEMA. Retrieved from </a:t>
            </a:r>
            <a:r>
              <a:rPr lang="en-US" dirty="0">
                <a:hlinkClick r:id="rId7"/>
              </a:rPr>
              <a:t>https://www.fema.gov/media-library-data/1508151197225-ced8c60378c3936adb92c1a3ee6f6564/FINAL_NIMS_2017.pdf</a:t>
            </a:r>
            <a:endParaRPr lang="en-US" dirty="0"/>
          </a:p>
        </p:txBody>
      </p:sp>
    </p:spTree>
    <p:extLst>
      <p:ext uri="{BB962C8B-B14F-4D97-AF65-F5344CB8AC3E}">
        <p14:creationId xmlns:p14="http://schemas.microsoft.com/office/powerpoint/2010/main" xmlns="" val="2344533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388</TotalTime>
  <Words>856</Words>
  <Application>Microsoft Macintosh PowerPoint</Application>
  <PresentationFormat>Custom</PresentationFormat>
  <Paragraphs>71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Integrated Response to Public Health Needs</vt:lpstr>
      <vt:lpstr>Public health mission</vt:lpstr>
      <vt:lpstr>Emergency Support Function (ESF)#8</vt:lpstr>
      <vt:lpstr>Pandemic and All-Hazards Preparedness Reauthorization Act</vt:lpstr>
      <vt:lpstr>National Health Security Strategy</vt:lpstr>
      <vt:lpstr>National Incident Management System (NIMS)</vt:lpstr>
      <vt:lpstr>DoD Directive 3025.1</vt:lpstr>
      <vt:lpstr>Stafford Act</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Mark Nzioka</cp:lastModifiedBy>
  <cp:revision>119</cp:revision>
  <dcterms:created xsi:type="dcterms:W3CDTF">2021-03-03T15:36:33Z</dcterms:created>
  <dcterms:modified xsi:type="dcterms:W3CDTF">2021-07-07T10:29:31Z</dcterms:modified>
</cp:coreProperties>
</file>