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0" r:id="rId4"/>
    <p:sldId id="276" r:id="rId5"/>
    <p:sldId id="277" r:id="rId6"/>
    <p:sldId id="258" r:id="rId7"/>
    <p:sldId id="259" r:id="rId8"/>
    <p:sldId id="261" r:id="rId9"/>
    <p:sldId id="283" r:id="rId10"/>
    <p:sldId id="262" r:id="rId11"/>
    <p:sldId id="280" r:id="rId12"/>
    <p:sldId id="278" r:id="rId13"/>
    <p:sldId id="279" r:id="rId14"/>
    <p:sldId id="263" r:id="rId15"/>
    <p:sldId id="264" r:id="rId16"/>
    <p:sldId id="267" r:id="rId17"/>
    <p:sldId id="281" r:id="rId18"/>
    <p:sldId id="268" r:id="rId19"/>
    <p:sldId id="269" r:id="rId20"/>
    <p:sldId id="270" r:id="rId21"/>
    <p:sldId id="282" r:id="rId22"/>
    <p:sldId id="271" r:id="rId23"/>
    <p:sldId id="272" r:id="rId24"/>
    <p:sldId id="273"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107" d="100"/>
          <a:sy n="107" d="100"/>
        </p:scale>
        <p:origin x="-270" y="9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6DE22C-03C3-414C-9617-2BE6D4B5D845}" type="datetimeFigureOut">
              <a:rPr lang="en-US" smtClean="0"/>
              <a:pPr/>
              <a:t>8/23/2021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4659D-3696-0D41-80B0-051425E13DA1}" type="slidenum">
              <a:rPr lang="en-US" smtClean="0"/>
              <a:pPr/>
              <a:t>‹#›</a:t>
            </a:fld>
            <a:endParaRPr lang="en-US"/>
          </a:p>
        </p:txBody>
      </p:sp>
    </p:spTree>
    <p:extLst>
      <p:ext uri="{BB962C8B-B14F-4D97-AF65-F5344CB8AC3E}">
        <p14:creationId xmlns:p14="http://schemas.microsoft.com/office/powerpoint/2010/main" xmlns="" val="1636701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634659D-3696-0D41-80B0-051425E13DA1}" type="slidenum">
              <a:rPr lang="en-US" smtClean="0"/>
              <a:pPr/>
              <a:t>2</a:t>
            </a:fld>
            <a:endParaRPr lang="en-US"/>
          </a:p>
        </p:txBody>
      </p:sp>
    </p:spTree>
    <p:extLst>
      <p:ext uri="{BB962C8B-B14F-4D97-AF65-F5344CB8AC3E}">
        <p14:creationId xmlns:p14="http://schemas.microsoft.com/office/powerpoint/2010/main" xmlns="" val="179748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15</a:t>
            </a:fld>
            <a:endParaRPr lang="en-US"/>
          </a:p>
        </p:txBody>
      </p:sp>
    </p:spTree>
    <p:extLst>
      <p:ext uri="{BB962C8B-B14F-4D97-AF65-F5344CB8AC3E}">
        <p14:creationId xmlns:p14="http://schemas.microsoft.com/office/powerpoint/2010/main" xmlns="" val="101038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core ethical principle</a:t>
            </a:r>
          </a:p>
          <a:p>
            <a:r>
              <a:rPr lang="en-US" baseline="0" dirty="0" smtClean="0"/>
              <a:t>Professional obligation to move beyond our feelings and recognize the humanity of others and then respond with compassion and respect</a:t>
            </a:r>
          </a:p>
          <a:p>
            <a:r>
              <a:rPr lang="en-US" baseline="0" dirty="0" smtClean="0"/>
              <a:t>Do we respect the person’s right to genuine autonomy?</a:t>
            </a:r>
          </a:p>
          <a:p>
            <a:r>
              <a:rPr lang="en-US" baseline="0" dirty="0" smtClean="0"/>
              <a:t>Is the person better or worse after an encounter with me?</a:t>
            </a:r>
          </a:p>
          <a:p>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16</a:t>
            </a:fld>
            <a:endParaRPr lang="en-US"/>
          </a:p>
        </p:txBody>
      </p:sp>
    </p:spTree>
    <p:extLst>
      <p:ext uri="{BB962C8B-B14F-4D97-AF65-F5344CB8AC3E}">
        <p14:creationId xmlns:p14="http://schemas.microsoft.com/office/powerpoint/2010/main" xmlns="" val="3662998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Prov</a:t>
            </a:r>
            <a:r>
              <a:rPr lang="en-US" dirty="0" smtClean="0"/>
              <a:t> 2</a:t>
            </a:r>
          </a:p>
          <a:p>
            <a:r>
              <a:rPr lang="en-US" dirty="0" smtClean="0"/>
              <a:t>What do I know about the patient</a:t>
            </a:r>
            <a:r>
              <a:rPr lang="en-US" baseline="0" dirty="0" smtClean="0"/>
              <a:t>?</a:t>
            </a:r>
          </a:p>
          <a:p>
            <a:r>
              <a:rPr lang="en-US" baseline="0" dirty="0" smtClean="0"/>
              <a:t>Situation</a:t>
            </a:r>
          </a:p>
          <a:p>
            <a:r>
              <a:rPr lang="en-US" baseline="0" dirty="0" smtClean="0"/>
              <a:t>Values</a:t>
            </a:r>
          </a:p>
          <a:p>
            <a:r>
              <a:rPr lang="en-US" baseline="0" dirty="0" smtClean="0"/>
              <a:t>Assumptions</a:t>
            </a:r>
          </a:p>
          <a:p>
            <a:r>
              <a:rPr lang="en-US" baseline="0" dirty="0" smtClean="0"/>
              <a:t>My own values affecting my response?</a:t>
            </a:r>
          </a:p>
          <a:p>
            <a:r>
              <a:rPr lang="en-US" baseline="0" dirty="0" smtClean="0"/>
              <a:t>What should I do to be ethical?</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18</a:t>
            </a:fld>
            <a:endParaRPr lang="en-US"/>
          </a:p>
        </p:txBody>
      </p:sp>
    </p:spTree>
    <p:extLst>
      <p:ext uri="{BB962C8B-B14F-4D97-AF65-F5344CB8AC3E}">
        <p14:creationId xmlns:p14="http://schemas.microsoft.com/office/powerpoint/2010/main" xmlns="" val="197438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Bedside nurse is agent of change</a:t>
            </a:r>
          </a:p>
          <a:p>
            <a:r>
              <a:rPr lang="en-US" dirty="0" smtClean="0"/>
              <a:t>Responsibility of today’s nurse to</a:t>
            </a:r>
            <a:r>
              <a:rPr lang="en-US" baseline="0" dirty="0" smtClean="0"/>
              <a:t> participate in decisions about patient care</a:t>
            </a:r>
          </a:p>
          <a:p>
            <a:r>
              <a:rPr lang="en-US" baseline="0" dirty="0" smtClean="0"/>
              <a:t>Active, not passive followers</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19</a:t>
            </a:fld>
            <a:endParaRPr lang="en-US"/>
          </a:p>
        </p:txBody>
      </p:sp>
    </p:spTree>
    <p:extLst>
      <p:ext uri="{BB962C8B-B14F-4D97-AF65-F5344CB8AC3E}">
        <p14:creationId xmlns:p14="http://schemas.microsoft.com/office/powerpoint/2010/main" xmlns="" val="129953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Accountability even when I do not give</a:t>
            </a:r>
            <a:r>
              <a:rPr lang="en-US" baseline="0" dirty="0" smtClean="0"/>
              <a:t> the direct care</a:t>
            </a:r>
          </a:p>
          <a:p>
            <a:r>
              <a:rPr lang="en-US" baseline="0" dirty="0" smtClean="0"/>
              <a:t>Delegation, nurses cannot delegate making nursing judgments except to another professional nurse</a:t>
            </a:r>
          </a:p>
          <a:p>
            <a:r>
              <a:rPr lang="en-US" baseline="0" dirty="0" smtClean="0"/>
              <a:t>Tasks-yes; Assessment and evaluation-no</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20</a:t>
            </a:fld>
            <a:endParaRPr lang="en-US"/>
          </a:p>
        </p:txBody>
      </p:sp>
    </p:spTree>
    <p:extLst>
      <p:ext uri="{BB962C8B-B14F-4D97-AF65-F5344CB8AC3E}">
        <p14:creationId xmlns:p14="http://schemas.microsoft.com/office/powerpoint/2010/main" xmlns="" val="192271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Provision 5-if do not find happiness in your work, you are not truly a nurse</a:t>
            </a:r>
          </a:p>
          <a:p>
            <a:r>
              <a:rPr lang="en-US" dirty="0" smtClean="0"/>
              <a:t>Can learn all the skills and pass all the tests without fully becoming a nurse, even passing the licensure exam</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22</a:t>
            </a:fld>
            <a:endParaRPr lang="en-US"/>
          </a:p>
        </p:txBody>
      </p:sp>
    </p:spTree>
    <p:extLst>
      <p:ext uri="{BB962C8B-B14F-4D97-AF65-F5344CB8AC3E}">
        <p14:creationId xmlns:p14="http://schemas.microsoft.com/office/powerpoint/2010/main" xmlns="" val="416686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6/-conditions</a:t>
            </a:r>
            <a:r>
              <a:rPr lang="en-US" baseline="0" dirty="0" smtClean="0"/>
              <a:t> of employment </a:t>
            </a:r>
            <a:r>
              <a:rPr lang="en-US" dirty="0" smtClean="0"/>
              <a:t>conducive</a:t>
            </a:r>
            <a:r>
              <a:rPr lang="en-US" baseline="0" dirty="0" smtClean="0"/>
              <a:t> to providing quality care while making it cost effective</a:t>
            </a:r>
          </a:p>
          <a:p>
            <a:r>
              <a:rPr lang="en-US" baseline="0" dirty="0" smtClean="0"/>
              <a:t>Patient and staff safety</a:t>
            </a:r>
          </a:p>
          <a:p>
            <a:r>
              <a:rPr lang="en-US" baseline="0" dirty="0" smtClean="0"/>
              <a:t>Collective action-involved in decision making</a:t>
            </a:r>
          </a:p>
          <a:p>
            <a:r>
              <a:rPr lang="en-US" baseline="0" dirty="0" smtClean="0"/>
              <a:t>Collective bargaining is an option to gain negotiating power</a:t>
            </a:r>
          </a:p>
          <a:p>
            <a:r>
              <a:rPr lang="en-US" baseline="0" dirty="0" smtClean="0"/>
              <a:t>Workplace issues affecting nurses alone  (wages, working conditions) or </a:t>
            </a:r>
          </a:p>
          <a:p>
            <a:r>
              <a:rPr lang="en-US" baseline="0" dirty="0" smtClean="0"/>
              <a:t>What affects nursing care and patient welfare</a:t>
            </a:r>
          </a:p>
          <a:p>
            <a:r>
              <a:rPr lang="en-US" baseline="0" dirty="0" smtClean="0"/>
              <a:t>Must attend to ethical environment to improve patient care</a:t>
            </a:r>
          </a:p>
          <a:p>
            <a:r>
              <a:rPr lang="en-US" baseline="0" dirty="0" smtClean="0"/>
              <a:t>Workplace efficacy-resources that allow nurses to advocate for themselves and patient care</a:t>
            </a:r>
          </a:p>
          <a:p>
            <a:r>
              <a:rPr lang="en-US" baseline="0" dirty="0" smtClean="0"/>
              <a:t>Shared governance councils</a:t>
            </a:r>
          </a:p>
          <a:p>
            <a:r>
              <a:rPr lang="en-US" baseline="0" dirty="0" smtClean="0"/>
              <a:t>Ideal world-collaboration</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23</a:t>
            </a:fld>
            <a:endParaRPr lang="en-US"/>
          </a:p>
        </p:txBody>
      </p:sp>
    </p:spTree>
    <p:extLst>
      <p:ext uri="{BB962C8B-B14F-4D97-AF65-F5344CB8AC3E}">
        <p14:creationId xmlns:p14="http://schemas.microsoft.com/office/powerpoint/2010/main" xmlns="" val="1772403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Provision 7</a:t>
            </a:r>
          </a:p>
          <a:p>
            <a:r>
              <a:rPr lang="en-US" dirty="0" smtClean="0"/>
              <a:t>Knowledge development, not commitment to doing research-keep up</a:t>
            </a:r>
            <a:r>
              <a:rPr lang="en-US" baseline="0" dirty="0" smtClean="0"/>
              <a:t> to date in your profession by looking at research</a:t>
            </a:r>
            <a:endParaRPr lang="en-US" dirty="0" smtClean="0"/>
          </a:p>
          <a:p>
            <a:r>
              <a:rPr lang="en-US" dirty="0" smtClean="0"/>
              <a:t>Competent practice-at individual level will impact the workplace</a:t>
            </a:r>
          </a:p>
          <a:p>
            <a:r>
              <a:rPr lang="en-US" dirty="0" smtClean="0"/>
              <a:t>Replacing outdated nursing practice</a:t>
            </a:r>
          </a:p>
          <a:p>
            <a:r>
              <a:rPr lang="en-US" dirty="0" smtClean="0"/>
              <a:t>Lifetime</a:t>
            </a:r>
            <a:r>
              <a:rPr lang="en-US" baseline="0" dirty="0" smtClean="0"/>
              <a:t> learning!!!!</a:t>
            </a:r>
          </a:p>
          <a:p>
            <a:r>
              <a:rPr lang="en-US" baseline="0" dirty="0" smtClean="0"/>
              <a:t>We’ve always done it that way is never an acceptable response!  Be open to change in the workplace</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24</a:t>
            </a:fld>
            <a:endParaRPr lang="en-US"/>
          </a:p>
        </p:txBody>
      </p:sp>
    </p:spTree>
    <p:extLst>
      <p:ext uri="{BB962C8B-B14F-4D97-AF65-F5344CB8AC3E}">
        <p14:creationId xmlns:p14="http://schemas.microsoft.com/office/powerpoint/2010/main" xmlns="" val="2850560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Nurse’s responsibility to the public</a:t>
            </a:r>
          </a:p>
          <a:p>
            <a:r>
              <a:rPr lang="en-US" dirty="0" smtClean="0"/>
              <a:t>Regardless of healthcare</a:t>
            </a:r>
            <a:r>
              <a:rPr lang="en-US" baseline="0" dirty="0" smtClean="0"/>
              <a:t> setting</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25</a:t>
            </a:fld>
            <a:endParaRPr lang="en-US"/>
          </a:p>
        </p:txBody>
      </p:sp>
    </p:spTree>
    <p:extLst>
      <p:ext uri="{BB962C8B-B14F-4D97-AF65-F5344CB8AC3E}">
        <p14:creationId xmlns:p14="http://schemas.microsoft.com/office/powerpoint/2010/main" xmlns="" val="347373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Written to</a:t>
            </a:r>
            <a:r>
              <a:rPr lang="en-US" baseline="0" dirty="0" smtClean="0"/>
              <a:t> honor Florence Nightingale, not by her</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3</a:t>
            </a:fld>
            <a:endParaRPr lang="en-US"/>
          </a:p>
        </p:txBody>
      </p:sp>
    </p:spTree>
    <p:extLst>
      <p:ext uri="{BB962C8B-B14F-4D97-AF65-F5344CB8AC3E}">
        <p14:creationId xmlns:p14="http://schemas.microsoft.com/office/powerpoint/2010/main" xmlns="" val="43552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code</a:t>
            </a:r>
          </a:p>
          <a:p>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6</a:t>
            </a:fld>
            <a:endParaRPr lang="en-US"/>
          </a:p>
        </p:txBody>
      </p:sp>
    </p:spTree>
    <p:extLst>
      <p:ext uri="{BB962C8B-B14F-4D97-AF65-F5344CB8AC3E}">
        <p14:creationId xmlns:p14="http://schemas.microsoft.com/office/powerpoint/2010/main" xmlns="" val="269690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1949 </a:t>
            </a:r>
            <a:r>
              <a:rPr lang="en-US" dirty="0" err="1" smtClean="0"/>
              <a:t>Tenative</a:t>
            </a:r>
            <a:r>
              <a:rPr lang="en-US" dirty="0" smtClean="0"/>
              <a:t> code revised and widely distributed for comments</a:t>
            </a:r>
          </a:p>
          <a:p>
            <a:r>
              <a:rPr lang="en-US" dirty="0" smtClean="0"/>
              <a:t>First</a:t>
            </a:r>
            <a:r>
              <a:rPr lang="en-US" baseline="0" dirty="0" smtClean="0"/>
              <a:t> official code of ethics</a:t>
            </a:r>
          </a:p>
          <a:p>
            <a:r>
              <a:rPr lang="en-US" baseline="0" dirty="0" smtClean="0"/>
              <a:t>17 succinct provisions</a:t>
            </a:r>
            <a:endParaRPr lang="en-US" dirty="0" smtClean="0"/>
          </a:p>
        </p:txBody>
      </p:sp>
      <p:sp>
        <p:nvSpPr>
          <p:cNvPr id="4" name="Slide Number Placeholder 3"/>
          <p:cNvSpPr>
            <a:spLocks noGrp="1"/>
          </p:cNvSpPr>
          <p:nvPr>
            <p:ph type="sldNum" sz="quarter" idx="10"/>
          </p:nvPr>
        </p:nvSpPr>
        <p:spPr/>
        <p:txBody>
          <a:bodyPr/>
          <a:lstStyle/>
          <a:p>
            <a:fld id="{F634659D-3696-0D41-80B0-051425E13DA1}" type="slidenum">
              <a:rPr lang="en-US" smtClean="0"/>
              <a:pPr/>
              <a:t>7</a:t>
            </a:fld>
            <a:endParaRPr lang="en-US"/>
          </a:p>
        </p:txBody>
      </p:sp>
    </p:spTree>
    <p:extLst>
      <p:ext uri="{BB962C8B-B14F-4D97-AF65-F5344CB8AC3E}">
        <p14:creationId xmlns:p14="http://schemas.microsoft.com/office/powerpoint/2010/main" xmlns="" val="121139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634659D-3696-0D41-80B0-051425E13DA1}" type="slidenum">
              <a:rPr lang="en-US" smtClean="0"/>
              <a:pPr/>
              <a:t>8</a:t>
            </a:fld>
            <a:endParaRPr lang="en-US"/>
          </a:p>
        </p:txBody>
      </p:sp>
    </p:spTree>
    <p:extLst>
      <p:ext uri="{BB962C8B-B14F-4D97-AF65-F5344CB8AC3E}">
        <p14:creationId xmlns:p14="http://schemas.microsoft.com/office/powerpoint/2010/main" xmlns="" val="403816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change due</a:t>
            </a:r>
            <a:r>
              <a:rPr lang="en-US" baseline="0" dirty="0" smtClean="0"/>
              <a:t> to responses from readers and others</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10</a:t>
            </a:fld>
            <a:endParaRPr lang="en-US"/>
          </a:p>
        </p:txBody>
      </p:sp>
    </p:spTree>
    <p:extLst>
      <p:ext uri="{BB962C8B-B14F-4D97-AF65-F5344CB8AC3E}">
        <p14:creationId xmlns:p14="http://schemas.microsoft.com/office/powerpoint/2010/main" xmlns="" val="162082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of provision generally included explicitly or implicitly</a:t>
            </a:r>
          </a:p>
          <a:p>
            <a:r>
              <a:rPr lang="en-US" baseline="0" dirty="0" smtClean="0"/>
              <a:t>Personal ethics no longer deemed to be the purview of professional scrutiny</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12</a:t>
            </a:fld>
            <a:endParaRPr lang="en-US"/>
          </a:p>
        </p:txBody>
      </p:sp>
    </p:spTree>
    <p:extLst>
      <p:ext uri="{BB962C8B-B14F-4D97-AF65-F5344CB8AC3E}">
        <p14:creationId xmlns:p14="http://schemas.microsoft.com/office/powerpoint/2010/main" xmlns="" val="194418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Clarified the provisions</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13</a:t>
            </a:fld>
            <a:endParaRPr lang="en-US"/>
          </a:p>
        </p:txBody>
      </p:sp>
    </p:spTree>
    <p:extLst>
      <p:ext uri="{BB962C8B-B14F-4D97-AF65-F5344CB8AC3E}">
        <p14:creationId xmlns:p14="http://schemas.microsoft.com/office/powerpoint/2010/main" xmlns="" val="328042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1995 task force to evaluate</a:t>
            </a:r>
            <a:r>
              <a:rPr lang="en-US" baseline="0" dirty="0" smtClean="0"/>
              <a:t> need for revision</a:t>
            </a:r>
          </a:p>
          <a:p>
            <a:r>
              <a:rPr lang="en-US" baseline="0" dirty="0" smtClean="0"/>
              <a:t>Changed how revisions to the code and interpretive statements would be approved</a:t>
            </a:r>
          </a:p>
          <a:p>
            <a:r>
              <a:rPr lang="en-US" baseline="0" dirty="0" smtClean="0"/>
              <a:t>Goal was to make the code more elastic so that it did not have to be constantly updated-more general, less specific</a:t>
            </a:r>
          </a:p>
          <a:p>
            <a:r>
              <a:rPr lang="en-US" baseline="0" dirty="0" smtClean="0"/>
              <a:t>Also wanted to address global concerns</a:t>
            </a:r>
            <a:endParaRPr lang="en-US" dirty="0"/>
          </a:p>
        </p:txBody>
      </p:sp>
      <p:sp>
        <p:nvSpPr>
          <p:cNvPr id="4" name="Slide Number Placeholder 3"/>
          <p:cNvSpPr>
            <a:spLocks noGrp="1"/>
          </p:cNvSpPr>
          <p:nvPr>
            <p:ph type="sldNum" sz="quarter" idx="10"/>
          </p:nvPr>
        </p:nvSpPr>
        <p:spPr/>
        <p:txBody>
          <a:bodyPr/>
          <a:lstStyle/>
          <a:p>
            <a:fld id="{F634659D-3696-0D41-80B0-051425E13DA1}" type="slidenum">
              <a:rPr lang="en-US" smtClean="0"/>
              <a:pPr/>
              <a:t>14</a:t>
            </a:fld>
            <a:endParaRPr lang="en-US"/>
          </a:p>
        </p:txBody>
      </p:sp>
    </p:spTree>
    <p:extLst>
      <p:ext uri="{BB962C8B-B14F-4D97-AF65-F5344CB8AC3E}">
        <p14:creationId xmlns:p14="http://schemas.microsoft.com/office/powerpoint/2010/main" xmlns="" val="3705774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8/23/2021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8/23/2021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8/23/2021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8/23/2021</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 Code of Ethics</a:t>
            </a:r>
            <a:endParaRPr lang="en-US" dirty="0"/>
          </a:p>
        </p:txBody>
      </p:sp>
      <p:sp>
        <p:nvSpPr>
          <p:cNvPr id="3" name="Subtitle 2"/>
          <p:cNvSpPr>
            <a:spLocks noGrp="1"/>
          </p:cNvSpPr>
          <p:nvPr>
            <p:ph type="subTitle" idx="1"/>
          </p:nvPr>
        </p:nvSpPr>
        <p:spPr/>
        <p:txBody>
          <a:bodyPr/>
          <a:lstStyle/>
          <a:p>
            <a:r>
              <a:rPr lang="en-US" dirty="0" smtClean="0"/>
              <a:t>What came before</a:t>
            </a:r>
          </a:p>
          <a:p>
            <a:r>
              <a:rPr lang="en-US" dirty="0" smtClean="0"/>
              <a:t>Provisions 1-9</a:t>
            </a:r>
            <a:endParaRPr lang="en-US" dirty="0"/>
          </a:p>
        </p:txBody>
      </p:sp>
    </p:spTree>
    <p:extLst>
      <p:ext uri="{BB962C8B-B14F-4D97-AF65-F5344CB8AC3E}">
        <p14:creationId xmlns:p14="http://schemas.microsoft.com/office/powerpoint/2010/main" xmlns="" val="3537529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in 1956</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“Professional nurses assist in disseminating scientific knowledge through any form of public announcement not intended to endorse or promote a commercial product or service.  Professional nurses or groups of nurses who advertise professional services do so in conformity with the standards of the nursing profession”</a:t>
            </a:r>
            <a:endParaRPr lang="en-US" dirty="0"/>
          </a:p>
        </p:txBody>
      </p:sp>
    </p:spTree>
    <p:extLst>
      <p:ext uri="{BB962C8B-B14F-4D97-AF65-F5344CB8AC3E}">
        <p14:creationId xmlns:p14="http://schemas.microsoft.com/office/powerpoint/2010/main" xmlns="" val="282876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 Code</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“The nurse must adhere to standards of personal ethics which reflect credit upon the profession.”</a:t>
            </a:r>
            <a:endParaRPr lang="en-US" sz="3600" dirty="0"/>
          </a:p>
        </p:txBody>
      </p:sp>
    </p:spTree>
    <p:extLst>
      <p:ext uri="{BB962C8B-B14F-4D97-AF65-F5344CB8AC3E}">
        <p14:creationId xmlns:p14="http://schemas.microsoft.com/office/powerpoint/2010/main" xmlns="" val="189498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 bring changes</a:t>
            </a:r>
            <a:endParaRPr lang="en-US" dirty="0"/>
          </a:p>
        </p:txBody>
      </p:sp>
      <p:sp>
        <p:nvSpPr>
          <p:cNvPr id="3" name="Content Placeholder 2"/>
          <p:cNvSpPr>
            <a:spLocks noGrp="1"/>
          </p:cNvSpPr>
          <p:nvPr>
            <p:ph idx="1"/>
          </p:nvPr>
        </p:nvSpPr>
        <p:spPr/>
        <p:txBody>
          <a:bodyPr>
            <a:normAutofit fontScale="92500" lnSpcReduction="10000"/>
          </a:bodyPr>
          <a:lstStyle/>
          <a:p>
            <a:pPr marL="0" indent="0" defTabSz="457200">
              <a:spcBef>
                <a:spcPts val="0"/>
              </a:spcBef>
              <a:buClrTx/>
              <a:buSzTx/>
              <a:buNone/>
              <a:defRPr/>
            </a:pPr>
            <a:r>
              <a:rPr lang="en-US" dirty="0" smtClean="0"/>
              <a:t>1960 </a:t>
            </a:r>
          </a:p>
          <a:p>
            <a:pPr lvl="1" defTabSz="457200">
              <a:spcBef>
                <a:spcPts val="0"/>
              </a:spcBef>
              <a:buClrTx/>
              <a:buSzTx/>
              <a:defRPr/>
            </a:pPr>
            <a:r>
              <a:rPr lang="en-US" dirty="0" smtClean="0"/>
              <a:t>Shift </a:t>
            </a:r>
            <a:r>
              <a:rPr lang="en-US" dirty="0"/>
              <a:t>to how to uphold and enforce the code</a:t>
            </a:r>
          </a:p>
          <a:p>
            <a:pPr lvl="1" defTabSz="457200">
              <a:spcBef>
                <a:spcPts val="0"/>
              </a:spcBef>
              <a:buClrTx/>
              <a:buSzTx/>
              <a:defRPr/>
            </a:pPr>
            <a:r>
              <a:rPr lang="en-US" dirty="0"/>
              <a:t>Developed guidelines for handling alleged violations of the </a:t>
            </a:r>
            <a:r>
              <a:rPr lang="en-US" dirty="0" smtClean="0"/>
              <a:t>code</a:t>
            </a:r>
          </a:p>
          <a:p>
            <a:pPr marL="0" indent="0" defTabSz="457200">
              <a:spcBef>
                <a:spcPts val="0"/>
              </a:spcBef>
              <a:buClrTx/>
              <a:buSzTx/>
              <a:buNone/>
              <a:defRPr/>
            </a:pPr>
            <a:r>
              <a:rPr lang="en-US" dirty="0" smtClean="0"/>
              <a:t>1968</a:t>
            </a:r>
          </a:p>
          <a:p>
            <a:pPr lvl="1" defTabSz="457200">
              <a:spcBef>
                <a:spcPts val="0"/>
              </a:spcBef>
              <a:buClrTx/>
              <a:buSzTx/>
              <a:defRPr/>
            </a:pPr>
            <a:r>
              <a:rPr lang="en-US" dirty="0" smtClean="0"/>
              <a:t>Dropped professional in title-code applied to professional and technical nurse</a:t>
            </a:r>
          </a:p>
          <a:p>
            <a:pPr lvl="1" defTabSz="457200">
              <a:spcBef>
                <a:spcPts val="0"/>
              </a:spcBef>
              <a:buClrTx/>
              <a:buSzTx/>
              <a:defRPr/>
            </a:pPr>
            <a:r>
              <a:rPr lang="en-US" dirty="0" smtClean="0"/>
              <a:t>Dropped reference to private ethics of nurse</a:t>
            </a:r>
          </a:p>
          <a:p>
            <a:pPr lvl="1" defTabSz="457200">
              <a:spcBef>
                <a:spcPts val="0"/>
              </a:spcBef>
              <a:buClrTx/>
              <a:buSzTx/>
              <a:defRPr/>
            </a:pPr>
            <a:r>
              <a:rPr lang="en-US" dirty="0" smtClean="0"/>
              <a:t>No specific mention of physicians</a:t>
            </a:r>
          </a:p>
          <a:p>
            <a:pPr lvl="1" defTabSz="457200">
              <a:spcBef>
                <a:spcPts val="0"/>
              </a:spcBef>
              <a:buClrTx/>
              <a:buSzTx/>
              <a:defRPr/>
            </a:pPr>
            <a:r>
              <a:rPr lang="en-US" dirty="0" smtClean="0"/>
              <a:t>Provisions condensed down to 10</a:t>
            </a:r>
            <a:endParaRPr lang="en-US" dirty="0"/>
          </a:p>
          <a:p>
            <a:endParaRPr lang="en-US" dirty="0"/>
          </a:p>
        </p:txBody>
      </p:sp>
    </p:spTree>
    <p:extLst>
      <p:ext uri="{BB962C8B-B14F-4D97-AF65-F5344CB8AC3E}">
        <p14:creationId xmlns:p14="http://schemas.microsoft.com/office/powerpoint/2010/main" xmlns="" val="122891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1970’s Bring more changes</a:t>
            </a:r>
            <a:endParaRPr lang="en-US" dirty="0"/>
          </a:p>
        </p:txBody>
      </p:sp>
      <p:sp>
        <p:nvSpPr>
          <p:cNvPr id="3" name="Content Placeholder 2"/>
          <p:cNvSpPr>
            <a:spLocks noGrp="1"/>
          </p:cNvSpPr>
          <p:nvPr>
            <p:ph idx="1"/>
          </p:nvPr>
        </p:nvSpPr>
        <p:spPr/>
        <p:txBody>
          <a:bodyPr/>
          <a:lstStyle/>
          <a:p>
            <a:endParaRPr lang="en-US" dirty="0" smtClean="0"/>
          </a:p>
          <a:p>
            <a:r>
              <a:rPr lang="en-US" dirty="0" smtClean="0"/>
              <a:t>1976-Code of Nurses with Interpretive Statements</a:t>
            </a:r>
          </a:p>
          <a:p>
            <a:pPr lvl="1"/>
            <a:r>
              <a:rPr lang="en-US" dirty="0" smtClean="0"/>
              <a:t>Patient participation in care</a:t>
            </a:r>
          </a:p>
          <a:p>
            <a:pPr lvl="1"/>
            <a:r>
              <a:rPr lang="en-US" dirty="0" smtClean="0"/>
              <a:t>Nurse autonomy</a:t>
            </a:r>
          </a:p>
          <a:p>
            <a:pPr lvl="1"/>
            <a:r>
              <a:rPr lang="en-US" dirty="0" smtClean="0"/>
              <a:t>Nurse as advocate</a:t>
            </a:r>
          </a:p>
          <a:p>
            <a:pPr lvl="1"/>
            <a:r>
              <a:rPr lang="en-US" dirty="0" smtClean="0"/>
              <a:t>Use of client in place of patient</a:t>
            </a:r>
          </a:p>
          <a:p>
            <a:pPr lvl="1"/>
            <a:r>
              <a:rPr lang="en-US" dirty="0" smtClean="0"/>
              <a:t>Nonsexist language</a:t>
            </a:r>
          </a:p>
          <a:p>
            <a:endParaRPr lang="en-US" dirty="0"/>
          </a:p>
        </p:txBody>
      </p:sp>
    </p:spTree>
    <p:extLst>
      <p:ext uri="{BB962C8B-B14F-4D97-AF65-F5344CB8AC3E}">
        <p14:creationId xmlns:p14="http://schemas.microsoft.com/office/powerpoint/2010/main" xmlns="" val="329392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2001</a:t>
            </a:r>
            <a:endParaRPr lang="en-US" dirty="0"/>
          </a:p>
        </p:txBody>
      </p:sp>
      <p:sp>
        <p:nvSpPr>
          <p:cNvPr id="3" name="Content Placeholder 2"/>
          <p:cNvSpPr>
            <a:spLocks noGrp="1"/>
          </p:cNvSpPr>
          <p:nvPr>
            <p:ph idx="1"/>
          </p:nvPr>
        </p:nvSpPr>
        <p:spPr/>
        <p:txBody>
          <a:bodyPr/>
          <a:lstStyle/>
          <a:p>
            <a:r>
              <a:rPr lang="en-US" dirty="0" smtClean="0"/>
              <a:t>2001 Code of Ethics with Interpretive Statements</a:t>
            </a:r>
          </a:p>
          <a:p>
            <a:pPr lvl="1"/>
            <a:r>
              <a:rPr lang="en-US" dirty="0" smtClean="0"/>
              <a:t>Social justice</a:t>
            </a:r>
          </a:p>
          <a:p>
            <a:pPr lvl="1"/>
            <a:r>
              <a:rPr lang="en-US" dirty="0" smtClean="0"/>
              <a:t>Recognition of intrinsic worth of all humans</a:t>
            </a:r>
          </a:p>
          <a:p>
            <a:pPr lvl="1"/>
            <a:r>
              <a:rPr lang="en-US" dirty="0" smtClean="0"/>
              <a:t>Providing care according to professional standards</a:t>
            </a:r>
          </a:p>
          <a:p>
            <a:pPr lvl="1"/>
            <a:r>
              <a:rPr lang="en-US" dirty="0" smtClean="0"/>
              <a:t>Just treatment of the nurse</a:t>
            </a:r>
            <a:endParaRPr lang="en-US" dirty="0"/>
          </a:p>
        </p:txBody>
      </p:sp>
    </p:spTree>
    <p:extLst>
      <p:ext uri="{BB962C8B-B14F-4D97-AF65-F5344CB8AC3E}">
        <p14:creationId xmlns:p14="http://schemas.microsoft.com/office/powerpoint/2010/main" xmlns="" val="148606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2001ANA Code</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“the need for health care is universal, transcending all individual differences.  The nurse establishes relationships and delivers nursing services with respect for human need and values, and without prejudice.”</a:t>
            </a:r>
            <a:endParaRPr lang="en-US" sz="2800" dirty="0"/>
          </a:p>
        </p:txBody>
      </p:sp>
    </p:spTree>
    <p:extLst>
      <p:ext uri="{BB962C8B-B14F-4D97-AF65-F5344CB8AC3E}">
        <p14:creationId xmlns:p14="http://schemas.microsoft.com/office/powerpoint/2010/main" xmlns="" val="251312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1</a:t>
            </a:r>
            <a:endParaRPr lang="en-US" dirty="0"/>
          </a:p>
        </p:txBody>
      </p:sp>
      <p:sp>
        <p:nvSpPr>
          <p:cNvPr id="3" name="Content Placeholder 2"/>
          <p:cNvSpPr>
            <a:spLocks noGrp="1"/>
          </p:cNvSpPr>
          <p:nvPr>
            <p:ph idx="1"/>
          </p:nvPr>
        </p:nvSpPr>
        <p:spPr/>
        <p:txBody>
          <a:bodyPr>
            <a:normAutofit/>
          </a:bodyPr>
          <a:lstStyle/>
          <a:p>
            <a:endParaRPr lang="en-US" sz="3200" dirty="0" smtClean="0"/>
          </a:p>
          <a:p>
            <a:pPr marL="0" indent="0" algn="ctr">
              <a:buNone/>
            </a:pPr>
            <a:r>
              <a:rPr lang="en-US" sz="3200" dirty="0" smtClean="0"/>
              <a:t>“The nurse practices with compassion and respect for the inherent dignity, worth, and unique attributes of every person.”</a:t>
            </a:r>
            <a:endParaRPr lang="en-US" sz="3200" dirty="0"/>
          </a:p>
        </p:txBody>
      </p:sp>
    </p:spTree>
    <p:extLst>
      <p:ext uri="{BB962C8B-B14F-4D97-AF65-F5344CB8AC3E}">
        <p14:creationId xmlns:p14="http://schemas.microsoft.com/office/powerpoint/2010/main" xmlns="" val="171946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use of self</a:t>
            </a:r>
            <a:endParaRPr lang="en-US" dirty="0"/>
          </a:p>
        </p:txBody>
      </p:sp>
      <p:sp>
        <p:nvSpPr>
          <p:cNvPr id="3" name="Content Placeholder 2"/>
          <p:cNvSpPr>
            <a:spLocks noGrp="1"/>
          </p:cNvSpPr>
          <p:nvPr>
            <p:ph idx="1"/>
          </p:nvPr>
        </p:nvSpPr>
        <p:spPr/>
        <p:txBody>
          <a:bodyPr/>
          <a:lstStyle/>
          <a:p>
            <a:r>
              <a:rPr lang="en-US" dirty="0" smtClean="0"/>
              <a:t>In every human encounter we convey one of three messages-which one do you want to convey?</a:t>
            </a:r>
          </a:p>
          <a:p>
            <a:pPr lvl="1"/>
            <a:r>
              <a:rPr lang="en-US" dirty="0" smtClean="0"/>
              <a:t>Go away, my world would be better without you</a:t>
            </a:r>
          </a:p>
          <a:p>
            <a:pPr lvl="1"/>
            <a:r>
              <a:rPr lang="en-US" dirty="0" smtClean="0"/>
              <a:t>You are an object, a task to be done, you mean nothing to me</a:t>
            </a:r>
          </a:p>
          <a:p>
            <a:pPr lvl="1"/>
            <a:r>
              <a:rPr lang="en-US" dirty="0" smtClean="0"/>
              <a:t>You are a person of worth, I care about you</a:t>
            </a:r>
          </a:p>
          <a:p>
            <a:pPr lvl="1"/>
            <a:endParaRPr lang="en-US" dirty="0"/>
          </a:p>
        </p:txBody>
      </p:sp>
    </p:spTree>
    <p:extLst>
      <p:ext uri="{BB962C8B-B14F-4D97-AF65-F5344CB8AC3E}">
        <p14:creationId xmlns:p14="http://schemas.microsoft.com/office/powerpoint/2010/main" xmlns="" val="59187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2</a:t>
            </a:r>
            <a:endParaRPr lang="en-US" dirty="0"/>
          </a:p>
        </p:txBody>
      </p:sp>
      <p:sp>
        <p:nvSpPr>
          <p:cNvPr id="3" name="Content Placeholder 2"/>
          <p:cNvSpPr>
            <a:spLocks noGrp="1"/>
          </p:cNvSpPr>
          <p:nvPr>
            <p:ph idx="1"/>
          </p:nvPr>
        </p:nvSpPr>
        <p:spPr/>
        <p:txBody>
          <a:bodyPr/>
          <a:lstStyle/>
          <a:p>
            <a:r>
              <a:rPr lang="en-US" dirty="0" smtClean="0"/>
              <a:t>“The nurse’s primary commitment is to the patient, whether an individual, family, group, community, or population”</a:t>
            </a:r>
          </a:p>
          <a:p>
            <a:r>
              <a:rPr lang="en-US" dirty="0" smtClean="0"/>
              <a:t>This provision intentionally singled out to demonstrate its significant importance to the code of nursing</a:t>
            </a:r>
          </a:p>
        </p:txBody>
      </p:sp>
    </p:spTree>
    <p:extLst>
      <p:ext uri="{BB962C8B-B14F-4D97-AF65-F5344CB8AC3E}">
        <p14:creationId xmlns:p14="http://schemas.microsoft.com/office/powerpoint/2010/main" xmlns="" val="3927068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lgn="ctr">
              <a:buNone/>
            </a:pPr>
            <a:r>
              <a:rPr lang="en-US" sz="3200" dirty="0" smtClean="0"/>
              <a:t>“The nurse promotes, advocates for, and protects the rights, health, and safety of the patient”</a:t>
            </a:r>
            <a:endParaRPr lang="en-US" sz="3200" dirty="0"/>
          </a:p>
        </p:txBody>
      </p:sp>
    </p:spTree>
    <p:extLst>
      <p:ext uri="{BB962C8B-B14F-4D97-AF65-F5344CB8AC3E}">
        <p14:creationId xmlns:p14="http://schemas.microsoft.com/office/powerpoint/2010/main" xmlns="" val="279292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Ethics</a:t>
            </a:r>
            <a:endParaRPr lang="en-US" dirty="0"/>
          </a:p>
        </p:txBody>
      </p:sp>
      <p:sp>
        <p:nvSpPr>
          <p:cNvPr id="3" name="Content Placeholder 2"/>
          <p:cNvSpPr>
            <a:spLocks noGrp="1"/>
          </p:cNvSpPr>
          <p:nvPr>
            <p:ph idx="1"/>
          </p:nvPr>
        </p:nvSpPr>
        <p:spPr/>
        <p:txBody>
          <a:bodyPr>
            <a:normAutofit lnSpcReduction="10000"/>
          </a:bodyPr>
          <a:lstStyle/>
          <a:p>
            <a:r>
              <a:rPr lang="en-US" dirty="0" smtClean="0"/>
              <a:t>1896-The Nightingale Pledge</a:t>
            </a:r>
          </a:p>
          <a:p>
            <a:pPr lvl="1"/>
            <a:r>
              <a:rPr lang="en-US" dirty="0" smtClean="0"/>
              <a:t>Considered the first code of ethics for nurses</a:t>
            </a:r>
          </a:p>
          <a:p>
            <a:pPr lvl="1"/>
            <a:r>
              <a:rPr lang="en-US" dirty="0" smtClean="0"/>
              <a:t>Patterned after the </a:t>
            </a:r>
            <a:r>
              <a:rPr lang="en-US" dirty="0"/>
              <a:t>H</a:t>
            </a:r>
            <a:r>
              <a:rPr lang="en-US" dirty="0" smtClean="0"/>
              <a:t>ippocratic Oath</a:t>
            </a:r>
          </a:p>
          <a:p>
            <a:pPr lvl="1"/>
            <a:r>
              <a:rPr lang="en-US" dirty="0" smtClean="0"/>
              <a:t>Focus was on the moral purity of nurses</a:t>
            </a:r>
          </a:p>
          <a:p>
            <a:pPr lvl="1"/>
            <a:r>
              <a:rPr lang="en-US" dirty="0" smtClean="0"/>
              <a:t>Written by a nurse educator in honor of the ethical example displayed by Florence Nightingale</a:t>
            </a:r>
          </a:p>
          <a:p>
            <a:pPr lvl="1"/>
            <a:r>
              <a:rPr lang="en-US" dirty="0" smtClean="0"/>
              <a:t>Often administered at nursing graduations and </a:t>
            </a:r>
            <a:r>
              <a:rPr lang="en-US" dirty="0" err="1" smtClean="0"/>
              <a:t>pinnings</a:t>
            </a:r>
            <a:endParaRPr lang="en-US" dirty="0" smtClean="0"/>
          </a:p>
        </p:txBody>
      </p:sp>
    </p:spTree>
    <p:extLst>
      <p:ext uri="{BB962C8B-B14F-4D97-AF65-F5344CB8AC3E}">
        <p14:creationId xmlns:p14="http://schemas.microsoft.com/office/powerpoint/2010/main" xmlns="" val="3514567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4</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“The nurse has authority, accountability, and responsibility for nursing practice; makes decisions; and takes action consistent with the obligation to promote health and to provide optimal care.”</a:t>
            </a:r>
            <a:endParaRPr lang="en-US" sz="2800" dirty="0"/>
          </a:p>
        </p:txBody>
      </p:sp>
    </p:spTree>
    <p:extLst>
      <p:ext uri="{BB962C8B-B14F-4D97-AF65-F5344CB8AC3E}">
        <p14:creationId xmlns:p14="http://schemas.microsoft.com/office/powerpoint/2010/main" xmlns="" val="381097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 is</a:t>
            </a:r>
            <a:endParaRPr lang="en-US" dirty="0"/>
          </a:p>
        </p:txBody>
      </p:sp>
      <p:sp>
        <p:nvSpPr>
          <p:cNvPr id="3" name="Content Placeholder 2"/>
          <p:cNvSpPr>
            <a:spLocks noGrp="1"/>
          </p:cNvSpPr>
          <p:nvPr>
            <p:ph idx="1"/>
          </p:nvPr>
        </p:nvSpPr>
        <p:spPr/>
        <p:txBody>
          <a:bodyPr>
            <a:normAutofit/>
          </a:bodyPr>
          <a:lstStyle/>
          <a:p>
            <a:pPr algn="ctr"/>
            <a:r>
              <a:rPr lang="en-US" sz="2800" dirty="0" smtClean="0"/>
              <a:t>“….transferring the responsibility for the performance of an activity from one person to another while retaining accountability for the outcome.”</a:t>
            </a:r>
          </a:p>
          <a:p>
            <a:pPr lvl="8" algn="ctr"/>
            <a:r>
              <a:rPr lang="en-US" sz="2800" dirty="0" smtClean="0"/>
              <a:t>ANA 1995</a:t>
            </a:r>
            <a:endParaRPr lang="en-US" sz="2800" dirty="0"/>
          </a:p>
        </p:txBody>
      </p:sp>
    </p:spTree>
    <p:extLst>
      <p:ext uri="{BB962C8B-B14F-4D97-AF65-F5344CB8AC3E}">
        <p14:creationId xmlns:p14="http://schemas.microsoft.com/office/powerpoint/2010/main" xmlns="" val="380783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5</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“The nurse owes the same duties to self as to others, including the responsibility to promote health and safety, preserve wholeness of character and integrity, maintain competence, and continue personal and professional growth”</a:t>
            </a:r>
            <a:endParaRPr lang="en-US" sz="2800" dirty="0"/>
          </a:p>
        </p:txBody>
      </p:sp>
    </p:spTree>
    <p:extLst>
      <p:ext uri="{BB962C8B-B14F-4D97-AF65-F5344CB8AC3E}">
        <p14:creationId xmlns:p14="http://schemas.microsoft.com/office/powerpoint/2010/main" xmlns="" val="86804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6</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“The nurse, through individual and collective effort, establishes, maintains, and improves the ethical environment of the work setting and conditions of employment that are conducive to safe, quality health care.”</a:t>
            </a:r>
            <a:endParaRPr lang="en-US" sz="2800" dirty="0"/>
          </a:p>
        </p:txBody>
      </p:sp>
    </p:spTree>
    <p:extLst>
      <p:ext uri="{BB962C8B-B14F-4D97-AF65-F5344CB8AC3E}">
        <p14:creationId xmlns:p14="http://schemas.microsoft.com/office/powerpoint/2010/main" xmlns="" val="97691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7</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“The nurse, in all roles and settings, advances the profession through research and scholarly inquiry, professional standards development, and the generation of both nursing and health policy.”</a:t>
            </a:r>
            <a:endParaRPr lang="en-US" sz="2800" dirty="0"/>
          </a:p>
        </p:txBody>
      </p:sp>
    </p:spTree>
    <p:extLst>
      <p:ext uri="{BB962C8B-B14F-4D97-AF65-F5344CB8AC3E}">
        <p14:creationId xmlns:p14="http://schemas.microsoft.com/office/powerpoint/2010/main" xmlns="" val="146987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8</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t>“The nurse collaborates with other health professionals and the public to protect human rights, promote health diplomacy, and reduce health disparities.”</a:t>
            </a:r>
            <a:endParaRPr lang="en-US" sz="3200" dirty="0"/>
          </a:p>
        </p:txBody>
      </p:sp>
    </p:spTree>
    <p:extLst>
      <p:ext uri="{BB962C8B-B14F-4D97-AF65-F5344CB8AC3E}">
        <p14:creationId xmlns:p14="http://schemas.microsoft.com/office/powerpoint/2010/main" xmlns="" val="335775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9</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200" dirty="0" smtClean="0"/>
              <a:t>“The profession of nursing, collectively through its professional organizations, must articulate nursing values, maintain the integrity of the profession, and integrate principles of social justice into nursing and health policy”</a:t>
            </a:r>
            <a:endParaRPr lang="en-US" sz="3200" dirty="0"/>
          </a:p>
        </p:txBody>
      </p:sp>
    </p:spTree>
    <p:extLst>
      <p:ext uri="{BB962C8B-B14F-4D97-AF65-F5344CB8AC3E}">
        <p14:creationId xmlns:p14="http://schemas.microsoft.com/office/powerpoint/2010/main" xmlns="" val="212189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Florence Nightingale Pledge</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i="1" dirty="0" smtClean="0"/>
              <a:t>“I </a:t>
            </a:r>
            <a:r>
              <a:rPr lang="en-US" i="1" dirty="0"/>
              <a:t>solemnly pledge myself before God and in the presence of this assembly, to pass my life in purity and to practice my profession faithfully. I will abstain from whatever is deleterious and mischievous, and will not take or knowingly administer any harmful drug. I will do all in my power to maintain and elevate the standard of my profession, and will hold in confidence all personal matters committed to my keeping and all family affairs coming to my knowledge in the practice of my calling. With loyalty will I endeavor to aid the physician in his work, and devote myself to the welfare of those committed to my care</a:t>
            </a:r>
            <a:r>
              <a:rPr lang="en-US" i="1" dirty="0" smtClean="0"/>
              <a:t>.”</a:t>
            </a:r>
            <a:endParaRPr lang="en-US" dirty="0"/>
          </a:p>
        </p:txBody>
      </p:sp>
    </p:spTree>
    <p:extLst>
      <p:ext uri="{BB962C8B-B14F-4D97-AF65-F5344CB8AC3E}">
        <p14:creationId xmlns:p14="http://schemas.microsoft.com/office/powerpoint/2010/main" xmlns="" val="3214586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1926</a:t>
            </a:r>
            <a:endParaRPr lang="en-US" dirty="0"/>
          </a:p>
        </p:txBody>
      </p:sp>
      <p:sp>
        <p:nvSpPr>
          <p:cNvPr id="3" name="Content Placeholder 2"/>
          <p:cNvSpPr>
            <a:spLocks noGrp="1"/>
          </p:cNvSpPr>
          <p:nvPr>
            <p:ph idx="1"/>
          </p:nvPr>
        </p:nvSpPr>
        <p:spPr/>
        <p:txBody>
          <a:bodyPr/>
          <a:lstStyle/>
          <a:p>
            <a:r>
              <a:rPr lang="en-US" dirty="0"/>
              <a:t>1926-A Suggested Code</a:t>
            </a:r>
          </a:p>
          <a:p>
            <a:pPr lvl="1"/>
            <a:r>
              <a:rPr lang="en-US" dirty="0"/>
              <a:t>Elegant, but not </a:t>
            </a:r>
            <a:r>
              <a:rPr lang="en-US" dirty="0" smtClean="0"/>
              <a:t>specific</a:t>
            </a:r>
          </a:p>
          <a:p>
            <a:pPr lvl="1"/>
            <a:r>
              <a:rPr lang="en-US" dirty="0"/>
              <a:t>1926-published </a:t>
            </a:r>
            <a:r>
              <a:rPr lang="en-US" dirty="0" smtClean="0"/>
              <a:t>in American Journal of Nursing (AJN) </a:t>
            </a:r>
          </a:p>
          <a:p>
            <a:pPr lvl="1"/>
            <a:r>
              <a:rPr lang="en-US" dirty="0"/>
              <a:t>P</a:t>
            </a:r>
            <a:r>
              <a:rPr lang="en-US" dirty="0" smtClean="0"/>
              <a:t>rovisionally </a:t>
            </a:r>
            <a:r>
              <a:rPr lang="en-US" dirty="0"/>
              <a:t>accepted</a:t>
            </a:r>
            <a:r>
              <a:rPr lang="en-US" dirty="0" smtClean="0"/>
              <a:t>-but not </a:t>
            </a:r>
            <a:r>
              <a:rPr lang="en-US" dirty="0"/>
              <a:t>specific at practical </a:t>
            </a:r>
            <a:r>
              <a:rPr lang="en-US" dirty="0" smtClean="0"/>
              <a:t>level</a:t>
            </a:r>
            <a:endParaRPr lang="en-US" dirty="0"/>
          </a:p>
          <a:p>
            <a:pPr lvl="1"/>
            <a:r>
              <a:rPr lang="en-US" dirty="0"/>
              <a:t>Never adopted</a:t>
            </a:r>
          </a:p>
          <a:p>
            <a:endParaRPr lang="en-US" dirty="0"/>
          </a:p>
        </p:txBody>
      </p:sp>
    </p:spTree>
    <p:extLst>
      <p:ext uri="{BB962C8B-B14F-4D97-AF65-F5344CB8AC3E}">
        <p14:creationId xmlns:p14="http://schemas.microsoft.com/office/powerpoint/2010/main" xmlns="" val="2653480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1940</a:t>
            </a:r>
            <a:endParaRPr lang="en-US" dirty="0"/>
          </a:p>
        </p:txBody>
      </p:sp>
      <p:sp>
        <p:nvSpPr>
          <p:cNvPr id="3" name="Content Placeholder 2"/>
          <p:cNvSpPr>
            <a:spLocks noGrp="1"/>
          </p:cNvSpPr>
          <p:nvPr>
            <p:ph idx="1"/>
          </p:nvPr>
        </p:nvSpPr>
        <p:spPr/>
        <p:txBody>
          <a:bodyPr/>
          <a:lstStyle/>
          <a:p>
            <a:r>
              <a:rPr lang="en-US" dirty="0"/>
              <a:t>1940- A Tentative Code</a:t>
            </a:r>
          </a:p>
          <a:p>
            <a:pPr lvl="1"/>
            <a:r>
              <a:rPr lang="en-US" dirty="0"/>
              <a:t>Organized around relationships</a:t>
            </a:r>
          </a:p>
          <a:p>
            <a:pPr lvl="1"/>
            <a:r>
              <a:rPr lang="en-US" dirty="0"/>
              <a:t>Nurse-to-patient, nurse to profession</a:t>
            </a:r>
          </a:p>
          <a:p>
            <a:pPr lvl="1"/>
            <a:r>
              <a:rPr lang="en-US" dirty="0"/>
              <a:t>Emphasized </a:t>
            </a:r>
            <a:r>
              <a:rPr lang="en-US" dirty="0" smtClean="0"/>
              <a:t>nursing as a profession</a:t>
            </a:r>
          </a:p>
          <a:p>
            <a:pPr lvl="1"/>
            <a:r>
              <a:rPr lang="en-US" dirty="0"/>
              <a:t>1940-</a:t>
            </a:r>
            <a:r>
              <a:rPr lang="en-US" dirty="0" smtClean="0"/>
              <a:t>publish in  </a:t>
            </a:r>
            <a:r>
              <a:rPr lang="en-US" dirty="0"/>
              <a:t>AJN and again asked for comments from AJN </a:t>
            </a:r>
            <a:r>
              <a:rPr lang="en-US" dirty="0" smtClean="0"/>
              <a:t>readers</a:t>
            </a:r>
            <a:endParaRPr lang="en-US" dirty="0"/>
          </a:p>
          <a:p>
            <a:pPr lvl="1"/>
            <a:r>
              <a:rPr lang="en-US" dirty="0"/>
              <a:t>Never adopted</a:t>
            </a:r>
          </a:p>
          <a:p>
            <a:endParaRPr lang="en-US" dirty="0"/>
          </a:p>
        </p:txBody>
      </p:sp>
    </p:spTree>
    <p:extLst>
      <p:ext uri="{BB962C8B-B14F-4D97-AF65-F5344CB8AC3E}">
        <p14:creationId xmlns:p14="http://schemas.microsoft.com/office/powerpoint/2010/main" xmlns="" val="304646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 1940 Code</a:t>
            </a:r>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“The nurse has a basic concern for people as human beings, confidence in the power of personality for good, respect for religious beliefs of others, and a philosophy which will sustain and inspire others as well as herself.”</a:t>
            </a:r>
            <a:endParaRPr lang="en-US" dirty="0"/>
          </a:p>
        </p:txBody>
      </p:sp>
    </p:spTree>
    <p:extLst>
      <p:ext uri="{BB962C8B-B14F-4D97-AF65-F5344CB8AC3E}">
        <p14:creationId xmlns:p14="http://schemas.microsoft.com/office/powerpoint/2010/main" xmlns="" val="383336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a:t>
            </a:r>
            <a:endParaRPr lang="en-US" dirty="0"/>
          </a:p>
        </p:txBody>
      </p:sp>
      <p:sp>
        <p:nvSpPr>
          <p:cNvPr id="3" name="Content Placeholder 2"/>
          <p:cNvSpPr>
            <a:spLocks noGrp="1"/>
          </p:cNvSpPr>
          <p:nvPr>
            <p:ph idx="1"/>
          </p:nvPr>
        </p:nvSpPr>
        <p:spPr/>
        <p:txBody>
          <a:bodyPr/>
          <a:lstStyle/>
          <a:p>
            <a:endParaRPr lang="en-US" dirty="0" smtClean="0"/>
          </a:p>
          <a:p>
            <a:r>
              <a:rPr lang="en-US" dirty="0" smtClean="0"/>
              <a:t>Many versions proposed</a:t>
            </a:r>
          </a:p>
          <a:p>
            <a:r>
              <a:rPr lang="en-US" dirty="0" smtClean="0"/>
              <a:t>1950 version was the first to be officially accepted</a:t>
            </a:r>
          </a:p>
          <a:p>
            <a:pPr lvl="1"/>
            <a:r>
              <a:rPr lang="en-US" dirty="0" smtClean="0"/>
              <a:t>The Code for Professional Nurses</a:t>
            </a:r>
          </a:p>
          <a:p>
            <a:pPr lvl="1"/>
            <a:r>
              <a:rPr lang="en-US" dirty="0" smtClean="0"/>
              <a:t>Enumerated specific provisions</a:t>
            </a:r>
          </a:p>
          <a:p>
            <a:pPr lvl="1"/>
            <a:r>
              <a:rPr lang="en-US" dirty="0" smtClean="0"/>
              <a:t>Professional relationships no longer overt organizing framework</a:t>
            </a:r>
            <a:endParaRPr lang="en-US" dirty="0"/>
          </a:p>
        </p:txBody>
      </p:sp>
    </p:spTree>
    <p:extLst>
      <p:ext uri="{BB962C8B-B14F-4D97-AF65-F5344CB8AC3E}">
        <p14:creationId xmlns:p14="http://schemas.microsoft.com/office/powerpoint/2010/main" xmlns="" val="428108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 1950</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p>
          <a:p>
            <a:pPr marL="0" indent="0" algn="ctr">
              <a:buNone/>
            </a:pPr>
            <a:r>
              <a:rPr lang="en-US" sz="3200" dirty="0" smtClean="0"/>
              <a:t>“professional nurses do not permit their names to be used in connection with testimonials in the advertisement of products.”</a:t>
            </a:r>
            <a:endParaRPr lang="en-US" sz="3200" dirty="0"/>
          </a:p>
        </p:txBody>
      </p:sp>
    </p:spTree>
    <p:extLst>
      <p:ext uri="{BB962C8B-B14F-4D97-AF65-F5344CB8AC3E}">
        <p14:creationId xmlns:p14="http://schemas.microsoft.com/office/powerpoint/2010/main" xmlns="" val="6744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Speaks for itself</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3127117" y="2119313"/>
            <a:ext cx="2869128" cy="360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80004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7247</TotalTime>
  <Words>1368</Words>
  <Application>Microsoft Office PowerPoint</Application>
  <PresentationFormat>On-screen Show (4:3)</PresentationFormat>
  <Paragraphs>166</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Pushpin</vt:lpstr>
      <vt:lpstr>ANA Code of Ethics</vt:lpstr>
      <vt:lpstr>What are Ethics</vt:lpstr>
      <vt:lpstr>Florence Nightingale Pledge</vt:lpstr>
      <vt:lpstr>1926</vt:lpstr>
      <vt:lpstr>1940</vt:lpstr>
      <vt:lpstr>ANA 1940 Code</vt:lpstr>
      <vt:lpstr>Ethical Codes</vt:lpstr>
      <vt:lpstr>ANA 1950</vt:lpstr>
      <vt:lpstr>Speaks for itself</vt:lpstr>
      <vt:lpstr>Revised in 1956</vt:lpstr>
      <vt:lpstr>1950 Code</vt:lpstr>
      <vt:lpstr>1960’s bring changes</vt:lpstr>
      <vt:lpstr>1970’s Bring more changes</vt:lpstr>
      <vt:lpstr>2001</vt:lpstr>
      <vt:lpstr>2001ANA Code</vt:lpstr>
      <vt:lpstr>Provision 1</vt:lpstr>
      <vt:lpstr>Therapeutic use of self</vt:lpstr>
      <vt:lpstr>Provision 2</vt:lpstr>
      <vt:lpstr>Provision 3</vt:lpstr>
      <vt:lpstr>Provision 4</vt:lpstr>
      <vt:lpstr>Delegation is</vt:lpstr>
      <vt:lpstr>Provision 5</vt:lpstr>
      <vt:lpstr>Provision 6</vt:lpstr>
      <vt:lpstr>Provision 7</vt:lpstr>
      <vt:lpstr>Provision 8</vt:lpstr>
      <vt:lpstr>Provision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 Code of Ethics</dc:title>
  <dc:creator>Karen Atkins</dc:creator>
  <cp:lastModifiedBy>Mark Nzioka</cp:lastModifiedBy>
  <cp:revision>18</cp:revision>
  <dcterms:created xsi:type="dcterms:W3CDTF">2016-03-31T21:39:39Z</dcterms:created>
  <dcterms:modified xsi:type="dcterms:W3CDTF">2021-08-23T10:28:19Z</dcterms:modified>
</cp:coreProperties>
</file>