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3" r:id="rId1"/>
  </p:sldMasterIdLst>
  <p:notesMasterIdLst>
    <p:notesMasterId r:id="rId24"/>
  </p:notesMasterIdLst>
  <p:sldIdLst>
    <p:sldId id="393" r:id="rId2"/>
    <p:sldId id="394" r:id="rId3"/>
    <p:sldId id="395" r:id="rId4"/>
    <p:sldId id="396" r:id="rId5"/>
    <p:sldId id="397" r:id="rId6"/>
    <p:sldId id="400" r:id="rId7"/>
    <p:sldId id="401" r:id="rId8"/>
    <p:sldId id="402" r:id="rId9"/>
    <p:sldId id="403" r:id="rId10"/>
    <p:sldId id="404" r:id="rId11"/>
    <p:sldId id="405" r:id="rId12"/>
    <p:sldId id="398" r:id="rId13"/>
    <p:sldId id="406" r:id="rId14"/>
    <p:sldId id="407" r:id="rId15"/>
    <p:sldId id="408" r:id="rId16"/>
    <p:sldId id="409" r:id="rId17"/>
    <p:sldId id="410" r:id="rId18"/>
    <p:sldId id="411" r:id="rId19"/>
    <p:sldId id="412" r:id="rId20"/>
    <p:sldId id="415" r:id="rId21"/>
    <p:sldId id="413" r:id="rId22"/>
    <p:sldId id="414" r:id="rId2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838"/>
    <p:restoredTop sz="94558"/>
  </p:normalViewPr>
  <p:slideViewPr>
    <p:cSldViewPr snapToGrid="0" snapToObjects="1">
      <p:cViewPr varScale="1">
        <p:scale>
          <a:sx n="73" d="100"/>
          <a:sy n="73" d="100"/>
        </p:scale>
        <p:origin x="-168" y="-102"/>
      </p:cViewPr>
      <p:guideLst>
        <p:guide orient="horz" pos="2160"/>
        <p:guide pos="3840"/>
      </p:guideLst>
    </p:cSldViewPr>
  </p:slideViewPr>
  <p:notesTextViewPr>
    <p:cViewPr>
      <p:scale>
        <a:sx n="1" d="1"/>
        <a:sy n="1" d="1"/>
      </p:scale>
      <p:origin x="0" y="0"/>
    </p:cViewPr>
  </p:notesTextViewPr>
  <p:sorterViewPr>
    <p:cViewPr>
      <p:scale>
        <a:sx n="66" d="100"/>
        <a:sy n="66" d="100"/>
      </p:scale>
      <p:origin x="0" y="-18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3F04E51-D8D7-8143-B2ED-77BC5D4AADA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5CEA872E-4996-3B44-9BEF-F4D0EC6A168D}"/>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8ED098E0-D9E7-1241-BD56-FAC96CFCF342}" type="datetimeFigureOut">
              <a:rPr lang="en-US"/>
              <a:pPr>
                <a:defRPr/>
              </a:pPr>
              <a:t>1/8/2022</a:t>
            </a:fld>
            <a:endParaRPr lang="en-US"/>
          </a:p>
        </p:txBody>
      </p:sp>
      <p:sp>
        <p:nvSpPr>
          <p:cNvPr id="4" name="Slide Image Placeholder 3">
            <a:extLst>
              <a:ext uri="{FF2B5EF4-FFF2-40B4-BE49-F238E27FC236}">
                <a16:creationId xmlns:a16="http://schemas.microsoft.com/office/drawing/2014/main" xmlns="" id="{7D2EA528-2E44-5040-A174-B8EFAB8D1C2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768DE1DF-F0C9-8040-B1AE-18D594AE713B}"/>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EF8E834F-9D9C-8340-B26D-020FE44F2B68}"/>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461D2208-FB8A-7E47-9C17-DC843933585F}"/>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C00C9B3-6874-EA42-94A1-3721720E45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CD992-1F78-0147-85C5-5179A3BA2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C146FE2-CCCD-554F-A263-DB3793FA1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A8AF29D-A247-224D-AFCA-97FEA7AE4CB2}"/>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5" name="Footer Placeholder 4">
            <a:extLst>
              <a:ext uri="{FF2B5EF4-FFF2-40B4-BE49-F238E27FC236}">
                <a16:creationId xmlns:a16="http://schemas.microsoft.com/office/drawing/2014/main" xmlns="" id="{03BB35C6-9720-EF4E-BE79-EFA0F8291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C34FBE-AEC3-6341-9820-67CB45CA06B3}"/>
              </a:ext>
            </a:extLst>
          </p:cNvPr>
          <p:cNvSpPr>
            <a:spLocks noGrp="1"/>
          </p:cNvSpPr>
          <p:nvPr>
            <p:ph type="sldNum" sz="quarter" idx="12"/>
          </p:nvPr>
        </p:nvSpPr>
        <p:spPr/>
        <p:txBody>
          <a:bodyPr/>
          <a:lstStyle/>
          <a:p>
            <a:pPr>
              <a:defRPr/>
            </a:pPr>
            <a:fld id="{E91A4148-8340-A648-A0FB-5580940B390C}" type="slidenum">
              <a:rPr lang="en-US" smtClean="0"/>
              <a:pPr>
                <a:defRPr/>
              </a:pPr>
              <a:t>‹#›</a:t>
            </a:fld>
            <a:endParaRPr lang="en-US" dirty="0"/>
          </a:p>
        </p:txBody>
      </p:sp>
      <p:sp>
        <p:nvSpPr>
          <p:cNvPr id="7" name="Footer Placeholder 4">
            <a:extLst>
              <a:ext uri="{FF2B5EF4-FFF2-40B4-BE49-F238E27FC236}">
                <a16:creationId xmlns:a16="http://schemas.microsoft.com/office/drawing/2014/main" xmlns="" id="{C7EDE540-E5CE-DB4C-9847-3CF7058010A8}"/>
              </a:ext>
            </a:extLst>
          </p:cNvPr>
          <p:cNvSpPr txBox="1">
            <a:spLocks/>
          </p:cNvSpPr>
          <p:nvPr userDrawn="1"/>
        </p:nvSpPr>
        <p:spPr>
          <a:xfrm>
            <a:off x="2898775" y="6356350"/>
            <a:ext cx="6784975" cy="365125"/>
          </a:xfrm>
          <a:prstGeom prst="rect">
            <a:avLst/>
          </a:prstGeom>
        </p:spPr>
        <p:txBody>
          <a:bodyPr anchor="ctr"/>
          <a:lstStyle>
            <a:defPPr>
              <a:defRPr lang="en-US"/>
            </a:defPPr>
            <a:lvl1pPr algn="l" rtl="0" eaLnBrk="1" fontAlgn="auto" hangingPunct="1">
              <a:spcBef>
                <a:spcPts val="0"/>
              </a:spcBef>
              <a:spcAft>
                <a:spcPts val="0"/>
              </a:spcAft>
              <a:defRPr sz="1000" kern="1200" baseline="0" dirty="0" smtClean="0">
                <a:solidFill>
                  <a:schemeClr val="bg1"/>
                </a:solidFill>
                <a:latin typeface="Century Gothic"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endParaRPr lang="en-US"/>
          </a:p>
        </p:txBody>
      </p:sp>
      <p:pic>
        <p:nvPicPr>
          <p:cNvPr id="8" name="Picture 7">
            <a:extLst>
              <a:ext uri="{FF2B5EF4-FFF2-40B4-BE49-F238E27FC236}">
                <a16:creationId xmlns:a16="http://schemas.microsoft.com/office/drawing/2014/main" xmlns="" id="{6CB0A3CC-C721-FD4F-9449-C9DD1F9AFBE4}"/>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352550" y="6000750"/>
            <a:ext cx="1492250"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7661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66470-4775-E349-8B1A-216450CC81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54AD23-0921-3743-819E-F3B10BF511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15BE4D-D544-BD4D-89F9-99BDC75124A8}"/>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5" name="Footer Placeholder 4">
            <a:extLst>
              <a:ext uri="{FF2B5EF4-FFF2-40B4-BE49-F238E27FC236}">
                <a16:creationId xmlns:a16="http://schemas.microsoft.com/office/drawing/2014/main" xmlns="" id="{71513958-3FBC-554A-ABC6-5249FFA2560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28CCDA42-D7D2-5A42-B4D7-A71CD3D4F050}"/>
              </a:ext>
            </a:extLst>
          </p:cNvPr>
          <p:cNvSpPr>
            <a:spLocks noGrp="1"/>
          </p:cNvSpPr>
          <p:nvPr>
            <p:ph type="sldNum" sz="quarter" idx="12"/>
          </p:nvPr>
        </p:nvSpPr>
        <p:spPr/>
        <p:txBody>
          <a:bodyPr/>
          <a:lstStyle/>
          <a:p>
            <a:pPr>
              <a:defRPr/>
            </a:pPr>
            <a:fld id="{FBDD4B01-D740-E74F-BB18-DEC8A756E0E7}" type="slidenum">
              <a:rPr lang="en-US" smtClean="0"/>
              <a:pPr>
                <a:defRPr/>
              </a:pPr>
              <a:t>‹#›</a:t>
            </a:fld>
            <a:endParaRPr lang="en-US" dirty="0"/>
          </a:p>
        </p:txBody>
      </p:sp>
    </p:spTree>
    <p:extLst>
      <p:ext uri="{BB962C8B-B14F-4D97-AF65-F5344CB8AC3E}">
        <p14:creationId xmlns:p14="http://schemas.microsoft.com/office/powerpoint/2010/main" xmlns="" val="16977235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A4F40A3-F314-CE40-B470-309A5878AA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2443FBA-4541-1E46-BFA2-C0046276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913874-6A0D-5743-9E75-E687FB149A15}"/>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5" name="Footer Placeholder 4">
            <a:extLst>
              <a:ext uri="{FF2B5EF4-FFF2-40B4-BE49-F238E27FC236}">
                <a16:creationId xmlns:a16="http://schemas.microsoft.com/office/drawing/2014/main" xmlns="" id="{CE101545-0EE7-AB44-B716-65D68153D5E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5CC95227-2A12-BC41-9F21-45B01CD8626E}"/>
              </a:ext>
            </a:extLst>
          </p:cNvPr>
          <p:cNvSpPr>
            <a:spLocks noGrp="1"/>
          </p:cNvSpPr>
          <p:nvPr>
            <p:ph type="sldNum" sz="quarter" idx="12"/>
          </p:nvPr>
        </p:nvSpPr>
        <p:spPr/>
        <p:txBody>
          <a:bodyPr/>
          <a:lstStyle/>
          <a:p>
            <a:pPr>
              <a:defRPr/>
            </a:pPr>
            <a:fld id="{FBDD4B01-D740-E74F-BB18-DEC8A756E0E7}" type="slidenum">
              <a:rPr lang="en-US" smtClean="0"/>
              <a:pPr>
                <a:defRPr/>
              </a:pPr>
              <a:t>‹#›</a:t>
            </a:fld>
            <a:endParaRPr lang="en-US" dirty="0"/>
          </a:p>
        </p:txBody>
      </p:sp>
    </p:spTree>
    <p:extLst>
      <p:ext uri="{BB962C8B-B14F-4D97-AF65-F5344CB8AC3E}">
        <p14:creationId xmlns:p14="http://schemas.microsoft.com/office/powerpoint/2010/main" xmlns="" val="81988998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39153-35B9-EB41-AA64-60A50CE6F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1786A60-1EAB-C44D-901A-AE238E197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A21530-315E-0547-9AD5-88D2EB7CDFE0}"/>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5" name="Footer Placeholder 4">
            <a:extLst>
              <a:ext uri="{FF2B5EF4-FFF2-40B4-BE49-F238E27FC236}">
                <a16:creationId xmlns:a16="http://schemas.microsoft.com/office/drawing/2014/main" xmlns="" id="{C4D57D29-EC32-954F-8FFA-EEE85E38BD1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7E219974-4AD7-234B-AF3F-1CFD74F9A719}"/>
              </a:ext>
            </a:extLst>
          </p:cNvPr>
          <p:cNvSpPr>
            <a:spLocks noGrp="1"/>
          </p:cNvSpPr>
          <p:nvPr>
            <p:ph type="sldNum" sz="quarter" idx="12"/>
          </p:nvPr>
        </p:nvSpPr>
        <p:spPr/>
        <p:txBody>
          <a:bodyPr/>
          <a:lstStyle/>
          <a:p>
            <a:pPr>
              <a:defRPr/>
            </a:pPr>
            <a:fld id="{58E0028C-26B7-764A-8C42-B8BE65BE1D9F}" type="slidenum">
              <a:rPr lang="en-US" smtClean="0"/>
              <a:pPr>
                <a:defRPr/>
              </a:pPr>
              <a:t>‹#›</a:t>
            </a:fld>
            <a:endParaRPr lang="en-US" dirty="0"/>
          </a:p>
        </p:txBody>
      </p:sp>
      <p:pic>
        <p:nvPicPr>
          <p:cNvPr id="7" name="Picture 6">
            <a:extLst>
              <a:ext uri="{FF2B5EF4-FFF2-40B4-BE49-F238E27FC236}">
                <a16:creationId xmlns:a16="http://schemas.microsoft.com/office/drawing/2014/main" xmlns="" id="{D0046DD5-47F9-CC43-97A4-F3535EB2C550}"/>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17550" y="5997575"/>
            <a:ext cx="1492250"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6010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1E00AD-389C-CE4C-95FB-CB0352D3D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33B648B-D449-A544-BD62-32DC4E63CD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5E9D914-D3A8-3845-8907-482A7A3F8120}"/>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5" name="Footer Placeholder 4">
            <a:extLst>
              <a:ext uri="{FF2B5EF4-FFF2-40B4-BE49-F238E27FC236}">
                <a16:creationId xmlns:a16="http://schemas.microsoft.com/office/drawing/2014/main" xmlns="" id="{81642F9B-A141-D34F-B6A1-D7A37318DD5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9EAE5AFF-4038-3A44-A5A6-6A26C22E829C}"/>
              </a:ext>
            </a:extLst>
          </p:cNvPr>
          <p:cNvSpPr>
            <a:spLocks noGrp="1"/>
          </p:cNvSpPr>
          <p:nvPr>
            <p:ph type="sldNum" sz="quarter" idx="12"/>
          </p:nvPr>
        </p:nvSpPr>
        <p:spPr/>
        <p:txBody>
          <a:bodyPr/>
          <a:lstStyle/>
          <a:p>
            <a:pPr>
              <a:defRPr/>
            </a:pPr>
            <a:fld id="{11A3BCBE-CEDC-344B-9CEC-B451DEB8CEAA}" type="slidenum">
              <a:rPr lang="en-US" smtClean="0"/>
              <a:pPr>
                <a:defRPr/>
              </a:pPr>
              <a:t>‹#›</a:t>
            </a:fld>
            <a:endParaRPr lang="en-US" dirty="0"/>
          </a:p>
        </p:txBody>
      </p:sp>
      <p:pic>
        <p:nvPicPr>
          <p:cNvPr id="7" name="Picture 6">
            <a:extLst>
              <a:ext uri="{FF2B5EF4-FFF2-40B4-BE49-F238E27FC236}">
                <a16:creationId xmlns:a16="http://schemas.microsoft.com/office/drawing/2014/main" xmlns="" id="{4CBB4A19-7002-5C47-A266-AED09436D912}"/>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17550" y="6000750"/>
            <a:ext cx="1492250"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58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9A8E1-3858-EF49-82C4-5E8FAB501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75FB16-CA7C-4742-8F5E-1EF425CD42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8E76183-A522-1D45-9501-BA9B247035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E88AB4A-A4E6-774B-BBF7-823FC1BA5650}"/>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6" name="Footer Placeholder 5">
            <a:extLst>
              <a:ext uri="{FF2B5EF4-FFF2-40B4-BE49-F238E27FC236}">
                <a16:creationId xmlns:a16="http://schemas.microsoft.com/office/drawing/2014/main" xmlns="" id="{1140CE63-FD8E-7C43-99C1-2152AB3B56B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C1B64719-3296-D843-83CE-B9E4F666DB24}"/>
              </a:ext>
            </a:extLst>
          </p:cNvPr>
          <p:cNvSpPr>
            <a:spLocks noGrp="1"/>
          </p:cNvSpPr>
          <p:nvPr>
            <p:ph type="sldNum" sz="quarter" idx="12"/>
          </p:nvPr>
        </p:nvSpPr>
        <p:spPr/>
        <p:txBody>
          <a:bodyPr/>
          <a:lstStyle/>
          <a:p>
            <a:pPr>
              <a:defRPr/>
            </a:pPr>
            <a:fld id="{FBDD4B01-D740-E74F-BB18-DEC8A756E0E7}" type="slidenum">
              <a:rPr lang="en-US" smtClean="0"/>
              <a:pPr>
                <a:defRPr/>
              </a:pPr>
              <a:t>‹#›</a:t>
            </a:fld>
            <a:endParaRPr lang="en-US" dirty="0"/>
          </a:p>
        </p:txBody>
      </p:sp>
    </p:spTree>
    <p:extLst>
      <p:ext uri="{BB962C8B-B14F-4D97-AF65-F5344CB8AC3E}">
        <p14:creationId xmlns:p14="http://schemas.microsoft.com/office/powerpoint/2010/main" xmlns="" val="9165156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21A4AC-3CBB-6640-A0B9-D8BF26081C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E4516BB-73AA-9649-93CE-E284C8715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7B66123-ADD8-DD41-8BB7-2EC2B84C28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F8C675F-13DE-D14B-8280-D9B6DB3EF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D3581E-8164-3346-BD08-254BD2205B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C9858FE-F9B1-5A47-A0C5-21A9141601DE}"/>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8" name="Footer Placeholder 7">
            <a:extLst>
              <a:ext uri="{FF2B5EF4-FFF2-40B4-BE49-F238E27FC236}">
                <a16:creationId xmlns:a16="http://schemas.microsoft.com/office/drawing/2014/main" xmlns="" id="{099C3AEA-52E6-0946-B59D-BFC05F3C81DF}"/>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30898CB3-4202-674E-8C1D-6EA6B43F33C5}"/>
              </a:ext>
            </a:extLst>
          </p:cNvPr>
          <p:cNvSpPr>
            <a:spLocks noGrp="1"/>
          </p:cNvSpPr>
          <p:nvPr>
            <p:ph type="sldNum" sz="quarter" idx="12"/>
          </p:nvPr>
        </p:nvSpPr>
        <p:spPr/>
        <p:txBody>
          <a:bodyPr/>
          <a:lstStyle/>
          <a:p>
            <a:pPr>
              <a:defRPr/>
            </a:pPr>
            <a:fld id="{A9BF58F3-92B4-6847-B68A-223500D47BCC}" type="slidenum">
              <a:rPr lang="en-US" smtClean="0"/>
              <a:pPr>
                <a:defRPr/>
              </a:pPr>
              <a:t>‹#›</a:t>
            </a:fld>
            <a:endParaRPr lang="en-US" dirty="0"/>
          </a:p>
        </p:txBody>
      </p:sp>
      <p:pic>
        <p:nvPicPr>
          <p:cNvPr id="10" name="Picture 9">
            <a:extLst>
              <a:ext uri="{FF2B5EF4-FFF2-40B4-BE49-F238E27FC236}">
                <a16:creationId xmlns:a16="http://schemas.microsoft.com/office/drawing/2014/main" xmlns="" id="{4693917A-C1A0-9246-B979-DCF6BD9B0185}"/>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17550" y="6005513"/>
            <a:ext cx="14922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2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C3C03-721E-0447-8B07-4FF3B5A42F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EF29080-9260-7F4B-AC31-0B05F12037D8}"/>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4" name="Footer Placeholder 3">
            <a:extLst>
              <a:ext uri="{FF2B5EF4-FFF2-40B4-BE49-F238E27FC236}">
                <a16:creationId xmlns:a16="http://schemas.microsoft.com/office/drawing/2014/main" xmlns="" id="{A0ACE202-CD54-CD48-B3AC-681BA4765AF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E1FBF5A1-205A-0A48-8B0D-4600DA3B68AA}"/>
              </a:ext>
            </a:extLst>
          </p:cNvPr>
          <p:cNvSpPr>
            <a:spLocks noGrp="1"/>
          </p:cNvSpPr>
          <p:nvPr>
            <p:ph type="sldNum" sz="quarter" idx="12"/>
          </p:nvPr>
        </p:nvSpPr>
        <p:spPr/>
        <p:txBody>
          <a:bodyPr/>
          <a:lstStyle/>
          <a:p>
            <a:pPr>
              <a:defRPr/>
            </a:pPr>
            <a:fld id="{FBDD4B01-D740-E74F-BB18-DEC8A756E0E7}" type="slidenum">
              <a:rPr lang="en-US" smtClean="0"/>
              <a:pPr>
                <a:defRPr/>
              </a:pPr>
              <a:t>‹#›</a:t>
            </a:fld>
            <a:endParaRPr lang="en-US" dirty="0"/>
          </a:p>
        </p:txBody>
      </p:sp>
    </p:spTree>
    <p:extLst>
      <p:ext uri="{BB962C8B-B14F-4D97-AF65-F5344CB8AC3E}">
        <p14:creationId xmlns:p14="http://schemas.microsoft.com/office/powerpoint/2010/main" xmlns="" val="26255185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39C1B39-BBBA-DA44-AFFE-ADC6C326ED53}"/>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3" name="Footer Placeholder 2">
            <a:extLst>
              <a:ext uri="{FF2B5EF4-FFF2-40B4-BE49-F238E27FC236}">
                <a16:creationId xmlns:a16="http://schemas.microsoft.com/office/drawing/2014/main" xmlns="" id="{F66E1803-0341-184B-A17C-72B546E546C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3A7297A1-CEAA-E34B-898C-C5D214CA787B}"/>
              </a:ext>
            </a:extLst>
          </p:cNvPr>
          <p:cNvSpPr>
            <a:spLocks noGrp="1"/>
          </p:cNvSpPr>
          <p:nvPr>
            <p:ph type="sldNum" sz="quarter" idx="12"/>
          </p:nvPr>
        </p:nvSpPr>
        <p:spPr/>
        <p:txBody>
          <a:bodyPr/>
          <a:lstStyle/>
          <a:p>
            <a:pPr>
              <a:defRPr/>
            </a:pPr>
            <a:fld id="{F887F88C-FF61-0848-9B68-2381857EAFA7}" type="slidenum">
              <a:rPr lang="en-US" smtClean="0"/>
              <a:pPr>
                <a:defRPr/>
              </a:pPr>
              <a:t>‹#›</a:t>
            </a:fld>
            <a:endParaRPr lang="en-US" dirty="0"/>
          </a:p>
        </p:txBody>
      </p:sp>
      <p:pic>
        <p:nvPicPr>
          <p:cNvPr id="5" name="Picture 6">
            <a:extLst>
              <a:ext uri="{FF2B5EF4-FFF2-40B4-BE49-F238E27FC236}">
                <a16:creationId xmlns:a16="http://schemas.microsoft.com/office/drawing/2014/main" xmlns="" id="{2BD8E16C-70EF-8D4E-BDBD-EDB668F334BE}"/>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14375" y="6000750"/>
            <a:ext cx="1492250"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0276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71652-4D9A-BF44-A7B4-79AE2AB12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AE2F456-821D-4847-893A-B986297DB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4D8971D-65DF-7345-A672-6E6ABF354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82B988D-EE4B-B34A-8728-31DE582B6631}"/>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6" name="Footer Placeholder 5">
            <a:extLst>
              <a:ext uri="{FF2B5EF4-FFF2-40B4-BE49-F238E27FC236}">
                <a16:creationId xmlns:a16="http://schemas.microsoft.com/office/drawing/2014/main" xmlns="" id="{582CDA42-60E9-774E-9CB0-E83FC41FB33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79E560AD-EF6A-424E-A688-BCFBA1B6D826}"/>
              </a:ext>
            </a:extLst>
          </p:cNvPr>
          <p:cNvSpPr>
            <a:spLocks noGrp="1"/>
          </p:cNvSpPr>
          <p:nvPr>
            <p:ph type="sldNum" sz="quarter" idx="12"/>
          </p:nvPr>
        </p:nvSpPr>
        <p:spPr/>
        <p:txBody>
          <a:bodyPr/>
          <a:lstStyle/>
          <a:p>
            <a:pPr>
              <a:defRPr/>
            </a:pPr>
            <a:fld id="{FBDD4B01-D740-E74F-BB18-DEC8A756E0E7}" type="slidenum">
              <a:rPr lang="en-US" smtClean="0"/>
              <a:pPr>
                <a:defRPr/>
              </a:pPr>
              <a:t>‹#›</a:t>
            </a:fld>
            <a:endParaRPr lang="en-US" dirty="0"/>
          </a:p>
        </p:txBody>
      </p:sp>
    </p:spTree>
    <p:extLst>
      <p:ext uri="{BB962C8B-B14F-4D97-AF65-F5344CB8AC3E}">
        <p14:creationId xmlns:p14="http://schemas.microsoft.com/office/powerpoint/2010/main" xmlns="" val="26454967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70F3C-F007-7D4F-A58E-1543DDFA7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F2AEDB3-A5DC-E642-8A6E-21AC21B4B8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630DC2F-7212-FF46-A14D-D277365C1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73800B1-091F-F743-8907-9785877BD470}"/>
              </a:ext>
            </a:extLst>
          </p:cNvPr>
          <p:cNvSpPr>
            <a:spLocks noGrp="1"/>
          </p:cNvSpPr>
          <p:nvPr>
            <p:ph type="dt" sz="half" idx="10"/>
          </p:nvPr>
        </p:nvSpPr>
        <p:spPr/>
        <p:txBody>
          <a:bodyPr/>
          <a:lstStyle/>
          <a:p>
            <a:fld id="{3F13D93C-FB46-E847-8909-243559662F84}" type="datetimeFigureOut">
              <a:rPr lang="en-US" smtClean="0"/>
              <a:pPr/>
              <a:t>1/8/2022</a:t>
            </a:fld>
            <a:endParaRPr lang="en-US"/>
          </a:p>
        </p:txBody>
      </p:sp>
      <p:sp>
        <p:nvSpPr>
          <p:cNvPr id="6" name="Footer Placeholder 5">
            <a:extLst>
              <a:ext uri="{FF2B5EF4-FFF2-40B4-BE49-F238E27FC236}">
                <a16:creationId xmlns:a16="http://schemas.microsoft.com/office/drawing/2014/main" xmlns="" id="{C090ADE8-1C2A-4344-81B5-C20663D9BAF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4BD3FAB5-1877-A64A-861D-A4123A2CAF80}"/>
              </a:ext>
            </a:extLst>
          </p:cNvPr>
          <p:cNvSpPr>
            <a:spLocks noGrp="1"/>
          </p:cNvSpPr>
          <p:nvPr>
            <p:ph type="sldNum" sz="quarter" idx="12"/>
          </p:nvPr>
        </p:nvSpPr>
        <p:spPr/>
        <p:txBody>
          <a:bodyPr/>
          <a:lstStyle/>
          <a:p>
            <a:pPr>
              <a:defRPr/>
            </a:pPr>
            <a:fld id="{FBDD4B01-D740-E74F-BB18-DEC8A756E0E7}" type="slidenum">
              <a:rPr lang="en-US" smtClean="0"/>
              <a:pPr>
                <a:defRPr/>
              </a:pPr>
              <a:t>‹#›</a:t>
            </a:fld>
            <a:endParaRPr lang="en-US" dirty="0"/>
          </a:p>
        </p:txBody>
      </p:sp>
    </p:spTree>
    <p:extLst>
      <p:ext uri="{BB962C8B-B14F-4D97-AF65-F5344CB8AC3E}">
        <p14:creationId xmlns:p14="http://schemas.microsoft.com/office/powerpoint/2010/main" xmlns="" val="35396769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59AAB8C-CFA3-7845-AC93-E4C99E5DD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EA462E7-78B8-A14A-92BB-F402E8E52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5497E0-0548-1F46-95C4-A2A843EFE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D93C-FB46-E847-8909-243559662F84}" type="datetimeFigureOut">
              <a:rPr lang="en-US" smtClean="0"/>
              <a:pPr/>
              <a:t>1/8/2022</a:t>
            </a:fld>
            <a:endParaRPr lang="en-US"/>
          </a:p>
        </p:txBody>
      </p:sp>
      <p:sp>
        <p:nvSpPr>
          <p:cNvPr id="5" name="Footer Placeholder 4">
            <a:extLst>
              <a:ext uri="{FF2B5EF4-FFF2-40B4-BE49-F238E27FC236}">
                <a16:creationId xmlns:a16="http://schemas.microsoft.com/office/drawing/2014/main" xmlns="" id="{B24A91DB-79C6-7A41-B611-1665F8DC3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45401627-5E69-974E-B04A-C3ADAA023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DD4B01-D740-E74F-BB18-DEC8A756E0E7}" type="slidenum">
              <a:rPr lang="en-US" smtClean="0"/>
              <a:pPr>
                <a:defRPr/>
              </a:pPr>
              <a:t>‹#›</a:t>
            </a:fld>
            <a:endParaRPr lang="en-US" dirty="0"/>
          </a:p>
        </p:txBody>
      </p:sp>
    </p:spTree>
    <p:extLst>
      <p:ext uri="{BB962C8B-B14F-4D97-AF65-F5344CB8AC3E}">
        <p14:creationId xmlns:p14="http://schemas.microsoft.com/office/powerpoint/2010/main" xmlns="" val="303403728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53454-E09B-4AB2-A5A6-C50DEAF5DD17}"/>
              </a:ext>
            </a:extLst>
          </p:cNvPr>
          <p:cNvSpPr>
            <a:spLocks noGrp="1"/>
          </p:cNvSpPr>
          <p:nvPr>
            <p:ph type="title"/>
          </p:nvPr>
        </p:nvSpPr>
        <p:spPr>
          <a:xfrm>
            <a:off x="102475" y="28794"/>
            <a:ext cx="10515600" cy="1325563"/>
          </a:xfrm>
        </p:spPr>
        <p:txBody>
          <a:bodyPr/>
          <a:lstStyle/>
          <a:p>
            <a:r>
              <a:rPr lang="en-US" altLang="en-US" sz="4400" b="1" dirty="0"/>
              <a:t>Definitions – 1 </a:t>
            </a:r>
            <a:endParaRPr lang="en-US" sz="4400" b="1" dirty="0"/>
          </a:p>
        </p:txBody>
      </p:sp>
      <p:sp>
        <p:nvSpPr>
          <p:cNvPr id="3" name="Content Placeholder 2">
            <a:extLst>
              <a:ext uri="{FF2B5EF4-FFF2-40B4-BE49-F238E27FC236}">
                <a16:creationId xmlns:a16="http://schemas.microsoft.com/office/drawing/2014/main" xmlns="" id="{1CFBBBBB-CF19-4C74-BAC9-03E4B6D61E11}"/>
              </a:ext>
            </a:extLst>
          </p:cNvPr>
          <p:cNvSpPr>
            <a:spLocks noGrp="1"/>
          </p:cNvSpPr>
          <p:nvPr>
            <p:ph idx="1"/>
          </p:nvPr>
        </p:nvSpPr>
        <p:spPr>
          <a:xfrm>
            <a:off x="186557" y="1068880"/>
            <a:ext cx="11616559" cy="4351338"/>
          </a:xfrm>
        </p:spPr>
        <p:txBody>
          <a:bodyPr/>
          <a:lstStyle/>
          <a:p>
            <a:pPr marL="0" indent="0">
              <a:buNone/>
            </a:pPr>
            <a:r>
              <a:rPr lang="en-US" altLang="en-US" sz="2800" dirty="0"/>
              <a:t>Theory</a:t>
            </a:r>
          </a:p>
          <a:p>
            <a:pPr lvl="1"/>
            <a:r>
              <a:rPr lang="en-US" altLang="en-US" sz="2800" dirty="0"/>
              <a:t>“A set of interrelated concepts, definitions, and propositions that presents a systematic view of events or situations by specifying relations among variables in order to explain and predict the events of the situations” </a:t>
            </a:r>
            <a:r>
              <a:rPr lang="en-US" altLang="en-US" sz="2400" dirty="0"/>
              <a:t>(Glanz, Lewis, &amp; Viswanath, 2008, p. 26).</a:t>
            </a:r>
          </a:p>
          <a:p>
            <a:pPr lvl="1"/>
            <a:endParaRPr lang="en-US" altLang="en-US" sz="2800" dirty="0"/>
          </a:p>
          <a:p>
            <a:pPr lvl="1"/>
            <a:r>
              <a:rPr lang="en-US" altLang="en-US" sz="2800" dirty="0"/>
              <a:t>For health education specialists, theories “provide a framework for generating testable hypotheses and integrating empirical evidence and, over time, a road map for the design and implementation of intervention strategies” </a:t>
            </a:r>
            <a:r>
              <a:rPr lang="en-US" altLang="en-US" sz="2400" dirty="0"/>
              <a:t>(Rothman, 2009, p. 150S).</a:t>
            </a:r>
          </a:p>
        </p:txBody>
      </p:sp>
    </p:spTree>
    <p:extLst>
      <p:ext uri="{BB962C8B-B14F-4D97-AF65-F5344CB8AC3E}">
        <p14:creationId xmlns:p14="http://schemas.microsoft.com/office/powerpoint/2010/main" xmlns="" val="3137274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39E3A-E40F-4EA6-979C-2FAE444B897C}"/>
              </a:ext>
            </a:extLst>
          </p:cNvPr>
          <p:cNvSpPr>
            <a:spLocks noGrp="1"/>
          </p:cNvSpPr>
          <p:nvPr>
            <p:ph type="title"/>
          </p:nvPr>
        </p:nvSpPr>
        <p:spPr>
          <a:xfrm>
            <a:off x="0" y="49815"/>
            <a:ext cx="10515600" cy="1325563"/>
          </a:xfrm>
        </p:spPr>
        <p:txBody>
          <a:bodyPr/>
          <a:lstStyle/>
          <a:p>
            <a:r>
              <a:rPr lang="en-US" altLang="en-US" sz="4400" b="1" dirty="0"/>
              <a:t>Behavior Change Theories – Intrapersonal Level </a:t>
            </a:r>
            <a:endParaRPr lang="en-US" sz="4400" b="1" dirty="0"/>
          </a:p>
        </p:txBody>
      </p:sp>
      <p:sp>
        <p:nvSpPr>
          <p:cNvPr id="3" name="Content Placeholder 2">
            <a:extLst>
              <a:ext uri="{FF2B5EF4-FFF2-40B4-BE49-F238E27FC236}">
                <a16:creationId xmlns:a16="http://schemas.microsoft.com/office/drawing/2014/main" xmlns="" id="{D37CEDE3-4DA9-474D-A7C5-E185B28D1DF6}"/>
              </a:ext>
            </a:extLst>
          </p:cNvPr>
          <p:cNvSpPr>
            <a:spLocks noGrp="1"/>
          </p:cNvSpPr>
          <p:nvPr>
            <p:ph idx="1"/>
          </p:nvPr>
        </p:nvSpPr>
        <p:spPr>
          <a:xfrm>
            <a:off x="197068" y="1414244"/>
            <a:ext cx="11763703" cy="4351338"/>
          </a:xfrm>
        </p:spPr>
        <p:txBody>
          <a:bodyPr>
            <a:normAutofit lnSpcReduction="10000"/>
          </a:bodyPr>
          <a:lstStyle/>
          <a:p>
            <a:pPr marL="0" indent="0">
              <a:buNone/>
            </a:pPr>
            <a:r>
              <a:rPr lang="en-US" altLang="en-US" sz="2400" dirty="0"/>
              <a:t>This group of theories focuses on factors within the individual such as knowledge, attitudes, beliefs, self-concept, feelings, past experiences, motivation, skills, and behaviors (Rimer &amp; Glanz, 2005).</a:t>
            </a:r>
          </a:p>
          <a:p>
            <a:pPr marL="0" indent="0">
              <a:buNone/>
            </a:pPr>
            <a:r>
              <a:rPr lang="en-US" altLang="en-US" sz="2400" dirty="0"/>
              <a:t>Examples</a:t>
            </a:r>
          </a:p>
          <a:p>
            <a:pPr lvl="1"/>
            <a:r>
              <a:rPr lang="en-US" altLang="en-US" sz="2200" dirty="0"/>
              <a:t>Stimulus Response (SR)</a:t>
            </a:r>
          </a:p>
          <a:p>
            <a:pPr lvl="1"/>
            <a:r>
              <a:rPr lang="en-US" altLang="en-US" sz="2200" dirty="0"/>
              <a:t>Theory of Planned Behavior (TPB)</a:t>
            </a:r>
          </a:p>
          <a:p>
            <a:pPr lvl="1"/>
            <a:r>
              <a:rPr lang="en-US" altLang="en-US" sz="2200" dirty="0"/>
              <a:t>Health Belief Model (HBM)</a:t>
            </a:r>
          </a:p>
          <a:p>
            <a:pPr lvl="1"/>
            <a:r>
              <a:rPr lang="en-US" altLang="en-US" sz="2200" dirty="0"/>
              <a:t>Protection Motivation Theory (PMT)</a:t>
            </a:r>
          </a:p>
          <a:p>
            <a:pPr lvl="1"/>
            <a:r>
              <a:rPr lang="en-US" altLang="en-US" sz="2200" dirty="0"/>
              <a:t>The Elaboration Likelihood Model of Persuasion</a:t>
            </a:r>
          </a:p>
          <a:p>
            <a:pPr lvl="1"/>
            <a:r>
              <a:rPr lang="en-US" altLang="en-US" sz="2200" dirty="0"/>
              <a:t>Information-Motivation-Behavioral (IBM) Skills Model</a:t>
            </a:r>
          </a:p>
          <a:p>
            <a:pPr lvl="1"/>
            <a:r>
              <a:rPr lang="en-US" altLang="en-US" sz="2200" dirty="0"/>
              <a:t>Transtheoretical Model (TTM)</a:t>
            </a:r>
          </a:p>
          <a:p>
            <a:pPr lvl="1"/>
            <a:r>
              <a:rPr lang="en-US" altLang="en-US" sz="2200" dirty="0"/>
              <a:t>Precaution Adoption Process Model</a:t>
            </a:r>
          </a:p>
          <a:p>
            <a:endParaRPr lang="en-US" dirty="0"/>
          </a:p>
        </p:txBody>
      </p:sp>
    </p:spTree>
    <p:extLst>
      <p:ext uri="{BB962C8B-B14F-4D97-AF65-F5344CB8AC3E}">
        <p14:creationId xmlns:p14="http://schemas.microsoft.com/office/powerpoint/2010/main" xmlns="" val="256955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ECE3E-10D4-402E-B70A-24244A2CC8FE}"/>
              </a:ext>
            </a:extLst>
          </p:cNvPr>
          <p:cNvSpPr>
            <a:spLocks noGrp="1"/>
          </p:cNvSpPr>
          <p:nvPr>
            <p:ph type="title"/>
          </p:nvPr>
        </p:nvSpPr>
        <p:spPr>
          <a:xfrm>
            <a:off x="0" y="18255"/>
            <a:ext cx="10515600" cy="1325563"/>
          </a:xfrm>
        </p:spPr>
        <p:txBody>
          <a:bodyPr/>
          <a:lstStyle/>
          <a:p>
            <a:r>
              <a:rPr lang="en-US" altLang="en-US" sz="4400" b="1" dirty="0"/>
              <a:t>Stimulus Response (SR) Theory</a:t>
            </a:r>
            <a:endParaRPr lang="en-US" sz="4400" b="1" dirty="0"/>
          </a:p>
        </p:txBody>
      </p:sp>
      <p:sp>
        <p:nvSpPr>
          <p:cNvPr id="3" name="Content Placeholder 2">
            <a:extLst>
              <a:ext uri="{FF2B5EF4-FFF2-40B4-BE49-F238E27FC236}">
                <a16:creationId xmlns:a16="http://schemas.microsoft.com/office/drawing/2014/main" xmlns="" id="{D497E02A-1B20-4B9E-AE2C-953DFE38BF78}"/>
              </a:ext>
            </a:extLst>
          </p:cNvPr>
          <p:cNvSpPr>
            <a:spLocks noGrp="1"/>
          </p:cNvSpPr>
          <p:nvPr>
            <p:ph idx="1"/>
          </p:nvPr>
        </p:nvSpPr>
        <p:spPr>
          <a:xfrm>
            <a:off x="176048" y="1047860"/>
            <a:ext cx="11847786" cy="4351338"/>
          </a:xfrm>
        </p:spPr>
        <p:txBody>
          <a:bodyPr/>
          <a:lstStyle/>
          <a:p>
            <a:r>
              <a:rPr lang="en-US" altLang="en-US" sz="2400" dirty="0"/>
              <a:t>The mere temporal association between a behavior and an immediately following reward is sufficient to increase the probability that the behavior will be repeated. </a:t>
            </a:r>
          </a:p>
          <a:p>
            <a:r>
              <a:rPr lang="en-US" altLang="en-US" sz="2400" dirty="0"/>
              <a:t>If the consequence is </a:t>
            </a:r>
            <a:r>
              <a:rPr lang="en-US" altLang="en-US" sz="2400" b="1" dirty="0"/>
              <a:t>reinforcement</a:t>
            </a:r>
            <a:r>
              <a:rPr lang="en-US" altLang="en-US" sz="2400" dirty="0"/>
              <a:t> then there is an increase in behavior.</a:t>
            </a:r>
          </a:p>
          <a:p>
            <a:r>
              <a:rPr lang="en-US" altLang="en-US" sz="2400" dirty="0"/>
              <a:t>If the consequence is </a:t>
            </a:r>
            <a:r>
              <a:rPr lang="en-US" altLang="en-US" sz="2400" b="1" dirty="0"/>
              <a:t>punishment</a:t>
            </a:r>
            <a:r>
              <a:rPr lang="en-US" altLang="en-US" sz="2400" dirty="0"/>
              <a:t> then there is a decrease in behavior.</a:t>
            </a:r>
          </a:p>
          <a:p>
            <a:r>
              <a:rPr lang="en-US" altLang="en-US" sz="2400" dirty="0"/>
              <a:t>Reinforcement should be frequent and occur soon after the desired behavior.</a:t>
            </a:r>
          </a:p>
          <a:p>
            <a:r>
              <a:rPr lang="en-US" altLang="en-US" sz="2400" dirty="0"/>
              <a:t>Complex behavior should be shaped in small steps.</a:t>
            </a:r>
          </a:p>
          <a:p>
            <a:r>
              <a:rPr lang="en-US" altLang="en-US" sz="2400" dirty="0"/>
              <a:t>Reinforcement and punishment can be either positive or negative.</a:t>
            </a:r>
          </a:p>
          <a:p>
            <a:endParaRPr lang="en-US" dirty="0"/>
          </a:p>
        </p:txBody>
      </p:sp>
      <p:pic>
        <p:nvPicPr>
          <p:cNvPr id="4" name="Picture 3">
            <a:extLst>
              <a:ext uri="{FF2B5EF4-FFF2-40B4-BE49-F238E27FC236}">
                <a16:creationId xmlns:a16="http://schemas.microsoft.com/office/drawing/2014/main" xmlns="" id="{C7820B84-21F6-42AC-8A1C-529F9D599E1D}"/>
              </a:ext>
            </a:extLst>
          </p:cNvPr>
          <p:cNvPicPr>
            <a:picLocks noChangeAspect="1"/>
          </p:cNvPicPr>
          <p:nvPr/>
        </p:nvPicPr>
        <p:blipFill>
          <a:blip r:embed="rId2"/>
          <a:stretch>
            <a:fillRect/>
          </a:stretch>
        </p:blipFill>
        <p:spPr>
          <a:xfrm>
            <a:off x="2427520" y="5016009"/>
            <a:ext cx="8535140" cy="1219306"/>
          </a:xfrm>
          <a:prstGeom prst="rect">
            <a:avLst/>
          </a:prstGeom>
        </p:spPr>
      </p:pic>
      <p:pic>
        <p:nvPicPr>
          <p:cNvPr id="5" name="Picture 4">
            <a:extLst>
              <a:ext uri="{FF2B5EF4-FFF2-40B4-BE49-F238E27FC236}">
                <a16:creationId xmlns:a16="http://schemas.microsoft.com/office/drawing/2014/main" xmlns="" id="{5CA652C6-92D5-4BB7-BA8C-465CEABB5796}"/>
              </a:ext>
            </a:extLst>
          </p:cNvPr>
          <p:cNvPicPr>
            <a:picLocks noChangeAspect="1"/>
          </p:cNvPicPr>
          <p:nvPr/>
        </p:nvPicPr>
        <p:blipFill>
          <a:blip r:embed="rId3"/>
          <a:stretch>
            <a:fillRect/>
          </a:stretch>
        </p:blipFill>
        <p:spPr>
          <a:xfrm>
            <a:off x="3837563" y="5481947"/>
            <a:ext cx="1847248" cy="335309"/>
          </a:xfrm>
          <a:prstGeom prst="rect">
            <a:avLst/>
          </a:prstGeom>
        </p:spPr>
      </p:pic>
      <p:pic>
        <p:nvPicPr>
          <p:cNvPr id="6" name="Picture 5">
            <a:extLst>
              <a:ext uri="{FF2B5EF4-FFF2-40B4-BE49-F238E27FC236}">
                <a16:creationId xmlns:a16="http://schemas.microsoft.com/office/drawing/2014/main" xmlns="" id="{6A0F96A8-1916-4DAA-ADA0-29B74B5019DC}"/>
              </a:ext>
            </a:extLst>
          </p:cNvPr>
          <p:cNvPicPr>
            <a:picLocks noChangeAspect="1"/>
          </p:cNvPicPr>
          <p:nvPr/>
        </p:nvPicPr>
        <p:blipFill>
          <a:blip r:embed="rId4"/>
          <a:stretch>
            <a:fillRect/>
          </a:stretch>
        </p:blipFill>
        <p:spPr>
          <a:xfrm>
            <a:off x="7088865" y="5458007"/>
            <a:ext cx="1694835" cy="335309"/>
          </a:xfrm>
          <a:prstGeom prst="rect">
            <a:avLst/>
          </a:prstGeom>
        </p:spPr>
      </p:pic>
    </p:spTree>
    <p:extLst>
      <p:ext uri="{BB962C8B-B14F-4D97-AF65-F5344CB8AC3E}">
        <p14:creationId xmlns:p14="http://schemas.microsoft.com/office/powerpoint/2010/main" xmlns="" val="233888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DC347-4D45-437D-82C2-FDBE58ACAEEC}"/>
              </a:ext>
            </a:extLst>
          </p:cNvPr>
          <p:cNvSpPr>
            <a:spLocks noGrp="1"/>
          </p:cNvSpPr>
          <p:nvPr>
            <p:ph type="title"/>
          </p:nvPr>
        </p:nvSpPr>
        <p:spPr>
          <a:xfrm>
            <a:off x="155027" y="123387"/>
            <a:ext cx="10515600" cy="1325563"/>
          </a:xfrm>
        </p:spPr>
        <p:txBody>
          <a:bodyPr/>
          <a:lstStyle/>
          <a:p>
            <a:r>
              <a:rPr lang="en-US" altLang="en-US" sz="4400" b="1" dirty="0"/>
              <a:t>2 × 2 Table of the Stimulus Response Theory</a:t>
            </a:r>
            <a:endParaRPr lang="en-US" sz="4400" b="1" dirty="0"/>
          </a:p>
        </p:txBody>
      </p:sp>
      <p:pic>
        <p:nvPicPr>
          <p:cNvPr id="4" name="Content Placeholder 3" descr="Fig 7.1.jpg">
            <a:extLst>
              <a:ext uri="{FF2B5EF4-FFF2-40B4-BE49-F238E27FC236}">
                <a16:creationId xmlns:a16="http://schemas.microsoft.com/office/drawing/2014/main" xmlns="" id="{BBC20956-52E7-4C86-B49E-99EE65CD25C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5027" y="1396398"/>
            <a:ext cx="10317410" cy="4279205"/>
          </a:xfrm>
          <a:prstGeom prst="rect">
            <a:avLst/>
          </a:prstGeom>
        </p:spPr>
      </p:pic>
    </p:spTree>
    <p:extLst>
      <p:ext uri="{BB962C8B-B14F-4D97-AF65-F5344CB8AC3E}">
        <p14:creationId xmlns:p14="http://schemas.microsoft.com/office/powerpoint/2010/main" xmlns="" val="373240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BD676-2038-4053-83B5-2FC132FF437A}"/>
              </a:ext>
            </a:extLst>
          </p:cNvPr>
          <p:cNvSpPr>
            <a:spLocks noGrp="1"/>
          </p:cNvSpPr>
          <p:nvPr>
            <p:ph type="title"/>
          </p:nvPr>
        </p:nvSpPr>
        <p:spPr>
          <a:xfrm>
            <a:off x="186559" y="144408"/>
            <a:ext cx="11479924" cy="1325563"/>
          </a:xfrm>
        </p:spPr>
        <p:txBody>
          <a:bodyPr/>
          <a:lstStyle/>
          <a:p>
            <a:r>
              <a:rPr lang="en-US" altLang="en-US" sz="4400" b="1" dirty="0"/>
              <a:t>Theory of Planned Behavior (TPB) – 1</a:t>
            </a:r>
            <a:endParaRPr lang="en-US" sz="4400" b="1" dirty="0"/>
          </a:p>
        </p:txBody>
      </p:sp>
      <p:pic>
        <p:nvPicPr>
          <p:cNvPr id="4" name="Content Placeholder 3">
            <a:extLst>
              <a:ext uri="{FF2B5EF4-FFF2-40B4-BE49-F238E27FC236}">
                <a16:creationId xmlns:a16="http://schemas.microsoft.com/office/drawing/2014/main" xmlns="" id="{3891FC63-8877-4622-B337-91646E194000}"/>
              </a:ext>
            </a:extLst>
          </p:cNvPr>
          <p:cNvPicPr>
            <a:picLocks noGrp="1" noChangeAspect="1"/>
          </p:cNvPicPr>
          <p:nvPr>
            <p:ph idx="1"/>
          </p:nvPr>
        </p:nvPicPr>
        <p:blipFill>
          <a:blip r:embed="rId2"/>
          <a:stretch>
            <a:fillRect/>
          </a:stretch>
        </p:blipFill>
        <p:spPr>
          <a:xfrm>
            <a:off x="1503658" y="1565977"/>
            <a:ext cx="8596105" cy="4029805"/>
          </a:xfrm>
          <a:prstGeom prst="rect">
            <a:avLst/>
          </a:prstGeom>
        </p:spPr>
      </p:pic>
    </p:spTree>
    <p:extLst>
      <p:ext uri="{BB962C8B-B14F-4D97-AF65-F5344CB8AC3E}">
        <p14:creationId xmlns:p14="http://schemas.microsoft.com/office/powerpoint/2010/main" xmlns="" val="107635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58814-45F1-41BA-B0B4-7608EBA193AC}"/>
              </a:ext>
            </a:extLst>
          </p:cNvPr>
          <p:cNvSpPr>
            <a:spLocks noGrp="1"/>
          </p:cNvSpPr>
          <p:nvPr>
            <p:ph type="title"/>
          </p:nvPr>
        </p:nvSpPr>
        <p:spPr>
          <a:xfrm>
            <a:off x="0" y="18284"/>
            <a:ext cx="11813628" cy="1325563"/>
          </a:xfrm>
        </p:spPr>
        <p:txBody>
          <a:bodyPr/>
          <a:lstStyle/>
          <a:p>
            <a:r>
              <a:rPr lang="en-US" altLang="en-US" sz="4400" b="1" dirty="0"/>
              <a:t>Theory of Planned Behavior (TPB) – 2</a:t>
            </a:r>
            <a:endParaRPr lang="en-US" sz="4400" b="1" dirty="0"/>
          </a:p>
        </p:txBody>
      </p:sp>
      <p:sp>
        <p:nvSpPr>
          <p:cNvPr id="3" name="Content Placeholder 2">
            <a:extLst>
              <a:ext uri="{FF2B5EF4-FFF2-40B4-BE49-F238E27FC236}">
                <a16:creationId xmlns:a16="http://schemas.microsoft.com/office/drawing/2014/main" xmlns="" id="{BB65AD0B-123A-4A3E-A297-187FE34E5EB6}"/>
              </a:ext>
            </a:extLst>
          </p:cNvPr>
          <p:cNvSpPr>
            <a:spLocks noGrp="1"/>
          </p:cNvSpPr>
          <p:nvPr>
            <p:ph idx="1"/>
          </p:nvPr>
        </p:nvSpPr>
        <p:spPr>
          <a:xfrm>
            <a:off x="302171" y="1131942"/>
            <a:ext cx="11669111" cy="4711809"/>
          </a:xfrm>
        </p:spPr>
        <p:txBody>
          <a:bodyPr/>
          <a:lstStyle/>
          <a:p>
            <a:r>
              <a:rPr lang="en-US" altLang="en-US" dirty="0"/>
              <a:t>An extension of the theory of reasoned action (TRA); it addresses the problem of incomplete volitional control</a:t>
            </a:r>
          </a:p>
          <a:p>
            <a:r>
              <a:rPr lang="en-US" altLang="en-US" dirty="0"/>
              <a:t>Adds the concept of perceived behavioral control</a:t>
            </a:r>
          </a:p>
          <a:p>
            <a:pPr lvl="1"/>
            <a:r>
              <a:rPr lang="en-US" altLang="en-US" sz="2400" b="1" dirty="0"/>
              <a:t>Perceived behavioral control</a:t>
            </a:r>
            <a:r>
              <a:rPr lang="en-US" altLang="en-US" sz="2400" dirty="0"/>
              <a:t> – perceptions of a person's ability to perform a given behavior</a:t>
            </a:r>
          </a:p>
          <a:p>
            <a:pPr lvl="1"/>
            <a:r>
              <a:rPr lang="en-US" altLang="en-US" sz="2400" dirty="0"/>
              <a:t>The more favorable the attitude and subjective norm with respect to a behavior, and the greater the perceived behavioral control, the stronger should be the individual's intentions to perform the behavior under consideration (Ajzen, 1988).</a:t>
            </a:r>
          </a:p>
          <a:p>
            <a:r>
              <a:rPr lang="en-US" altLang="en-US" dirty="0"/>
              <a:t>Successful performance of the behavior depends not only on a favorable intention but also on a sufficient level of behavioral control.</a:t>
            </a:r>
          </a:p>
        </p:txBody>
      </p:sp>
    </p:spTree>
    <p:extLst>
      <p:ext uri="{BB962C8B-B14F-4D97-AF65-F5344CB8AC3E}">
        <p14:creationId xmlns:p14="http://schemas.microsoft.com/office/powerpoint/2010/main" xmlns="" val="322544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7A585-908A-4DCD-9D71-292AC0EB207D}"/>
              </a:ext>
            </a:extLst>
          </p:cNvPr>
          <p:cNvSpPr>
            <a:spLocks noGrp="1"/>
          </p:cNvSpPr>
          <p:nvPr>
            <p:ph type="title"/>
          </p:nvPr>
        </p:nvSpPr>
        <p:spPr>
          <a:xfrm>
            <a:off x="0" y="0"/>
            <a:ext cx="10515600" cy="1325563"/>
          </a:xfrm>
        </p:spPr>
        <p:txBody>
          <a:bodyPr/>
          <a:lstStyle/>
          <a:p>
            <a:r>
              <a:rPr lang="en-US" altLang="en-US" sz="4400" b="1" dirty="0"/>
              <a:t>Health Belief Model (HBM) – 1 </a:t>
            </a:r>
            <a:endParaRPr lang="en-US" sz="4400" b="1" dirty="0"/>
          </a:p>
        </p:txBody>
      </p:sp>
      <p:sp>
        <p:nvSpPr>
          <p:cNvPr id="3" name="Content Placeholder 2">
            <a:extLst>
              <a:ext uri="{FF2B5EF4-FFF2-40B4-BE49-F238E27FC236}">
                <a16:creationId xmlns:a16="http://schemas.microsoft.com/office/drawing/2014/main" xmlns="" id="{8D27AE73-11C3-4C32-ADE3-84C901A3ADD0}"/>
              </a:ext>
            </a:extLst>
          </p:cNvPr>
          <p:cNvSpPr>
            <a:spLocks noGrp="1"/>
          </p:cNvSpPr>
          <p:nvPr>
            <p:ph idx="1"/>
          </p:nvPr>
        </p:nvSpPr>
        <p:spPr>
          <a:xfrm>
            <a:off x="260130" y="1100412"/>
            <a:ext cx="11805745" cy="4351338"/>
          </a:xfrm>
        </p:spPr>
        <p:txBody>
          <a:bodyPr/>
          <a:lstStyle/>
          <a:p>
            <a:pPr marL="0" indent="0">
              <a:buNone/>
            </a:pPr>
            <a:r>
              <a:rPr lang="en-US" altLang="en-US" sz="2400" dirty="0"/>
              <a:t>History</a:t>
            </a:r>
          </a:p>
          <a:p>
            <a:pPr lvl="1"/>
            <a:r>
              <a:rPr lang="en-US" altLang="en-US" sz="2400" dirty="0"/>
              <a:t>Developed in 1950s by </a:t>
            </a:r>
            <a:r>
              <a:rPr lang="en-US" altLang="en-US" sz="2400" dirty="0" err="1"/>
              <a:t>Hockbaum</a:t>
            </a:r>
            <a:r>
              <a:rPr lang="en-US" altLang="en-US" sz="2400" dirty="0"/>
              <a:t>/</a:t>
            </a:r>
            <a:r>
              <a:rPr lang="en-US" altLang="en-US" sz="2400" dirty="0" err="1"/>
              <a:t>Kegeles</a:t>
            </a:r>
            <a:r>
              <a:rPr lang="en-US" altLang="en-US" sz="2400" dirty="0"/>
              <a:t>/Leventhal/Rosenstock to help explain the use of health services</a:t>
            </a:r>
          </a:p>
          <a:p>
            <a:pPr lvl="1"/>
            <a:r>
              <a:rPr lang="en-US" altLang="en-US" sz="2400" dirty="0"/>
              <a:t>Based on K. Lewin’s decision-making model (goal oriented/directed)</a:t>
            </a:r>
          </a:p>
          <a:p>
            <a:endParaRPr lang="en-US" altLang="en-US" sz="2400" dirty="0"/>
          </a:p>
          <a:p>
            <a:pPr marL="0" indent="0">
              <a:buNone/>
            </a:pPr>
            <a:r>
              <a:rPr lang="en-US" altLang="en-US" dirty="0"/>
              <a:t>H</a:t>
            </a:r>
            <a:r>
              <a:rPr lang="en-US" altLang="en-US" sz="2400" dirty="0"/>
              <a:t>ypothesizes that health-related action depends on the simultaneous occurrence of three classes of factors:</a:t>
            </a:r>
          </a:p>
          <a:p>
            <a:pPr marL="914400" lvl="1" indent="-457200">
              <a:buFont typeface="+mj-lt"/>
              <a:buAutoNum type="arabicPeriod"/>
            </a:pPr>
            <a:r>
              <a:rPr lang="en-US" altLang="en-US" sz="2400" dirty="0"/>
              <a:t>The existence of sufficient motivation to make issues salient or relevant</a:t>
            </a:r>
          </a:p>
          <a:p>
            <a:pPr marL="914400" lvl="1" indent="-457200">
              <a:buFont typeface="+mj-lt"/>
              <a:buAutoNum type="arabicPeriod"/>
            </a:pPr>
            <a:r>
              <a:rPr lang="en-US" altLang="en-US" sz="2400" dirty="0"/>
              <a:t>The belief one is susceptible (or perceived threat) </a:t>
            </a:r>
          </a:p>
          <a:p>
            <a:pPr marL="914400" lvl="1" indent="-457200">
              <a:buFont typeface="+mj-lt"/>
              <a:buAutoNum type="arabicPeriod"/>
            </a:pPr>
            <a:r>
              <a:rPr lang="en-US" altLang="en-US" sz="2400" dirty="0"/>
              <a:t>The belief that the benefits are worth the cost (or perceived barriers)</a:t>
            </a:r>
          </a:p>
          <a:p>
            <a:endParaRPr lang="en-US" dirty="0"/>
          </a:p>
        </p:txBody>
      </p:sp>
    </p:spTree>
    <p:extLst>
      <p:ext uri="{BB962C8B-B14F-4D97-AF65-F5344CB8AC3E}">
        <p14:creationId xmlns:p14="http://schemas.microsoft.com/office/powerpoint/2010/main" xmlns="" val="176232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E35BA-97C6-480B-9B06-DF274CCF49FB}"/>
              </a:ext>
            </a:extLst>
          </p:cNvPr>
          <p:cNvSpPr>
            <a:spLocks noGrp="1"/>
          </p:cNvSpPr>
          <p:nvPr>
            <p:ph type="title"/>
          </p:nvPr>
        </p:nvSpPr>
        <p:spPr>
          <a:xfrm>
            <a:off x="0" y="0"/>
            <a:ext cx="10515600" cy="1325563"/>
          </a:xfrm>
        </p:spPr>
        <p:txBody>
          <a:bodyPr/>
          <a:lstStyle/>
          <a:p>
            <a:r>
              <a:rPr lang="en-US" sz="4400" b="1" dirty="0"/>
              <a:t>Health Belief Model</a:t>
            </a:r>
          </a:p>
        </p:txBody>
      </p:sp>
      <p:pic>
        <p:nvPicPr>
          <p:cNvPr id="4" name="Content Placeholder 3">
            <a:extLst>
              <a:ext uri="{FF2B5EF4-FFF2-40B4-BE49-F238E27FC236}">
                <a16:creationId xmlns:a16="http://schemas.microsoft.com/office/drawing/2014/main" xmlns="" id="{8AE59D74-A4CA-44A7-AAF0-701A21E308F2}"/>
              </a:ext>
            </a:extLst>
          </p:cNvPr>
          <p:cNvPicPr>
            <a:picLocks noGrp="1" noChangeAspect="1"/>
          </p:cNvPicPr>
          <p:nvPr>
            <p:ph idx="1"/>
          </p:nvPr>
        </p:nvPicPr>
        <p:blipFill>
          <a:blip r:embed="rId2"/>
          <a:stretch>
            <a:fillRect/>
          </a:stretch>
        </p:blipFill>
        <p:spPr>
          <a:xfrm>
            <a:off x="272082" y="1177159"/>
            <a:ext cx="11145303" cy="3878317"/>
          </a:xfrm>
          <a:prstGeom prst="rect">
            <a:avLst/>
          </a:prstGeom>
        </p:spPr>
      </p:pic>
    </p:spTree>
    <p:extLst>
      <p:ext uri="{BB962C8B-B14F-4D97-AF65-F5344CB8AC3E}">
        <p14:creationId xmlns:p14="http://schemas.microsoft.com/office/powerpoint/2010/main" xmlns="" val="252752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BD61C-97D0-40E0-9FC6-FEDB0826553F}"/>
              </a:ext>
            </a:extLst>
          </p:cNvPr>
          <p:cNvSpPr>
            <a:spLocks noGrp="1"/>
          </p:cNvSpPr>
          <p:nvPr>
            <p:ph type="title"/>
          </p:nvPr>
        </p:nvSpPr>
        <p:spPr>
          <a:xfrm>
            <a:off x="0" y="0"/>
            <a:ext cx="10515600" cy="1325563"/>
          </a:xfrm>
        </p:spPr>
        <p:txBody>
          <a:bodyPr/>
          <a:lstStyle/>
          <a:p>
            <a:r>
              <a:rPr lang="en-US" altLang="en-US" sz="4400" b="1" dirty="0"/>
              <a:t>Health Belief Model (HBM) – 2 </a:t>
            </a:r>
            <a:endParaRPr lang="en-US" sz="4400" b="1" dirty="0"/>
          </a:p>
        </p:txBody>
      </p:sp>
      <p:sp>
        <p:nvSpPr>
          <p:cNvPr id="3" name="Content Placeholder 2">
            <a:extLst>
              <a:ext uri="{FF2B5EF4-FFF2-40B4-BE49-F238E27FC236}">
                <a16:creationId xmlns:a16="http://schemas.microsoft.com/office/drawing/2014/main" xmlns="" id="{20857159-F133-4DC1-87DF-0C6120E0604F}"/>
              </a:ext>
            </a:extLst>
          </p:cNvPr>
          <p:cNvSpPr>
            <a:spLocks noGrp="1"/>
          </p:cNvSpPr>
          <p:nvPr>
            <p:ph idx="1"/>
          </p:nvPr>
        </p:nvSpPr>
        <p:spPr>
          <a:xfrm>
            <a:off x="197068" y="1100411"/>
            <a:ext cx="11679621" cy="4351338"/>
          </a:xfrm>
        </p:spPr>
        <p:txBody>
          <a:bodyPr/>
          <a:lstStyle/>
          <a:p>
            <a:pPr marL="0" indent="0">
              <a:buNone/>
            </a:pPr>
            <a:r>
              <a:rPr lang="en-US" altLang="en-US" sz="2600" dirty="0"/>
              <a:t>People must also feel themselves competent (self-efficacious) to overcome perceived barriers to taking action (Champion &amp; Skinner, 2008, p. 50).</a:t>
            </a:r>
          </a:p>
          <a:p>
            <a:pPr marL="0" indent="0">
              <a:buNone/>
            </a:pPr>
            <a:endParaRPr lang="en-US" altLang="en-US" sz="2600" dirty="0"/>
          </a:p>
          <a:p>
            <a:pPr marL="0" indent="0">
              <a:buNone/>
            </a:pPr>
            <a:r>
              <a:rPr lang="en-US" altLang="en-US" sz="2600" dirty="0"/>
              <a:t>Constructs:</a:t>
            </a:r>
          </a:p>
          <a:p>
            <a:pPr lvl="1"/>
            <a:r>
              <a:rPr lang="en-US" altLang="en-US" sz="2600" dirty="0"/>
              <a:t>Cues to action</a:t>
            </a:r>
          </a:p>
          <a:p>
            <a:pPr lvl="1"/>
            <a:r>
              <a:rPr lang="en-US" altLang="en-US" sz="2600" dirty="0"/>
              <a:t>Perceived susceptibility</a:t>
            </a:r>
          </a:p>
          <a:p>
            <a:pPr lvl="1"/>
            <a:r>
              <a:rPr lang="en-US" altLang="en-US" sz="2600" dirty="0"/>
              <a:t>Perceived seriousness/severity</a:t>
            </a:r>
          </a:p>
          <a:p>
            <a:pPr lvl="1"/>
            <a:r>
              <a:rPr lang="en-US" altLang="en-US" sz="2600" dirty="0"/>
              <a:t>Perceived barriers</a:t>
            </a:r>
          </a:p>
          <a:p>
            <a:pPr lvl="1"/>
            <a:r>
              <a:rPr lang="en-US" altLang="en-US" sz="2600" dirty="0"/>
              <a:t>Perceived benefits</a:t>
            </a:r>
          </a:p>
          <a:p>
            <a:pPr lvl="1"/>
            <a:r>
              <a:rPr lang="en-US" altLang="en-US" sz="2600" dirty="0"/>
              <a:t>Likelihood of taking recommended preventive health action</a:t>
            </a:r>
          </a:p>
          <a:p>
            <a:endParaRPr lang="en-US" dirty="0"/>
          </a:p>
        </p:txBody>
      </p:sp>
    </p:spTree>
    <p:extLst>
      <p:ext uri="{BB962C8B-B14F-4D97-AF65-F5344CB8AC3E}">
        <p14:creationId xmlns:p14="http://schemas.microsoft.com/office/powerpoint/2010/main" xmlns="" val="256003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72B92-4902-446B-ACD9-88CF9E351526}"/>
              </a:ext>
            </a:extLst>
          </p:cNvPr>
          <p:cNvSpPr>
            <a:spLocks noGrp="1"/>
          </p:cNvSpPr>
          <p:nvPr>
            <p:ph type="title"/>
          </p:nvPr>
        </p:nvSpPr>
        <p:spPr>
          <a:xfrm>
            <a:off x="81455" y="102366"/>
            <a:ext cx="11889828" cy="1325563"/>
          </a:xfrm>
        </p:spPr>
        <p:txBody>
          <a:bodyPr/>
          <a:lstStyle/>
          <a:p>
            <a:r>
              <a:rPr lang="en-US" altLang="en-US" sz="4400" b="1" dirty="0"/>
              <a:t>Protection Motivation Theory (PMT) – 1 </a:t>
            </a:r>
            <a:endParaRPr lang="en-US" sz="4400" b="1" dirty="0"/>
          </a:p>
        </p:txBody>
      </p:sp>
      <p:sp>
        <p:nvSpPr>
          <p:cNvPr id="3" name="Content Placeholder 2">
            <a:extLst>
              <a:ext uri="{FF2B5EF4-FFF2-40B4-BE49-F238E27FC236}">
                <a16:creationId xmlns:a16="http://schemas.microsoft.com/office/drawing/2014/main" xmlns="" id="{6323D115-6DFD-4435-A2D6-E88842469E06}"/>
              </a:ext>
            </a:extLst>
          </p:cNvPr>
          <p:cNvSpPr>
            <a:spLocks noGrp="1"/>
          </p:cNvSpPr>
          <p:nvPr>
            <p:ph idx="1"/>
          </p:nvPr>
        </p:nvSpPr>
        <p:spPr>
          <a:xfrm>
            <a:off x="396765" y="1253331"/>
            <a:ext cx="10515600" cy="4351338"/>
          </a:xfrm>
        </p:spPr>
        <p:txBody>
          <a:bodyPr/>
          <a:lstStyle/>
          <a:p>
            <a:pPr marL="0" indent="0">
              <a:buNone/>
            </a:pPr>
            <a:r>
              <a:rPr lang="en-US" altLang="en-US" sz="3200" dirty="0"/>
              <a:t>A value-expectancy theory</a:t>
            </a:r>
          </a:p>
          <a:p>
            <a:pPr marL="0" indent="0">
              <a:buNone/>
            </a:pPr>
            <a:endParaRPr lang="en-US" altLang="en-US" sz="3200" dirty="0"/>
          </a:p>
          <a:p>
            <a:pPr marL="0" indent="0">
              <a:buNone/>
            </a:pPr>
            <a:r>
              <a:rPr lang="en-US" altLang="en-US" sz="3200" dirty="0"/>
              <a:t>Theory of persuasive communication that includes reward and self-efficacy components</a:t>
            </a:r>
          </a:p>
          <a:p>
            <a:pPr lvl="1"/>
            <a:r>
              <a:rPr lang="en-US" altLang="en-US" sz="2800" dirty="0"/>
              <a:t>The PMT has some similarities to the HBM.</a:t>
            </a:r>
          </a:p>
          <a:p>
            <a:endParaRPr lang="en-US" dirty="0"/>
          </a:p>
        </p:txBody>
      </p:sp>
    </p:spTree>
    <p:extLst>
      <p:ext uri="{BB962C8B-B14F-4D97-AF65-F5344CB8AC3E}">
        <p14:creationId xmlns:p14="http://schemas.microsoft.com/office/powerpoint/2010/main" xmlns="" val="967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4EB75-70D8-4C91-9536-47C4F67CCFFD}"/>
              </a:ext>
            </a:extLst>
          </p:cNvPr>
          <p:cNvSpPr>
            <a:spLocks noGrp="1"/>
          </p:cNvSpPr>
          <p:nvPr>
            <p:ph type="title"/>
          </p:nvPr>
        </p:nvSpPr>
        <p:spPr>
          <a:xfrm>
            <a:off x="-1" y="49815"/>
            <a:ext cx="12097407" cy="1325563"/>
          </a:xfrm>
        </p:spPr>
        <p:txBody>
          <a:bodyPr/>
          <a:lstStyle/>
          <a:p>
            <a:r>
              <a:rPr lang="en-US" altLang="en-US" sz="4400" b="1" dirty="0"/>
              <a:t>Protection Motivation Theory (PMT) – 2 </a:t>
            </a:r>
            <a:endParaRPr lang="en-US" sz="4400" b="1" dirty="0"/>
          </a:p>
        </p:txBody>
      </p:sp>
      <p:sp>
        <p:nvSpPr>
          <p:cNvPr id="3" name="Content Placeholder 2">
            <a:extLst>
              <a:ext uri="{FF2B5EF4-FFF2-40B4-BE49-F238E27FC236}">
                <a16:creationId xmlns:a16="http://schemas.microsoft.com/office/drawing/2014/main" xmlns="" id="{7741D852-0A43-40C0-A8A9-D529803C650F}"/>
              </a:ext>
            </a:extLst>
          </p:cNvPr>
          <p:cNvSpPr>
            <a:spLocks noGrp="1"/>
          </p:cNvSpPr>
          <p:nvPr>
            <p:ph idx="1"/>
          </p:nvPr>
        </p:nvSpPr>
        <p:spPr>
          <a:xfrm>
            <a:off x="260130" y="1163473"/>
            <a:ext cx="11742683" cy="4351338"/>
          </a:xfrm>
        </p:spPr>
        <p:txBody>
          <a:bodyPr/>
          <a:lstStyle/>
          <a:p>
            <a:pPr marL="0" indent="0">
              <a:buNone/>
            </a:pPr>
            <a:r>
              <a:rPr lang="en-US" altLang="en-US" sz="2800" dirty="0"/>
              <a:t>Inputs come from environmental sources of information and from intrapersonal sources. </a:t>
            </a:r>
          </a:p>
          <a:p>
            <a:pPr lvl="1"/>
            <a:r>
              <a:rPr lang="en-US" altLang="en-US" sz="2400" dirty="0"/>
              <a:t>Based on these inputs, people make a cognitive assessment of whether there is a threat to their health.</a:t>
            </a:r>
          </a:p>
          <a:p>
            <a:pPr lvl="1"/>
            <a:r>
              <a:rPr lang="en-US" altLang="en-US" sz="2400" dirty="0"/>
              <a:t>Arouses two cognitive mediating processes: threat appraisal and coping appraisal</a:t>
            </a:r>
          </a:p>
          <a:p>
            <a:endParaRPr lang="en-US" altLang="en-US" sz="2800" dirty="0"/>
          </a:p>
          <a:p>
            <a:pPr marL="0" indent="0">
              <a:buNone/>
            </a:pPr>
            <a:r>
              <a:rPr lang="en-US" altLang="en-US" sz="2800" dirty="0"/>
              <a:t>Examples of program interventions that use PMT include breast self-examination, living wills, sun protection behavior, and weight loss.</a:t>
            </a:r>
          </a:p>
          <a:p>
            <a:endParaRPr lang="en-US" dirty="0"/>
          </a:p>
        </p:txBody>
      </p:sp>
    </p:spTree>
    <p:extLst>
      <p:ext uri="{BB962C8B-B14F-4D97-AF65-F5344CB8AC3E}">
        <p14:creationId xmlns:p14="http://schemas.microsoft.com/office/powerpoint/2010/main" xmlns="" val="302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F5BB61-A12C-4CF6-95CA-842C970B0AB5}"/>
              </a:ext>
            </a:extLst>
          </p:cNvPr>
          <p:cNvSpPr>
            <a:spLocks noGrp="1"/>
          </p:cNvSpPr>
          <p:nvPr>
            <p:ph type="title"/>
          </p:nvPr>
        </p:nvSpPr>
        <p:spPr>
          <a:xfrm>
            <a:off x="0" y="7773"/>
            <a:ext cx="10515600" cy="1325563"/>
          </a:xfrm>
        </p:spPr>
        <p:txBody>
          <a:bodyPr/>
          <a:lstStyle/>
          <a:p>
            <a:r>
              <a:rPr lang="en-US" altLang="en-US" sz="4400" b="1" dirty="0"/>
              <a:t>Definitions – 2</a:t>
            </a:r>
            <a:endParaRPr lang="en-US" sz="4400" b="1" dirty="0"/>
          </a:p>
        </p:txBody>
      </p:sp>
      <p:sp>
        <p:nvSpPr>
          <p:cNvPr id="3" name="Content Placeholder 2">
            <a:extLst>
              <a:ext uri="{FF2B5EF4-FFF2-40B4-BE49-F238E27FC236}">
                <a16:creationId xmlns:a16="http://schemas.microsoft.com/office/drawing/2014/main" xmlns="" id="{00B18082-036F-45E2-A275-FF03541588EA}"/>
              </a:ext>
            </a:extLst>
          </p:cNvPr>
          <p:cNvSpPr>
            <a:spLocks noGrp="1"/>
          </p:cNvSpPr>
          <p:nvPr>
            <p:ph idx="1"/>
          </p:nvPr>
        </p:nvSpPr>
        <p:spPr>
          <a:xfrm>
            <a:off x="186557" y="1026839"/>
            <a:ext cx="11679621" cy="4351338"/>
          </a:xfrm>
        </p:spPr>
        <p:txBody>
          <a:bodyPr>
            <a:normAutofit fontScale="92500" lnSpcReduction="10000"/>
          </a:bodyPr>
          <a:lstStyle/>
          <a:p>
            <a:pPr marL="0" indent="0">
              <a:buNone/>
            </a:pPr>
            <a:r>
              <a:rPr lang="en-US" altLang="en-US" sz="2000" b="1" dirty="0"/>
              <a:t>Model</a:t>
            </a:r>
          </a:p>
          <a:p>
            <a:pPr lvl="1"/>
            <a:r>
              <a:rPr lang="en-US" altLang="en-US" dirty="0"/>
              <a:t>“A composite, a mixture of ideas or concepts taken from any number of theories and used together” (Hayden, 2009, p. 1)</a:t>
            </a:r>
          </a:p>
          <a:p>
            <a:pPr lvl="2"/>
            <a:r>
              <a:rPr lang="en-US" altLang="en-US" sz="2000" dirty="0"/>
              <a:t>Do not have to explain, only represent process</a:t>
            </a:r>
          </a:p>
          <a:p>
            <a:pPr lvl="2"/>
            <a:r>
              <a:rPr lang="en-US" altLang="en-US" sz="2000" dirty="0"/>
              <a:t>Can have several theories within a model</a:t>
            </a:r>
          </a:p>
          <a:p>
            <a:pPr marL="0" indent="0">
              <a:buNone/>
            </a:pPr>
            <a:r>
              <a:rPr lang="en-US" altLang="en-US" sz="2000" b="1" dirty="0"/>
              <a:t>Concept</a:t>
            </a:r>
          </a:p>
          <a:p>
            <a:pPr lvl="1"/>
            <a:r>
              <a:rPr lang="en-US" altLang="en-US" dirty="0"/>
              <a:t>Primary elements of theories or building blocks of theory (Glanz et al., 2008b)</a:t>
            </a:r>
          </a:p>
          <a:p>
            <a:pPr marL="0" indent="0">
              <a:buNone/>
            </a:pPr>
            <a:r>
              <a:rPr lang="en-US" altLang="en-US" sz="2000" b="1" dirty="0"/>
              <a:t>Construct</a:t>
            </a:r>
          </a:p>
          <a:p>
            <a:pPr lvl="1"/>
            <a:r>
              <a:rPr lang="en-US" altLang="en-US" dirty="0"/>
              <a:t>A concept developed, created, or adopted for use with a specific theory (Kerlinger, 1986)</a:t>
            </a:r>
          </a:p>
          <a:p>
            <a:pPr marL="0" indent="0">
              <a:buNone/>
            </a:pPr>
            <a:r>
              <a:rPr lang="en-US" altLang="en-US" sz="2000" b="1" dirty="0"/>
              <a:t>Variable</a:t>
            </a:r>
          </a:p>
          <a:p>
            <a:pPr lvl="1"/>
            <a:r>
              <a:rPr lang="en-US" altLang="en-US" dirty="0"/>
              <a:t>The operational (practical use) form of a construct (Rimer &amp; Glanz, 2005); how a construct will be measured (Glanz et al., 2008b)</a:t>
            </a:r>
          </a:p>
          <a:p>
            <a:pPr lvl="1"/>
            <a:r>
              <a:rPr lang="en-US" altLang="en-US" dirty="0"/>
              <a:t>Can be measured</a:t>
            </a:r>
          </a:p>
          <a:p>
            <a:endParaRPr lang="en-US" dirty="0"/>
          </a:p>
        </p:txBody>
      </p:sp>
    </p:spTree>
    <p:extLst>
      <p:ext uri="{BB962C8B-B14F-4D97-AF65-F5344CB8AC3E}">
        <p14:creationId xmlns:p14="http://schemas.microsoft.com/office/powerpoint/2010/main" xmlns="" val="398440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2A6C9-B4BA-4CEF-9F73-C3B1274FE1F2}"/>
              </a:ext>
            </a:extLst>
          </p:cNvPr>
          <p:cNvSpPr>
            <a:spLocks noGrp="1"/>
          </p:cNvSpPr>
          <p:nvPr>
            <p:ph type="title"/>
          </p:nvPr>
        </p:nvSpPr>
        <p:spPr>
          <a:xfrm>
            <a:off x="0" y="0"/>
            <a:ext cx="10515600" cy="1325563"/>
          </a:xfrm>
        </p:spPr>
        <p:txBody>
          <a:bodyPr/>
          <a:lstStyle/>
          <a:p>
            <a:r>
              <a:rPr lang="en-US" altLang="en-US" sz="4000" b="1" dirty="0"/>
              <a:t>The Elaboration Likelihood Model of Persuasion (ELM) – 1 </a:t>
            </a:r>
            <a:endParaRPr lang="en-US" sz="4000" b="1" dirty="0"/>
          </a:p>
        </p:txBody>
      </p:sp>
      <p:sp>
        <p:nvSpPr>
          <p:cNvPr id="3" name="Content Placeholder 2">
            <a:extLst>
              <a:ext uri="{FF2B5EF4-FFF2-40B4-BE49-F238E27FC236}">
                <a16:creationId xmlns:a16="http://schemas.microsoft.com/office/drawing/2014/main" xmlns="" id="{0B8818D9-9AD3-4607-9417-64234DDCC3E0}"/>
              </a:ext>
            </a:extLst>
          </p:cNvPr>
          <p:cNvSpPr>
            <a:spLocks noGrp="1"/>
          </p:cNvSpPr>
          <p:nvPr>
            <p:ph idx="1"/>
          </p:nvPr>
        </p:nvSpPr>
        <p:spPr>
          <a:xfrm>
            <a:off x="144517" y="1311878"/>
            <a:ext cx="11521965" cy="4351338"/>
          </a:xfrm>
        </p:spPr>
        <p:txBody>
          <a:bodyPr/>
          <a:lstStyle/>
          <a:p>
            <a:r>
              <a:rPr lang="en-US" altLang="en-US" sz="3200" dirty="0"/>
              <a:t>Designed to help explain how persuasion messages (aimed at changing attitudes) were received and processed by people</a:t>
            </a:r>
          </a:p>
          <a:p>
            <a:pPr lvl="1"/>
            <a:r>
              <a:rPr lang="en-US" altLang="en-US" sz="2800" dirty="0"/>
              <a:t>Has been used to help interpret and predict the impact of health messages</a:t>
            </a:r>
          </a:p>
          <a:p>
            <a:endParaRPr lang="en-US" altLang="en-US" sz="3200" dirty="0"/>
          </a:p>
          <a:p>
            <a:r>
              <a:rPr lang="en-US" altLang="en-US" sz="3200" dirty="0"/>
              <a:t>Useful in message tailoring</a:t>
            </a:r>
          </a:p>
          <a:p>
            <a:endParaRPr lang="en-US" dirty="0"/>
          </a:p>
        </p:txBody>
      </p:sp>
    </p:spTree>
    <p:extLst>
      <p:ext uri="{BB962C8B-B14F-4D97-AF65-F5344CB8AC3E}">
        <p14:creationId xmlns:p14="http://schemas.microsoft.com/office/powerpoint/2010/main" xmlns="" val="243587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71B55-2129-44CA-9C10-6C4144216941}"/>
              </a:ext>
            </a:extLst>
          </p:cNvPr>
          <p:cNvSpPr>
            <a:spLocks noGrp="1"/>
          </p:cNvSpPr>
          <p:nvPr>
            <p:ph type="title"/>
          </p:nvPr>
        </p:nvSpPr>
        <p:spPr>
          <a:xfrm>
            <a:off x="112987" y="60325"/>
            <a:ext cx="10515600" cy="1325563"/>
          </a:xfrm>
        </p:spPr>
        <p:txBody>
          <a:bodyPr/>
          <a:lstStyle/>
          <a:p>
            <a:r>
              <a:rPr lang="en-US" altLang="en-US" sz="4400" b="1" dirty="0"/>
              <a:t>The Elaboration Likelihood Model of Persuasion (ELM) – 2 </a:t>
            </a:r>
            <a:endParaRPr lang="en-US" sz="4400" b="1" dirty="0"/>
          </a:p>
        </p:txBody>
      </p:sp>
      <p:sp>
        <p:nvSpPr>
          <p:cNvPr id="3" name="Content Placeholder 2">
            <a:extLst>
              <a:ext uri="{FF2B5EF4-FFF2-40B4-BE49-F238E27FC236}">
                <a16:creationId xmlns:a16="http://schemas.microsoft.com/office/drawing/2014/main" xmlns="" id="{AE073BF4-1F21-43A9-9BF6-8ABBF836CB9C}"/>
              </a:ext>
            </a:extLst>
          </p:cNvPr>
          <p:cNvSpPr>
            <a:spLocks noGrp="1"/>
          </p:cNvSpPr>
          <p:nvPr>
            <p:ph idx="1"/>
          </p:nvPr>
        </p:nvSpPr>
        <p:spPr>
          <a:xfrm>
            <a:off x="291662" y="1393223"/>
            <a:ext cx="11595538" cy="4351338"/>
          </a:xfrm>
        </p:spPr>
        <p:txBody>
          <a:bodyPr/>
          <a:lstStyle/>
          <a:p>
            <a:pPr marL="0" indent="0">
              <a:buNone/>
            </a:pPr>
            <a:r>
              <a:rPr lang="en-US" altLang="en-US" dirty="0"/>
              <a:t>The ELM does four things: </a:t>
            </a:r>
          </a:p>
          <a:p>
            <a:pPr lvl="1"/>
            <a:r>
              <a:rPr lang="en-US" altLang="en-US" sz="2400" dirty="0"/>
              <a:t>Proposes that modifying attitudes or other judgments can be formed as a result of a high degree of thought (i.e., central process route) or a low degree of thought (i.e., peripheral and processing route); postulates that there are numerous specific processes of change that operate along the elaboration continuum</a:t>
            </a:r>
          </a:p>
          <a:p>
            <a:pPr lvl="1"/>
            <a:r>
              <a:rPr lang="en-US" altLang="en-US" sz="2400" dirty="0"/>
              <a:t>When comparing the consequences of the two routes, there are times when the results are similar. However, the two routes usually lead to attitudes with different consequences (Petty et al., 2009, p. 197).</a:t>
            </a:r>
          </a:p>
          <a:p>
            <a:pPr lvl="1"/>
            <a:r>
              <a:rPr lang="en-US" altLang="en-US" sz="2400" dirty="0"/>
              <a:t>“Organizes the many specific processes by which variables can affect attitudes into a finite set that operate at different points along the elaboration continuum” (Petty &amp; </a:t>
            </a:r>
            <a:r>
              <a:rPr lang="en-US" altLang="en-US" sz="2400" dirty="0" err="1"/>
              <a:t>Briñol</a:t>
            </a:r>
            <a:r>
              <a:rPr lang="en-US" altLang="en-US" sz="2400" dirty="0"/>
              <a:t>, 2012, p. 226) </a:t>
            </a:r>
          </a:p>
          <a:p>
            <a:endParaRPr lang="en-US" dirty="0"/>
          </a:p>
        </p:txBody>
      </p:sp>
    </p:spTree>
    <p:extLst>
      <p:ext uri="{BB962C8B-B14F-4D97-AF65-F5344CB8AC3E}">
        <p14:creationId xmlns:p14="http://schemas.microsoft.com/office/powerpoint/2010/main" xmlns="" val="2786861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97B6F-6D7E-4D3E-9BF6-6285E5EF0325}"/>
              </a:ext>
            </a:extLst>
          </p:cNvPr>
          <p:cNvSpPr>
            <a:spLocks noGrp="1"/>
          </p:cNvSpPr>
          <p:nvPr>
            <p:ph type="title"/>
          </p:nvPr>
        </p:nvSpPr>
        <p:spPr>
          <a:xfrm>
            <a:off x="0" y="39304"/>
            <a:ext cx="10515600" cy="1325563"/>
          </a:xfrm>
        </p:spPr>
        <p:txBody>
          <a:bodyPr/>
          <a:lstStyle/>
          <a:p>
            <a:r>
              <a:rPr lang="en-US" altLang="en-US" sz="4400" b="1" dirty="0"/>
              <a:t>The Elaboration Likelihood Model of Persuasion (ELM) – 3</a:t>
            </a:r>
            <a:endParaRPr lang="en-US" sz="4400" b="1" dirty="0"/>
          </a:p>
        </p:txBody>
      </p:sp>
      <p:pic>
        <p:nvPicPr>
          <p:cNvPr id="4" name="Content Placeholder 3">
            <a:extLst>
              <a:ext uri="{FF2B5EF4-FFF2-40B4-BE49-F238E27FC236}">
                <a16:creationId xmlns:a16="http://schemas.microsoft.com/office/drawing/2014/main" xmlns="" id="{7B6F64B4-BF9D-4A6C-B842-FE8F80523F45}"/>
              </a:ext>
            </a:extLst>
          </p:cNvPr>
          <p:cNvPicPr>
            <a:picLocks noGrp="1" noChangeAspect="1"/>
          </p:cNvPicPr>
          <p:nvPr>
            <p:ph idx="1"/>
          </p:nvPr>
        </p:nvPicPr>
        <p:blipFill>
          <a:blip r:embed="rId2"/>
          <a:stretch>
            <a:fillRect/>
          </a:stretch>
        </p:blipFill>
        <p:spPr>
          <a:xfrm>
            <a:off x="4063777" y="1365250"/>
            <a:ext cx="2867471" cy="4351338"/>
          </a:xfrm>
          <a:prstGeom prst="rect">
            <a:avLst/>
          </a:prstGeom>
        </p:spPr>
      </p:pic>
    </p:spTree>
    <p:extLst>
      <p:ext uri="{BB962C8B-B14F-4D97-AF65-F5344CB8AC3E}">
        <p14:creationId xmlns:p14="http://schemas.microsoft.com/office/powerpoint/2010/main" xmlns="" val="37514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E4940-57D1-4B8B-BED2-5372D1298E74}"/>
              </a:ext>
            </a:extLst>
          </p:cNvPr>
          <p:cNvSpPr>
            <a:spLocks noGrp="1"/>
          </p:cNvSpPr>
          <p:nvPr>
            <p:ph type="title"/>
          </p:nvPr>
        </p:nvSpPr>
        <p:spPr>
          <a:xfrm>
            <a:off x="0" y="28794"/>
            <a:ext cx="10515600" cy="1325563"/>
          </a:xfrm>
        </p:spPr>
        <p:txBody>
          <a:bodyPr/>
          <a:lstStyle/>
          <a:p>
            <a:r>
              <a:rPr lang="en-US" altLang="en-US" sz="4400" b="1" dirty="0"/>
              <a:t>Examples of the Definitions</a:t>
            </a:r>
            <a:endParaRPr lang="en-US" sz="4400" b="1" dirty="0"/>
          </a:p>
        </p:txBody>
      </p:sp>
      <p:sp>
        <p:nvSpPr>
          <p:cNvPr id="3" name="Content Placeholder 2">
            <a:extLst>
              <a:ext uri="{FF2B5EF4-FFF2-40B4-BE49-F238E27FC236}">
                <a16:creationId xmlns:a16="http://schemas.microsoft.com/office/drawing/2014/main" xmlns="" id="{3E995BCA-CC97-41E5-82FA-4848DA7CBBAE}"/>
              </a:ext>
            </a:extLst>
          </p:cNvPr>
          <p:cNvSpPr>
            <a:spLocks noGrp="1"/>
          </p:cNvSpPr>
          <p:nvPr>
            <p:ph idx="1"/>
          </p:nvPr>
        </p:nvSpPr>
        <p:spPr>
          <a:xfrm>
            <a:off x="198383" y="1361692"/>
            <a:ext cx="11795234" cy="4351338"/>
          </a:xfrm>
        </p:spPr>
        <p:txBody>
          <a:bodyPr/>
          <a:lstStyle/>
          <a:p>
            <a:r>
              <a:rPr lang="en-US" altLang="en-US" sz="3200" b="1" dirty="0"/>
              <a:t>Concept</a:t>
            </a:r>
            <a:r>
              <a:rPr lang="en-US" altLang="en-US" sz="3200" dirty="0"/>
              <a:t> – Personal belief</a:t>
            </a:r>
          </a:p>
          <a:p>
            <a:r>
              <a:rPr lang="en-US" altLang="en-US" sz="3200" b="1" dirty="0"/>
              <a:t>Construct</a:t>
            </a:r>
            <a:r>
              <a:rPr lang="en-US" altLang="en-US" sz="3200" dirty="0"/>
              <a:t> – Perceived barrier</a:t>
            </a:r>
          </a:p>
          <a:p>
            <a:r>
              <a:rPr lang="en-US" altLang="en-US" sz="3200" b="1" dirty="0"/>
              <a:t>Variable</a:t>
            </a:r>
            <a:r>
              <a:rPr lang="en-US" altLang="en-US" sz="3200" dirty="0"/>
              <a:t> – On a scale of 1 to 10, with 1 being least important and 10 being most important, how important is wearing a safety belt to you?</a:t>
            </a:r>
          </a:p>
          <a:p>
            <a:r>
              <a:rPr lang="en-US" altLang="en-US" sz="3200" b="1" dirty="0"/>
              <a:t>Model</a:t>
            </a:r>
            <a:r>
              <a:rPr lang="en-US" altLang="en-US" sz="3200" dirty="0"/>
              <a:t> – Health Belief Model</a:t>
            </a:r>
          </a:p>
          <a:p>
            <a:r>
              <a:rPr lang="en-US" altLang="en-US" sz="3200" b="1" dirty="0"/>
              <a:t>Theory</a:t>
            </a:r>
            <a:r>
              <a:rPr lang="en-US" altLang="en-US" sz="3200" dirty="0"/>
              <a:t> – Social Cognitive Theory</a:t>
            </a:r>
          </a:p>
          <a:p>
            <a:endParaRPr lang="en-US" dirty="0"/>
          </a:p>
        </p:txBody>
      </p:sp>
    </p:spTree>
    <p:extLst>
      <p:ext uri="{BB962C8B-B14F-4D97-AF65-F5344CB8AC3E}">
        <p14:creationId xmlns:p14="http://schemas.microsoft.com/office/powerpoint/2010/main" xmlns="" val="286257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21E83-30DD-422F-9D94-07F2AE18DFEF}"/>
              </a:ext>
            </a:extLst>
          </p:cNvPr>
          <p:cNvSpPr>
            <a:spLocks noGrp="1"/>
          </p:cNvSpPr>
          <p:nvPr>
            <p:ph type="title"/>
          </p:nvPr>
        </p:nvSpPr>
        <p:spPr>
          <a:xfrm>
            <a:off x="0" y="0"/>
            <a:ext cx="10515600" cy="1325563"/>
          </a:xfrm>
        </p:spPr>
        <p:txBody>
          <a:bodyPr/>
          <a:lstStyle/>
          <a:p>
            <a:r>
              <a:rPr lang="en-US" altLang="en-US" sz="4400" b="1" dirty="0"/>
              <a:t>Theories – 1 </a:t>
            </a:r>
            <a:endParaRPr lang="en-US" sz="4400" b="1" dirty="0"/>
          </a:p>
        </p:txBody>
      </p:sp>
      <p:sp>
        <p:nvSpPr>
          <p:cNvPr id="3" name="Content Placeholder 2">
            <a:extLst>
              <a:ext uri="{FF2B5EF4-FFF2-40B4-BE49-F238E27FC236}">
                <a16:creationId xmlns:a16="http://schemas.microsoft.com/office/drawing/2014/main" xmlns="" id="{66E22738-187E-438E-8727-A3528DA524B8}"/>
              </a:ext>
            </a:extLst>
          </p:cNvPr>
          <p:cNvSpPr>
            <a:spLocks noGrp="1"/>
          </p:cNvSpPr>
          <p:nvPr>
            <p:ph idx="1"/>
          </p:nvPr>
        </p:nvSpPr>
        <p:spPr>
          <a:xfrm>
            <a:off x="218089" y="1037349"/>
            <a:ext cx="11763703" cy="4351338"/>
          </a:xfrm>
        </p:spPr>
        <p:txBody>
          <a:bodyPr/>
          <a:lstStyle/>
          <a:p>
            <a:r>
              <a:rPr lang="en-US" altLang="en-US" sz="3200" dirty="0"/>
              <a:t>Theories serve as the backbone of processes used to plan, implement, and evaluate health promotion interventions. </a:t>
            </a:r>
          </a:p>
          <a:p>
            <a:endParaRPr lang="en-US" altLang="en-US" sz="3200" dirty="0"/>
          </a:p>
          <a:p>
            <a:r>
              <a:rPr lang="en-US" altLang="en-US" sz="3200" dirty="0"/>
              <a:t>There is no perfect theory, and no one theory dominates research or practice.</a:t>
            </a:r>
          </a:p>
          <a:p>
            <a:endParaRPr lang="en-US" altLang="en-US" sz="3200" dirty="0"/>
          </a:p>
          <a:p>
            <a:r>
              <a:rPr lang="en-US" altLang="en-US" sz="3200" dirty="0"/>
              <a:t>Approximately 10 theories and models are used regularly to plan programs.</a:t>
            </a:r>
          </a:p>
          <a:p>
            <a:endParaRPr lang="en-US" dirty="0"/>
          </a:p>
        </p:txBody>
      </p:sp>
    </p:spTree>
    <p:extLst>
      <p:ext uri="{BB962C8B-B14F-4D97-AF65-F5344CB8AC3E}">
        <p14:creationId xmlns:p14="http://schemas.microsoft.com/office/powerpoint/2010/main" xmlns="" val="342089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8CBA6-CC79-4E57-BCC7-B4016B3CD541}"/>
              </a:ext>
            </a:extLst>
          </p:cNvPr>
          <p:cNvSpPr>
            <a:spLocks noGrp="1"/>
          </p:cNvSpPr>
          <p:nvPr>
            <p:ph type="title"/>
          </p:nvPr>
        </p:nvSpPr>
        <p:spPr>
          <a:xfrm>
            <a:off x="0" y="18255"/>
            <a:ext cx="10515600" cy="1325563"/>
          </a:xfrm>
        </p:spPr>
        <p:txBody>
          <a:bodyPr/>
          <a:lstStyle/>
          <a:p>
            <a:r>
              <a:rPr lang="en-US" altLang="en-US" sz="4400" b="1" dirty="0"/>
              <a:t>Theories – 2 </a:t>
            </a:r>
            <a:endParaRPr lang="en-US" sz="4400" b="1" dirty="0"/>
          </a:p>
        </p:txBody>
      </p:sp>
      <p:sp>
        <p:nvSpPr>
          <p:cNvPr id="3" name="Content Placeholder 2">
            <a:extLst>
              <a:ext uri="{FF2B5EF4-FFF2-40B4-BE49-F238E27FC236}">
                <a16:creationId xmlns:a16="http://schemas.microsoft.com/office/drawing/2014/main" xmlns="" id="{6C9E399F-0F05-4064-9910-2F6C722BE464}"/>
              </a:ext>
            </a:extLst>
          </p:cNvPr>
          <p:cNvSpPr>
            <a:spLocks noGrp="1"/>
          </p:cNvSpPr>
          <p:nvPr>
            <p:ph idx="1"/>
          </p:nvPr>
        </p:nvSpPr>
        <p:spPr>
          <a:xfrm>
            <a:off x="134006" y="1089900"/>
            <a:ext cx="11763703" cy="4351338"/>
          </a:xfrm>
        </p:spPr>
        <p:txBody>
          <a:bodyPr/>
          <a:lstStyle/>
          <a:p>
            <a:pPr marL="0" indent="0">
              <a:buNone/>
            </a:pPr>
            <a:r>
              <a:rPr lang="en-US" altLang="en-US" sz="2600" dirty="0"/>
              <a:t>Theories can help by: </a:t>
            </a:r>
          </a:p>
          <a:p>
            <a:pPr marL="971550" lvl="1" indent="-514350">
              <a:buFont typeface="+mj-lt"/>
              <a:buAutoNum type="arabicPeriod"/>
            </a:pPr>
            <a:r>
              <a:rPr lang="en-US" altLang="en-US" sz="2600" dirty="0"/>
              <a:t>Identifying why people are not behaving in healthy ways</a:t>
            </a:r>
          </a:p>
          <a:p>
            <a:pPr marL="971550" lvl="1" indent="-514350">
              <a:buFont typeface="+mj-lt"/>
              <a:buAutoNum type="arabicPeriod"/>
            </a:pPr>
            <a:r>
              <a:rPr lang="en-US" altLang="en-US" sz="2600" dirty="0"/>
              <a:t>Identifying information needed before developing an intervention</a:t>
            </a:r>
          </a:p>
          <a:p>
            <a:pPr marL="971550" lvl="1" indent="-514350">
              <a:buFont typeface="+mj-lt"/>
              <a:buAutoNum type="arabicPeriod"/>
            </a:pPr>
            <a:r>
              <a:rPr lang="en-US" altLang="en-US" sz="2600" dirty="0"/>
              <a:t>Providing a framework for selecting constructs to develop the intervention</a:t>
            </a:r>
          </a:p>
          <a:p>
            <a:pPr marL="971550" lvl="1" indent="-514350">
              <a:buFont typeface="+mj-lt"/>
              <a:buAutoNum type="arabicPeriod"/>
            </a:pPr>
            <a:r>
              <a:rPr lang="en-US" altLang="en-US" sz="2600" dirty="0"/>
              <a:t>Providing direction and justification for program activities</a:t>
            </a:r>
          </a:p>
          <a:p>
            <a:pPr marL="971550" lvl="1" indent="-514350">
              <a:buFont typeface="+mj-lt"/>
              <a:buAutoNum type="arabicPeriod"/>
            </a:pPr>
            <a:r>
              <a:rPr lang="en-US" altLang="en-US" sz="2600" dirty="0"/>
              <a:t>Providing insights into how best to deliver the intervention</a:t>
            </a:r>
          </a:p>
          <a:p>
            <a:pPr marL="971550" lvl="1" indent="-514350">
              <a:buFont typeface="+mj-lt"/>
              <a:buAutoNum type="arabicPeriod"/>
            </a:pPr>
            <a:r>
              <a:rPr lang="en-US" altLang="en-US" sz="2600" dirty="0"/>
              <a:t>Identifying what needs to be measured to evaluate the impact of the intervention</a:t>
            </a:r>
          </a:p>
          <a:p>
            <a:pPr marL="971550" lvl="1" indent="-514350">
              <a:buFont typeface="+mj-lt"/>
              <a:buAutoNum type="arabicPeriod"/>
            </a:pPr>
            <a:r>
              <a:rPr lang="en-US" altLang="en-US" sz="2600" dirty="0"/>
              <a:t>Helping to guide research identifying the determinants of health behavior</a:t>
            </a:r>
          </a:p>
          <a:p>
            <a:pPr marL="0" indent="0">
              <a:buNone/>
            </a:pPr>
            <a:endParaRPr lang="en-US" dirty="0"/>
          </a:p>
        </p:txBody>
      </p:sp>
    </p:spTree>
    <p:extLst>
      <p:ext uri="{BB962C8B-B14F-4D97-AF65-F5344CB8AC3E}">
        <p14:creationId xmlns:p14="http://schemas.microsoft.com/office/powerpoint/2010/main" xmlns="" val="285756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16984-549F-4FED-828E-D11DC8A3C275}"/>
              </a:ext>
            </a:extLst>
          </p:cNvPr>
          <p:cNvSpPr>
            <a:spLocks noGrp="1"/>
          </p:cNvSpPr>
          <p:nvPr>
            <p:ph type="title"/>
          </p:nvPr>
        </p:nvSpPr>
        <p:spPr>
          <a:xfrm>
            <a:off x="0" y="18255"/>
            <a:ext cx="10515600" cy="1325563"/>
          </a:xfrm>
        </p:spPr>
        <p:txBody>
          <a:bodyPr/>
          <a:lstStyle/>
          <a:p>
            <a:r>
              <a:rPr lang="en-US" altLang="en-US" sz="4400" b="1" dirty="0"/>
              <a:t>Types of Theories &amp; Models</a:t>
            </a:r>
            <a:endParaRPr lang="en-US" sz="4400" b="1" dirty="0"/>
          </a:p>
        </p:txBody>
      </p:sp>
      <p:sp>
        <p:nvSpPr>
          <p:cNvPr id="3" name="Content Placeholder 2">
            <a:extLst>
              <a:ext uri="{FF2B5EF4-FFF2-40B4-BE49-F238E27FC236}">
                <a16:creationId xmlns:a16="http://schemas.microsoft.com/office/drawing/2014/main" xmlns="" id="{62B33FC5-ABA8-4A08-8A83-DF7CADFCA7E8}"/>
              </a:ext>
            </a:extLst>
          </p:cNvPr>
          <p:cNvSpPr>
            <a:spLocks noGrp="1"/>
          </p:cNvSpPr>
          <p:nvPr>
            <p:ph idx="1"/>
          </p:nvPr>
        </p:nvSpPr>
        <p:spPr>
          <a:xfrm>
            <a:off x="186558" y="1016329"/>
            <a:ext cx="11816255" cy="4351338"/>
          </a:xfrm>
        </p:spPr>
        <p:txBody>
          <a:bodyPr/>
          <a:lstStyle/>
          <a:p>
            <a:pPr marL="0" indent="0">
              <a:buNone/>
            </a:pPr>
            <a:r>
              <a:rPr lang="en-US" altLang="en-US" sz="3200" b="1" dirty="0"/>
              <a:t>Planning models</a:t>
            </a:r>
            <a:r>
              <a:rPr lang="en-US" altLang="en-US" sz="3200" dirty="0"/>
              <a:t> (or theories/models of implementation): theories and models used for planning, implementing, and evaluating health promotion programs </a:t>
            </a:r>
          </a:p>
          <a:p>
            <a:endParaRPr lang="en-US" altLang="en-US" sz="3200" b="1" dirty="0"/>
          </a:p>
          <a:p>
            <a:pPr marL="0" indent="0">
              <a:buNone/>
            </a:pPr>
            <a:r>
              <a:rPr lang="en-US" altLang="en-US" sz="3200" b="1" dirty="0"/>
              <a:t>Behavior change theories</a:t>
            </a:r>
            <a:r>
              <a:rPr lang="en-US" altLang="en-US" sz="3200" dirty="0"/>
              <a:t> (or change process theory)</a:t>
            </a:r>
          </a:p>
          <a:p>
            <a:pPr lvl="1"/>
            <a:r>
              <a:rPr lang="en-US" altLang="en-US" sz="2800" dirty="0"/>
              <a:t>“Specify the relationships among casual processes operating both within and across levels of analysis” (McLeroy et al., 1992, p. 3)</a:t>
            </a:r>
          </a:p>
          <a:p>
            <a:pPr lvl="1"/>
            <a:r>
              <a:rPr lang="en-US" altLang="en-US" sz="2800" dirty="0"/>
              <a:t>Help explain how change takes place</a:t>
            </a:r>
          </a:p>
          <a:p>
            <a:endParaRPr lang="en-US" dirty="0"/>
          </a:p>
        </p:txBody>
      </p:sp>
    </p:spTree>
    <p:extLst>
      <p:ext uri="{BB962C8B-B14F-4D97-AF65-F5344CB8AC3E}">
        <p14:creationId xmlns:p14="http://schemas.microsoft.com/office/powerpoint/2010/main" xmlns="" val="182952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2BEC5-8543-4EA0-B370-1B1974E71153}"/>
              </a:ext>
            </a:extLst>
          </p:cNvPr>
          <p:cNvSpPr>
            <a:spLocks noGrp="1"/>
          </p:cNvSpPr>
          <p:nvPr>
            <p:ph type="title"/>
          </p:nvPr>
        </p:nvSpPr>
        <p:spPr>
          <a:xfrm>
            <a:off x="0" y="18255"/>
            <a:ext cx="10515600" cy="1325563"/>
          </a:xfrm>
        </p:spPr>
        <p:txBody>
          <a:bodyPr/>
          <a:lstStyle/>
          <a:p>
            <a:r>
              <a:rPr lang="en-US" altLang="en-US" sz="4400" b="1" dirty="0"/>
              <a:t>Behavior Change Theories – 1 </a:t>
            </a:r>
            <a:endParaRPr lang="en-US" sz="4400" b="1" dirty="0"/>
          </a:p>
        </p:txBody>
      </p:sp>
      <p:sp>
        <p:nvSpPr>
          <p:cNvPr id="3" name="Content Placeholder 2">
            <a:extLst>
              <a:ext uri="{FF2B5EF4-FFF2-40B4-BE49-F238E27FC236}">
                <a16:creationId xmlns:a16="http://schemas.microsoft.com/office/drawing/2014/main" xmlns="" id="{D45B8F5E-96CC-4180-B898-E1E73D1F7386}"/>
              </a:ext>
            </a:extLst>
          </p:cNvPr>
          <p:cNvSpPr>
            <a:spLocks noGrp="1"/>
          </p:cNvSpPr>
          <p:nvPr>
            <p:ph idx="1"/>
          </p:nvPr>
        </p:nvSpPr>
        <p:spPr>
          <a:xfrm>
            <a:off x="239109" y="1343818"/>
            <a:ext cx="11732173" cy="4351338"/>
          </a:xfrm>
        </p:spPr>
        <p:txBody>
          <a:bodyPr/>
          <a:lstStyle/>
          <a:p>
            <a:pPr marL="0" indent="0">
              <a:buNone/>
            </a:pPr>
            <a:r>
              <a:rPr lang="en-US" altLang="en-US" sz="2400" dirty="0"/>
              <a:t>The underlying concept of the </a:t>
            </a:r>
            <a:r>
              <a:rPr lang="en-US" altLang="en-US" sz="2400" b="1" dirty="0"/>
              <a:t>socio-ecological approach</a:t>
            </a:r>
            <a:r>
              <a:rPr lang="en-US" altLang="en-US" sz="2400" dirty="0"/>
              <a:t> (sometimes referred to as the </a:t>
            </a:r>
            <a:r>
              <a:rPr lang="en-US" altLang="en-US" sz="2400" b="1" dirty="0"/>
              <a:t>ecological perspective</a:t>
            </a:r>
            <a:r>
              <a:rPr lang="en-US" altLang="en-US" sz="2400" dirty="0"/>
              <a:t>) is that behavior has multiple levels of influences.</a:t>
            </a:r>
          </a:p>
          <a:p>
            <a:pPr marL="0" indent="0">
              <a:buNone/>
            </a:pPr>
            <a:endParaRPr lang="en-US" altLang="en-US" sz="2400" b="1" dirty="0"/>
          </a:p>
          <a:p>
            <a:pPr marL="0" indent="0">
              <a:buNone/>
            </a:pPr>
            <a:r>
              <a:rPr lang="en-US" altLang="en-US" sz="2400" b="1" dirty="0"/>
              <a:t>Social context </a:t>
            </a:r>
          </a:p>
          <a:p>
            <a:pPr lvl="1"/>
            <a:r>
              <a:rPr lang="en-US" altLang="en-US" sz="2200" dirty="0"/>
              <a:t>“Defined as the sociocultural forces that shape people’s day-to-day experiences and that directly and indirectly affect health and behavior” (Burke, Joseph, </a:t>
            </a:r>
            <a:r>
              <a:rPr lang="en-US" altLang="en-US" sz="2200" dirty="0" err="1"/>
              <a:t>Pasick</a:t>
            </a:r>
            <a:r>
              <a:rPr lang="en-US" altLang="en-US" sz="2200" dirty="0"/>
              <a:t>, &amp; Barker, 2009, p. 56S).</a:t>
            </a:r>
          </a:p>
          <a:p>
            <a:endParaRPr lang="en-US" altLang="en-US" sz="2400" dirty="0"/>
          </a:p>
          <a:p>
            <a:pPr marL="0" indent="0">
              <a:buNone/>
            </a:pPr>
            <a:r>
              <a:rPr lang="en-US" altLang="en-US" sz="2400" dirty="0"/>
              <a:t>Because of the underlying concepts that are captured in the constructs of individual theories, certain theories are more useful in developing programs aimed at specific levels of influence.</a:t>
            </a:r>
          </a:p>
          <a:p>
            <a:endParaRPr lang="en-US" dirty="0"/>
          </a:p>
        </p:txBody>
      </p:sp>
    </p:spTree>
    <p:extLst>
      <p:ext uri="{BB962C8B-B14F-4D97-AF65-F5344CB8AC3E}">
        <p14:creationId xmlns:p14="http://schemas.microsoft.com/office/powerpoint/2010/main" xmlns="" val="322673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27BF2-3CA8-4036-A1F1-BF3D77DE92C1}"/>
              </a:ext>
            </a:extLst>
          </p:cNvPr>
          <p:cNvSpPr>
            <a:spLocks noGrp="1"/>
          </p:cNvSpPr>
          <p:nvPr>
            <p:ph type="title"/>
          </p:nvPr>
        </p:nvSpPr>
        <p:spPr>
          <a:xfrm>
            <a:off x="112986" y="102366"/>
            <a:ext cx="11658600" cy="1325563"/>
          </a:xfrm>
        </p:spPr>
        <p:txBody>
          <a:bodyPr/>
          <a:lstStyle/>
          <a:p>
            <a:r>
              <a:rPr lang="en-US" altLang="en-US" sz="4400" b="1" dirty="0"/>
              <a:t>An Ecological Perspective: Levels of Prevention</a:t>
            </a:r>
            <a:endParaRPr lang="en-US" sz="4400" b="1" dirty="0"/>
          </a:p>
        </p:txBody>
      </p:sp>
      <p:pic>
        <p:nvPicPr>
          <p:cNvPr id="4" name="Content Placeholder 3">
            <a:extLst>
              <a:ext uri="{FF2B5EF4-FFF2-40B4-BE49-F238E27FC236}">
                <a16:creationId xmlns:a16="http://schemas.microsoft.com/office/drawing/2014/main" xmlns="" id="{85B98CED-5BCE-4E4D-ABB7-04884162DC94}"/>
              </a:ext>
            </a:extLst>
          </p:cNvPr>
          <p:cNvPicPr>
            <a:picLocks noGrp="1" noChangeAspect="1"/>
          </p:cNvPicPr>
          <p:nvPr>
            <p:ph idx="1"/>
          </p:nvPr>
        </p:nvPicPr>
        <p:blipFill>
          <a:blip r:embed="rId2"/>
          <a:stretch>
            <a:fillRect/>
          </a:stretch>
        </p:blipFill>
        <p:spPr>
          <a:xfrm>
            <a:off x="1400541" y="1427163"/>
            <a:ext cx="8130443" cy="4351337"/>
          </a:xfrm>
          <a:prstGeom prst="rect">
            <a:avLst/>
          </a:prstGeom>
        </p:spPr>
      </p:pic>
    </p:spTree>
    <p:extLst>
      <p:ext uri="{BB962C8B-B14F-4D97-AF65-F5344CB8AC3E}">
        <p14:creationId xmlns:p14="http://schemas.microsoft.com/office/powerpoint/2010/main" xmlns="" val="299569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FD92D-760C-42AB-B6DF-F4F9BB96833C}"/>
              </a:ext>
            </a:extLst>
          </p:cNvPr>
          <p:cNvSpPr>
            <a:spLocks noGrp="1"/>
          </p:cNvSpPr>
          <p:nvPr>
            <p:ph type="title"/>
          </p:nvPr>
        </p:nvSpPr>
        <p:spPr>
          <a:xfrm>
            <a:off x="0" y="7773"/>
            <a:ext cx="10515600" cy="1325563"/>
          </a:xfrm>
        </p:spPr>
        <p:txBody>
          <a:bodyPr/>
          <a:lstStyle/>
          <a:p>
            <a:r>
              <a:rPr lang="en-US" altLang="en-US" sz="4400" b="1" dirty="0"/>
              <a:t>Behavior Change Theories – 2 </a:t>
            </a:r>
            <a:endParaRPr lang="en-US" sz="4400" b="1" dirty="0"/>
          </a:p>
        </p:txBody>
      </p:sp>
      <p:sp>
        <p:nvSpPr>
          <p:cNvPr id="3" name="Content Placeholder 2">
            <a:extLst>
              <a:ext uri="{FF2B5EF4-FFF2-40B4-BE49-F238E27FC236}">
                <a16:creationId xmlns:a16="http://schemas.microsoft.com/office/drawing/2014/main" xmlns="" id="{17739C6C-A8C4-4318-87F4-904A6B313215}"/>
              </a:ext>
            </a:extLst>
          </p:cNvPr>
          <p:cNvSpPr>
            <a:spLocks noGrp="1"/>
          </p:cNvSpPr>
          <p:nvPr>
            <p:ph idx="1"/>
          </p:nvPr>
        </p:nvSpPr>
        <p:spPr>
          <a:xfrm>
            <a:off x="260130" y="1058370"/>
            <a:ext cx="11742683" cy="4351338"/>
          </a:xfrm>
        </p:spPr>
        <p:txBody>
          <a:bodyPr/>
          <a:lstStyle/>
          <a:p>
            <a:pPr marL="0" indent="0">
              <a:buNone/>
            </a:pPr>
            <a:r>
              <a:rPr lang="en-US" altLang="en-US" sz="2800" b="1" dirty="0"/>
              <a:t>Theories can be categorized by approach: </a:t>
            </a:r>
          </a:p>
          <a:p>
            <a:pPr marL="0" indent="0">
              <a:buNone/>
            </a:pPr>
            <a:endParaRPr lang="en-US" altLang="en-US" sz="2800" b="1" dirty="0"/>
          </a:p>
          <a:p>
            <a:pPr marL="0" indent="0">
              <a:buNone/>
            </a:pPr>
            <a:r>
              <a:rPr lang="en-US" altLang="en-US" sz="2800" b="1" dirty="0"/>
              <a:t>Continuum Theories</a:t>
            </a:r>
          </a:p>
          <a:p>
            <a:pPr lvl="1"/>
            <a:r>
              <a:rPr lang="en-US" altLang="en-US" sz="2400" dirty="0"/>
              <a:t>Use an approach that identifies variables that influence action and combines them into a prediction equation (e.g., HBM, TPB)</a:t>
            </a:r>
          </a:p>
          <a:p>
            <a:endParaRPr lang="en-US" altLang="en-US" sz="2800" b="1" dirty="0"/>
          </a:p>
          <a:p>
            <a:pPr marL="0" indent="0">
              <a:buNone/>
            </a:pPr>
            <a:r>
              <a:rPr lang="en-US" altLang="en-US" sz="2800" b="1" dirty="0"/>
              <a:t>Stage Theories</a:t>
            </a:r>
          </a:p>
          <a:p>
            <a:pPr lvl="1"/>
            <a:r>
              <a:rPr lang="en-US" altLang="en-US" sz="2400" dirty="0"/>
              <a:t>Are composed of an ordered set of categories into which people can be classified and that identify factors that could induce movement from one category to the next (e.g., TTM, PAPM, HAPA)</a:t>
            </a:r>
          </a:p>
          <a:p>
            <a:endParaRPr lang="en-US" dirty="0"/>
          </a:p>
        </p:txBody>
      </p:sp>
    </p:spTree>
    <p:extLst>
      <p:ext uri="{BB962C8B-B14F-4D97-AF65-F5344CB8AC3E}">
        <p14:creationId xmlns:p14="http://schemas.microsoft.com/office/powerpoint/2010/main" xmlns="" val="80716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2325</TotalTime>
  <Words>1404</Words>
  <Application>Microsoft Macintosh PowerPoint</Application>
  <PresentationFormat>Custom</PresentationFormat>
  <Paragraphs>128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Definitions – 1 </vt:lpstr>
      <vt:lpstr>Definitions – 2</vt:lpstr>
      <vt:lpstr>Examples of the Definitions</vt:lpstr>
      <vt:lpstr>Theories – 1 </vt:lpstr>
      <vt:lpstr>Theories – 2 </vt:lpstr>
      <vt:lpstr>Types of Theories &amp; Models</vt:lpstr>
      <vt:lpstr>Behavior Change Theories – 1 </vt:lpstr>
      <vt:lpstr>An Ecological Perspective: Levels of Prevention</vt:lpstr>
      <vt:lpstr>Behavior Change Theories – 2 </vt:lpstr>
      <vt:lpstr>Behavior Change Theories – Intrapersonal Level </vt:lpstr>
      <vt:lpstr>Stimulus Response (SR) Theory</vt:lpstr>
      <vt:lpstr>2 × 2 Table of the Stimulus Response Theory</vt:lpstr>
      <vt:lpstr>Theory of Planned Behavior (TPB) – 1</vt:lpstr>
      <vt:lpstr>Theory of Planned Behavior (TPB) – 2</vt:lpstr>
      <vt:lpstr>Health Belief Model (HBM) – 1 </vt:lpstr>
      <vt:lpstr>Health Belief Model</vt:lpstr>
      <vt:lpstr>Health Belief Model (HBM) – 2 </vt:lpstr>
      <vt:lpstr>Protection Motivation Theory (PMT) – 1 </vt:lpstr>
      <vt:lpstr>Protection Motivation Theory (PMT) – 2 </vt:lpstr>
      <vt:lpstr>The Elaboration Likelihood Model of Persuasion (ELM) – 1 </vt:lpstr>
      <vt:lpstr>The Elaboration Likelihood Model of Persuasion (ELM) – 2 </vt:lpstr>
      <vt:lpstr>The Elaboration Likelihood Model of Persuasion (ELM) –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Boling, Deirdre D</dc:creator>
  <cp:lastModifiedBy>Mark Nzioka</cp:lastModifiedBy>
  <cp:revision>30</cp:revision>
  <cp:lastPrinted>2020-02-27T16:05:16Z</cp:lastPrinted>
  <dcterms:created xsi:type="dcterms:W3CDTF">2019-10-09T18:22:02Z</dcterms:created>
  <dcterms:modified xsi:type="dcterms:W3CDTF">2022-01-08T08:46:21Z</dcterms:modified>
</cp:coreProperties>
</file>