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150638-FD68-1845-A015-4BF95A0522C6}" v="57" dt="2021-10-11T04:26:39.4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52"/>
    <p:restoredTop sz="57699" autoAdjust="0"/>
  </p:normalViewPr>
  <p:slideViewPr>
    <p:cSldViewPr snapToGrid="0" snapToObjects="1">
      <p:cViewPr varScale="1">
        <p:scale>
          <a:sx n="40" d="100"/>
          <a:sy n="40" d="100"/>
        </p:scale>
        <p:origin x="-1872" y="-11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4220F4-86B8-A444-9D7A-322DBD2DF110}" type="datetimeFigureOut">
              <a:rPr lang="en-US" smtClean="0"/>
              <a:pPr/>
              <a:t>3/8/2022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88A789-FADC-464E-B4CE-2BDE638352CD}" type="slidenum">
              <a:rPr lang="en-US" smtClean="0"/>
              <a:pPr/>
              <a:t>‹#›</a:t>
            </a:fld>
            <a:endParaRPr lang="en-US"/>
          </a:p>
        </p:txBody>
      </p:sp>
    </p:spTree>
    <p:extLst>
      <p:ext uri="{BB962C8B-B14F-4D97-AF65-F5344CB8AC3E}">
        <p14:creationId xmlns:p14="http://schemas.microsoft.com/office/powerpoint/2010/main" xmlns="" val="3038952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88A789-FADC-464E-B4CE-2BDE638352CD}" type="slidenum">
              <a:rPr lang="en-US" smtClean="0"/>
              <a:pPr/>
              <a:t>1</a:t>
            </a:fld>
            <a:endParaRPr lang="en-US" dirty="0"/>
          </a:p>
        </p:txBody>
      </p:sp>
    </p:spTree>
    <p:extLst>
      <p:ext uri="{BB962C8B-B14F-4D97-AF65-F5344CB8AC3E}">
        <p14:creationId xmlns:p14="http://schemas.microsoft.com/office/powerpoint/2010/main" xmlns="" val="29998628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t>Dang, D., </a:t>
            </a:r>
            <a:r>
              <a:rPr lang="en-US" sz="1200" err="1"/>
              <a:t>Dearholt</a:t>
            </a:r>
            <a:r>
              <a:rPr lang="en-US" sz="1200"/>
              <a:t>, S., Bissett, K., </a:t>
            </a:r>
            <a:r>
              <a:rPr lang="en-US" sz="1200" err="1"/>
              <a:t>Ascenzi</a:t>
            </a:r>
            <a:r>
              <a:rPr lang="en-US" sz="1200"/>
              <a:t>, J., &amp; Whalen, M. (2021). </a:t>
            </a:r>
            <a:r>
              <a:rPr lang="en-US" sz="1200" i="1"/>
              <a:t>Johns Hopkins evidence-based practice for nurses and healthcare professionals: Model and Guidelines</a:t>
            </a:r>
            <a:r>
              <a:rPr lang="en-US" sz="1200"/>
              <a:t> (4th ed.). Sigma Theta Tau International. </a:t>
            </a:r>
          </a:p>
          <a:p>
            <a:endParaRPr lang="en-US" sz="1200"/>
          </a:p>
          <a:p>
            <a:pPr marL="0" marR="0" lvl="0" indent="0" algn="l" defTabSz="914400" rtl="0" eaLnBrk="1" fontAlgn="auto" latinLnBrk="0" hangingPunct="1">
              <a:lnSpc>
                <a:spcPct val="100000"/>
              </a:lnSpc>
              <a:spcBef>
                <a:spcPts val="0"/>
              </a:spcBef>
              <a:spcAft>
                <a:spcPts val="0"/>
              </a:spcAft>
              <a:buClrTx/>
              <a:buSzTx/>
              <a:buFontTx/>
              <a:buNone/>
              <a:tabLst/>
              <a:defRPr/>
            </a:pPr>
            <a:r>
              <a:rPr lang="en-US">
                <a:effectLst/>
              </a:rPr>
              <a:t>Heinen, M., </a:t>
            </a:r>
            <a:r>
              <a:rPr lang="en-US" err="1">
                <a:effectLst/>
              </a:rPr>
              <a:t>Oostveen</a:t>
            </a:r>
            <a:r>
              <a:rPr lang="en-US">
                <a:effectLst/>
              </a:rPr>
              <a:t>, C., Peters, J., Vermeulen, H., &amp; Huis, A. (2019). An integrative review of leadership competencies and attributes in Advanced Nursing Practice. </a:t>
            </a:r>
            <a:r>
              <a:rPr lang="en-US" i="1">
                <a:effectLst/>
              </a:rPr>
              <a:t>Journal of Advanced Nursing</a:t>
            </a:r>
            <a:r>
              <a:rPr lang="en-US">
                <a:effectLst/>
              </a:rPr>
              <a:t>, </a:t>
            </a:r>
            <a:r>
              <a:rPr lang="en-US" i="1">
                <a:effectLst/>
              </a:rPr>
              <a:t>75</a:t>
            </a:r>
            <a:r>
              <a:rPr lang="en-US">
                <a:effectLst/>
              </a:rPr>
              <a:t>(11), 2378–2392. https://</a:t>
            </a:r>
            <a:r>
              <a:rPr lang="en-US" err="1">
                <a:effectLst/>
              </a:rPr>
              <a:t>doi.org</a:t>
            </a:r>
            <a:r>
              <a:rPr lang="en-US">
                <a:effectLst/>
              </a:rPr>
              <a:t>/10.1111/jan.14092 </a:t>
            </a:r>
          </a:p>
          <a:p>
            <a:endParaRPr lang="en-US" sz="1200"/>
          </a:p>
          <a:p>
            <a:r>
              <a:rPr lang="en-US" sz="1200" err="1"/>
              <a:t>Hermanns</a:t>
            </a:r>
            <a:r>
              <a:rPr lang="en-US" sz="1200"/>
              <a:t>, N., </a:t>
            </a:r>
            <a:r>
              <a:rPr lang="en-US" sz="1200" err="1"/>
              <a:t>Ehrmann</a:t>
            </a:r>
            <a:r>
              <a:rPr lang="en-US" sz="1200"/>
              <a:t>, D., Finke‐</a:t>
            </a:r>
            <a:r>
              <a:rPr lang="en-US" sz="1200" err="1"/>
              <a:t>Groene</a:t>
            </a:r>
            <a:r>
              <a:rPr lang="en-US" sz="1200"/>
              <a:t>, K., &amp; Kulzer, B. (2020). Trends in diabetes self‐management education: Where are we coming from and where are we going? A narrative review. </a:t>
            </a:r>
            <a:r>
              <a:rPr lang="en-US" sz="1200" i="1"/>
              <a:t>Diabetic Medicine</a:t>
            </a:r>
            <a:r>
              <a:rPr lang="en-US" sz="1200"/>
              <a:t>. https://</a:t>
            </a:r>
            <a:r>
              <a:rPr lang="en-US" sz="1200" err="1"/>
              <a:t>doi.org</a:t>
            </a:r>
            <a:r>
              <a:rPr lang="en-US" sz="1200"/>
              <a:t>/10.1111/dme.14256 </a:t>
            </a:r>
          </a:p>
          <a:p>
            <a:endParaRPr lang="en-US" sz="1200"/>
          </a:p>
          <a:p>
            <a:r>
              <a:rPr lang="en-US" sz="1200"/>
              <a:t>Mackey, A., &amp; </a:t>
            </a:r>
            <a:r>
              <a:rPr lang="en-US" sz="1200" err="1"/>
              <a:t>Bassendowski</a:t>
            </a:r>
            <a:r>
              <a:rPr lang="en-US" sz="1200"/>
              <a:t>, S. (2017). The history of evidence-based practice in nursing education and Practice. </a:t>
            </a:r>
            <a:r>
              <a:rPr lang="en-US" sz="1200" i="1"/>
              <a:t>Journal of Professional Nursing</a:t>
            </a:r>
            <a:r>
              <a:rPr lang="en-US" sz="1200"/>
              <a:t>, </a:t>
            </a:r>
            <a:r>
              <a:rPr lang="en-US" sz="1200" i="1"/>
              <a:t>33</a:t>
            </a:r>
            <a:r>
              <a:rPr lang="en-US" sz="1200"/>
              <a:t>(1), 51–55. https://</a:t>
            </a:r>
            <a:r>
              <a:rPr lang="en-US" sz="1200" err="1"/>
              <a:t>doi.org</a:t>
            </a:r>
            <a:r>
              <a:rPr lang="en-US" sz="1200"/>
              <a:t>/10.1016/j.profnurs.2016.05.009 </a:t>
            </a:r>
          </a:p>
          <a:p>
            <a:endParaRPr lang="en-US" sz="1200"/>
          </a:p>
          <a:p>
            <a:r>
              <a:rPr lang="en-US" sz="1200"/>
              <a:t>National Organization of Nurse Practitioner Faculties. (2017). Nurse practitioner core competencies content. 	https://</a:t>
            </a:r>
            <a:r>
              <a:rPr lang="en-US" sz="1200" err="1"/>
              <a:t>cdn.ymaws.com</a:t>
            </a:r>
            <a:r>
              <a:rPr lang="en-US" sz="1200"/>
              <a:t>/</a:t>
            </a:r>
            <a:r>
              <a:rPr lang="en-US" sz="1200" err="1"/>
              <a:t>www.nonpf.org</a:t>
            </a:r>
            <a:r>
              <a:rPr lang="en-US" sz="1200"/>
              <a:t>/resource/</a:t>
            </a:r>
            <a:r>
              <a:rPr lang="en-US" sz="1200" err="1"/>
              <a:t>resmgr</a:t>
            </a:r>
            <a:r>
              <a:rPr lang="en-US" sz="1200"/>
              <a:t>/competencies/2017_NPCoreComps_wit </a:t>
            </a:r>
            <a:r>
              <a:rPr lang="en-US" sz="1200" err="1"/>
              <a:t>h_Curric.pdf</a:t>
            </a:r>
            <a:endParaRPr lang="en-US" sz="1200"/>
          </a:p>
          <a:p>
            <a:endParaRPr lang="en-US" sz="1200"/>
          </a:p>
          <a:p>
            <a:r>
              <a:rPr lang="en-US" sz="1200"/>
              <a:t>Nguyen , A. L., </a:t>
            </a:r>
            <a:r>
              <a:rPr lang="en-US" sz="1200" err="1"/>
              <a:t>Mosqueda</a:t>
            </a:r>
            <a:r>
              <a:rPr lang="en-US" sz="1200"/>
              <a:t>, L. A., Moore, A. A., </a:t>
            </a:r>
            <a:r>
              <a:rPr lang="en-US" sz="1200" err="1"/>
              <a:t>Duru</a:t>
            </a:r>
            <a:r>
              <a:rPr lang="en-US" sz="1200"/>
              <a:t>, O. K., </a:t>
            </a:r>
            <a:r>
              <a:rPr lang="en-US" sz="1200" err="1"/>
              <a:t>Bennink</a:t>
            </a:r>
            <a:r>
              <a:rPr lang="en-US" sz="1200"/>
              <a:t>, J., Peraza, S., </a:t>
            </a:r>
            <a:r>
              <a:rPr lang="en-US" sz="1200" err="1"/>
              <a:t>Nikroo</a:t>
            </a:r>
            <a:r>
              <a:rPr lang="en-US" sz="1200"/>
              <a:t>, N., Cruz, M., </a:t>
            </a:r>
            <a:r>
              <a:rPr lang="en-US" sz="1200" err="1"/>
              <a:t>Haghi</a:t>
            </a:r>
            <a:r>
              <a:rPr lang="en-US" sz="1200"/>
              <a:t>, L. L., &amp; Angulo, M. M. (2016, April 21). </a:t>
            </a:r>
            <a:r>
              <a:rPr lang="en-US" sz="1200" i="1"/>
              <a:t>A clinic-based pilot intervention to enhance diabetes management for elderly Hispanic patients</a:t>
            </a:r>
            <a:r>
              <a:rPr lang="en-US" sz="1200"/>
              <a:t>. The journal of health, environment &amp; education. Retrieved October 8, 2021, from https://</a:t>
            </a:r>
            <a:r>
              <a:rPr lang="en-US" sz="1200" err="1"/>
              <a:t>pubmed.ncbi.nlm.nih.gov</a:t>
            </a:r>
            <a:r>
              <a:rPr lang="en-US" sz="1200"/>
              <a:t>/27110482/. </a:t>
            </a:r>
          </a:p>
          <a:p>
            <a:endParaRPr lang="en-US" sz="1200"/>
          </a:p>
          <a:p>
            <a:r>
              <a:rPr lang="en-US" sz="1200" err="1"/>
              <a:t>Papatheodorou</a:t>
            </a:r>
            <a:r>
              <a:rPr lang="en-US" sz="1200"/>
              <a:t>, K., Banach, M., </a:t>
            </a:r>
            <a:r>
              <a:rPr lang="en-US" sz="1200" err="1"/>
              <a:t>Bekiari</a:t>
            </a:r>
            <a:r>
              <a:rPr lang="en-US" sz="1200"/>
              <a:t>, E., Rizzo, M., &amp; Edmonds, M. (2018). Complications of diabetes 2017. </a:t>
            </a:r>
            <a:r>
              <a:rPr lang="en-US" sz="1200" i="1"/>
              <a:t>Journal of Diabetes Research</a:t>
            </a:r>
            <a:r>
              <a:rPr lang="en-US" sz="1200"/>
              <a:t>, </a:t>
            </a:r>
            <a:r>
              <a:rPr lang="en-US" sz="1200" i="1"/>
              <a:t>2018</a:t>
            </a:r>
            <a:r>
              <a:rPr lang="en-US" sz="1200"/>
              <a:t>, 1–4. https://</a:t>
            </a:r>
            <a:r>
              <a:rPr lang="en-US" sz="1200" err="1"/>
              <a:t>doi.org</a:t>
            </a:r>
            <a:r>
              <a:rPr lang="en-US" sz="1200"/>
              <a:t>/10.1155/2018/3086167 </a:t>
            </a:r>
          </a:p>
          <a:p>
            <a:endParaRPr lang="en-US" sz="1200"/>
          </a:p>
          <a:p>
            <a:r>
              <a:rPr lang="en-US" sz="1200"/>
              <a:t>Stanley, D., &amp; Stanley, K. (2018). Clinical leadership and nursing explored: A literature search. </a:t>
            </a:r>
            <a:r>
              <a:rPr lang="en-US" sz="1200" i="1"/>
              <a:t>Journal of Clinical Nursing</a:t>
            </a:r>
            <a:r>
              <a:rPr lang="en-US" sz="1200"/>
              <a:t>, </a:t>
            </a:r>
            <a:r>
              <a:rPr lang="en-US" sz="1200" i="1"/>
              <a:t>27</a:t>
            </a:r>
            <a:r>
              <a:rPr lang="en-US" sz="1200"/>
              <a:t>(9-10), 1730–1743. https://</a:t>
            </a:r>
            <a:r>
              <a:rPr lang="en-US" sz="1200" err="1"/>
              <a:t>doi.org</a:t>
            </a:r>
            <a:r>
              <a:rPr lang="en-US" sz="1200"/>
              <a:t>/10.1111/jocn.14145 </a:t>
            </a:r>
          </a:p>
          <a:p>
            <a:endParaRPr lang="en-US" sz="1200"/>
          </a:p>
          <a:p>
            <a:r>
              <a:rPr lang="en-US" sz="1200"/>
              <a:t>Young-Hyman, D., de Groot, M., Hill-Briggs, F., Gonzalez, J. S., Hood, K., &amp; </a:t>
            </a:r>
            <a:r>
              <a:rPr lang="en-US" sz="1200" err="1"/>
              <a:t>Peyrot</a:t>
            </a:r>
            <a:r>
              <a:rPr lang="en-US" sz="1200"/>
              <a:t>, M. (2016). Psychosocial care for people with diabetes: A position statement of the American Diabetes Association. </a:t>
            </a:r>
            <a:r>
              <a:rPr lang="en-US" sz="1200" i="1"/>
              <a:t>Diabetes Care</a:t>
            </a:r>
            <a:r>
              <a:rPr lang="en-US" sz="1200"/>
              <a:t>, </a:t>
            </a:r>
            <a:r>
              <a:rPr lang="en-US" sz="1200" i="1"/>
              <a:t>39</a:t>
            </a:r>
            <a:r>
              <a:rPr lang="en-US" sz="1200"/>
              <a:t>(12), 2126–2140. https://</a:t>
            </a:r>
            <a:r>
              <a:rPr lang="en-US" sz="1200" err="1"/>
              <a:t>doi.org</a:t>
            </a:r>
            <a:r>
              <a:rPr lang="en-US" sz="1200"/>
              <a:t>/10.2337/dc16-2053 </a:t>
            </a:r>
          </a:p>
          <a:p>
            <a:endParaRPr lang="en-US"/>
          </a:p>
        </p:txBody>
      </p:sp>
      <p:sp>
        <p:nvSpPr>
          <p:cNvPr id="4" name="Slide Number Placeholder 3"/>
          <p:cNvSpPr>
            <a:spLocks noGrp="1"/>
          </p:cNvSpPr>
          <p:nvPr>
            <p:ph type="sldNum" sz="quarter" idx="5"/>
          </p:nvPr>
        </p:nvSpPr>
        <p:spPr/>
        <p:txBody>
          <a:bodyPr/>
          <a:lstStyle/>
          <a:p>
            <a:fld id="{AF88A789-FADC-464E-B4CE-2BDE638352CD}" type="slidenum">
              <a:rPr lang="en-US" smtClean="0"/>
              <a:pPr/>
              <a:t>10</a:t>
            </a:fld>
            <a:endParaRPr lang="en-US"/>
          </a:p>
        </p:txBody>
      </p:sp>
    </p:spTree>
    <p:extLst>
      <p:ext uri="{BB962C8B-B14F-4D97-AF65-F5344CB8AC3E}">
        <p14:creationId xmlns:p14="http://schemas.microsoft.com/office/powerpoint/2010/main" xmlns="" val="1022981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err="1"/>
              <a:t>Papatheodorou</a:t>
            </a:r>
            <a:r>
              <a:rPr lang="en-US" sz="1200"/>
              <a:t>, K., Banach, M., </a:t>
            </a:r>
            <a:r>
              <a:rPr lang="en-US" sz="1200" err="1"/>
              <a:t>Bekiari</a:t>
            </a:r>
            <a:r>
              <a:rPr lang="en-US" sz="1200"/>
              <a:t>, E., Rizzo, M., &amp; Edmonds, M. (2018). Complications of diabetes 2017. </a:t>
            </a:r>
            <a:r>
              <a:rPr lang="en-US" sz="1200" i="1"/>
              <a:t>Journal of Diabetes Research</a:t>
            </a:r>
            <a:r>
              <a:rPr lang="en-US" sz="1200"/>
              <a:t>, </a:t>
            </a:r>
            <a:r>
              <a:rPr lang="en-US" sz="1200" i="1"/>
              <a:t>2018</a:t>
            </a:r>
            <a:r>
              <a:rPr lang="en-US" sz="1200"/>
              <a:t>, 1–4. https://</a:t>
            </a:r>
            <a:r>
              <a:rPr lang="en-US" sz="1200" err="1"/>
              <a:t>doi.org</a:t>
            </a:r>
            <a:r>
              <a:rPr lang="en-US" sz="1200"/>
              <a:t>/10.1155/2018/3086167 </a:t>
            </a:r>
          </a:p>
          <a:p>
            <a:endParaRPr lang="en-US" sz="1200"/>
          </a:p>
          <a:p>
            <a:r>
              <a:rPr lang="en-US" sz="1200"/>
              <a:t>Stanley, D., &amp; Stanley, K. (2018). Clinical leadership and nursing explored: A literature search. </a:t>
            </a:r>
            <a:r>
              <a:rPr lang="en-US" sz="1200" i="1"/>
              <a:t>Journal of Clinical Nursing</a:t>
            </a:r>
            <a:r>
              <a:rPr lang="en-US" sz="1200"/>
              <a:t>, </a:t>
            </a:r>
            <a:r>
              <a:rPr lang="en-US" sz="1200" i="1"/>
              <a:t>27</a:t>
            </a:r>
            <a:r>
              <a:rPr lang="en-US" sz="1200"/>
              <a:t>(9-10), 1730–1743. https://</a:t>
            </a:r>
            <a:r>
              <a:rPr lang="en-US" sz="1200" err="1"/>
              <a:t>doi.org</a:t>
            </a:r>
            <a:r>
              <a:rPr lang="en-US" sz="1200"/>
              <a:t>/10.1111/jocn.14145 </a:t>
            </a:r>
          </a:p>
          <a:p>
            <a:endParaRPr lang="en-US" sz="1200"/>
          </a:p>
          <a:p>
            <a:r>
              <a:rPr lang="en-US" sz="1200"/>
              <a:t>Young-Hyman, D., de Groot, M., Hill-Briggs, F., Gonzalez, J. S., Hood, K., &amp; </a:t>
            </a:r>
            <a:r>
              <a:rPr lang="en-US" sz="1200" err="1"/>
              <a:t>Peyrot</a:t>
            </a:r>
            <a:r>
              <a:rPr lang="en-US" sz="1200"/>
              <a:t>, M. (2016). Psychosocial care for people with diabetes: A position statement of the American Diabetes Association. </a:t>
            </a:r>
            <a:r>
              <a:rPr lang="en-US" sz="1200" i="1"/>
              <a:t>Diabetes Care</a:t>
            </a:r>
            <a:r>
              <a:rPr lang="en-US" sz="1200"/>
              <a:t>, </a:t>
            </a:r>
            <a:r>
              <a:rPr lang="en-US" sz="1200" i="1"/>
              <a:t>39</a:t>
            </a:r>
            <a:r>
              <a:rPr lang="en-US" sz="1200"/>
              <a:t>(12), 2126–2140. https://</a:t>
            </a:r>
            <a:r>
              <a:rPr lang="en-US" sz="1200" err="1"/>
              <a:t>doi.org</a:t>
            </a:r>
            <a:r>
              <a:rPr lang="en-US" sz="1200"/>
              <a:t>/10.2337/dc16-2053 </a:t>
            </a:r>
          </a:p>
          <a:p>
            <a:endParaRPr lang="en-US"/>
          </a:p>
        </p:txBody>
      </p:sp>
      <p:sp>
        <p:nvSpPr>
          <p:cNvPr id="4" name="Slide Number Placeholder 3"/>
          <p:cNvSpPr>
            <a:spLocks noGrp="1"/>
          </p:cNvSpPr>
          <p:nvPr>
            <p:ph type="sldNum" sz="quarter" idx="5"/>
          </p:nvPr>
        </p:nvSpPr>
        <p:spPr/>
        <p:txBody>
          <a:bodyPr/>
          <a:lstStyle/>
          <a:p>
            <a:fld id="{AF88A789-FADC-464E-B4CE-2BDE638352CD}" type="slidenum">
              <a:rPr lang="en-US" smtClean="0"/>
              <a:pPr/>
              <a:t>11</a:t>
            </a:fld>
            <a:endParaRPr lang="en-US"/>
          </a:p>
        </p:txBody>
      </p:sp>
    </p:spTree>
    <p:extLst>
      <p:ext uri="{BB962C8B-B14F-4D97-AF65-F5344CB8AC3E}">
        <p14:creationId xmlns:p14="http://schemas.microsoft.com/office/powerpoint/2010/main" xmlns="" val="1606657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Within the nursing profession, the meaning of evidence-based practice has progressed from being just clinically focused to include a more holistic approach that accurately reflects the full of nursing research and practice. (Mackey &amp; </a:t>
            </a:r>
            <a:r>
              <a:rPr lang="en-US" dirty="0" err="1"/>
              <a:t>Bassendowski</a:t>
            </a:r>
            <a:r>
              <a:rPr lang="en-US"/>
              <a:t>, 2017). To contribute to health promotion, evidence-based practice makes use of research, data collection, and data analysis.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The objective of this presentation is to study evidence-based concepts and approaches for treating patients with diabetes who have diet noncompliance, as well as variables that contribute to poor treatment management and adherence. This presentation will go over strategies for creating change, initiating change, and establishing success in practice.</a:t>
            </a:r>
          </a:p>
        </p:txBody>
      </p:sp>
      <p:sp>
        <p:nvSpPr>
          <p:cNvPr id="4" name="Slide Number Placeholder 3"/>
          <p:cNvSpPr>
            <a:spLocks noGrp="1"/>
          </p:cNvSpPr>
          <p:nvPr>
            <p:ph type="sldNum" sz="quarter" idx="5"/>
          </p:nvPr>
        </p:nvSpPr>
        <p:spPr/>
        <p:txBody>
          <a:bodyPr/>
          <a:lstStyle/>
          <a:p>
            <a:fld id="{AF88A789-FADC-464E-B4CE-2BDE638352CD}" type="slidenum">
              <a:rPr lang="en-US" smtClean="0"/>
              <a:pPr/>
              <a:t>2</a:t>
            </a:fld>
            <a:endParaRPr lang="en-US"/>
          </a:p>
        </p:txBody>
      </p:sp>
    </p:spTree>
    <p:extLst>
      <p:ext uri="{BB962C8B-B14F-4D97-AF65-F5344CB8AC3E}">
        <p14:creationId xmlns:p14="http://schemas.microsoft.com/office/powerpoint/2010/main" xmlns="" val="94314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According to the International Council of Nurses, evidence-based practice in nursing is defined as “a problem solving approach to clinical decision making that incorporates a search for the best and latest evidence, clinical expertise and assessment, and patient preference values within a context of caring” (Mackey and </a:t>
            </a:r>
            <a:r>
              <a:rPr lang="en-US" dirty="0" err="1"/>
              <a:t>Bassendewski</a:t>
            </a:r>
            <a:r>
              <a:rPr lang="en-US" dirty="0"/>
              <a:t>., 2017).</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Evidence-based practice is the driving force behind medical and healthcare change; without it, care will not be specialized, and practice will not change to meet the demands of today's healthcare environment. The implementation of best practice guidelines is one approach that nursing depends on evidence-based practice to improve patient outcomes and care. Evidence-based practice must be used to control treatment flow, create desired outcomes, and set the patient up for success. Evidence-based practice, which began with Florence Nightingale in the 1800s and evolved from within the medical community in the 1970s, continues to progress and adapt alongside the nursing field. Using nursing professional standards, analyzing and applying relevant research findings, and maximizing on technology developments are all methods for nursing to advance as a well-informed practice (Mackey and </a:t>
            </a:r>
            <a:r>
              <a:rPr lang="en-US" dirty="0" err="1"/>
              <a:t>Bassendewski</a:t>
            </a:r>
            <a:r>
              <a:rPr lang="en-US" dirty="0"/>
              <a:t>., 2017).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AF88A789-FADC-464E-B4CE-2BDE638352CD}" type="slidenum">
              <a:rPr lang="en-US" smtClean="0"/>
              <a:pPr/>
              <a:t>3</a:t>
            </a:fld>
            <a:endParaRPr lang="en-US"/>
          </a:p>
        </p:txBody>
      </p:sp>
    </p:spTree>
    <p:extLst>
      <p:ext uri="{BB962C8B-B14F-4D97-AF65-F5344CB8AC3E}">
        <p14:creationId xmlns:p14="http://schemas.microsoft.com/office/powerpoint/2010/main" xmlns="" val="2421310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Johns Hopkins Evidence-Based Practice Model (JHEBP) for Nursing and Healthcare Professionals provides clinicians an organized and systemic method to use current research and </a:t>
            </a:r>
            <a:r>
              <a:rPr lang="en-US" dirty="0" err="1"/>
              <a:t>nonresearch</a:t>
            </a:r>
            <a:r>
              <a:rPr lang="en-US" dirty="0"/>
              <a:t> evidence to select optimal practices and deliver safe, high-quality care. (Dang et al., 2021) The JHEBP is made up of three interconnected components that take place in the setting of interprofessional collaborative practice: inquiry, practice, and learning.</a:t>
            </a:r>
          </a:p>
          <a:p>
            <a:r>
              <a:rPr lang="en-US" dirty="0"/>
              <a:t>Inquiry, which is a foundation for healthcare practice, refers to a focused effort to question, analyze, and collect information about a problem, an issue, or a worry that is identified in the clinical context through observation, evaluation, and personal experience.</a:t>
            </a:r>
          </a:p>
          <a:p>
            <a:r>
              <a:rPr lang="en-US" dirty="0"/>
              <a:t>Practice reflects how professionals put what they know into practice. It is the who, what, when, where, why, and how questions address the wide variety of activities that constitute a patient's care.</a:t>
            </a:r>
          </a:p>
          <a:p>
            <a:r>
              <a:rPr lang="en-US" dirty="0"/>
              <a:t>Learning is an active process that involves observing, interacting with events, and communicating with others. It builds on existing knowledge and occurs frequently in a complex social environment.</a:t>
            </a:r>
          </a:p>
        </p:txBody>
      </p:sp>
      <p:sp>
        <p:nvSpPr>
          <p:cNvPr id="4" name="Slide Number Placeholder 3"/>
          <p:cNvSpPr>
            <a:spLocks noGrp="1"/>
          </p:cNvSpPr>
          <p:nvPr>
            <p:ph type="sldNum" sz="quarter" idx="5"/>
          </p:nvPr>
        </p:nvSpPr>
        <p:spPr/>
        <p:txBody>
          <a:bodyPr/>
          <a:lstStyle/>
          <a:p>
            <a:fld id="{AF88A789-FADC-464E-B4CE-2BDE638352CD}" type="slidenum">
              <a:rPr lang="en-US" smtClean="0"/>
              <a:pPr/>
              <a:t>4</a:t>
            </a:fld>
            <a:endParaRPr lang="en-US"/>
          </a:p>
        </p:txBody>
      </p:sp>
    </p:spTree>
    <p:extLst>
      <p:ext uri="{BB962C8B-B14F-4D97-AF65-F5344CB8AC3E}">
        <p14:creationId xmlns:p14="http://schemas.microsoft.com/office/powerpoint/2010/main" xmlns="" val="442721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chose Certified Nurse Practitioner as my specialty track. CNPs are more marketable and working as a CNP will allow me to continue to work at the bedside at an advanced level, resulting in better patient outcomes. In Illinois, I’ll be able to practice care to all age groups, specialize if need be, practice independently, prescribe medications and treat the patient as a whole. The function of the CNP is essential in healthcare since it fills a gap in today's culture where the general population requires more access to healthcare and offers a different and distinct approach to treatment.</a:t>
            </a:r>
          </a:p>
          <a:p>
            <a:endParaRPr lang="en-US" dirty="0"/>
          </a:p>
          <a:p>
            <a:r>
              <a:rPr lang="en-US" dirty="0"/>
              <a:t>Diabetes is an area of interest for me to concentrate on as a CNP. I've always worked on a medical surgical unit since becoming a nurse, and I've always worked with patients who have chronic illnesses such as diabetes. My family also has a history of diabetes, and I've witnessed personally from my grandfather that it is a manageable condition if you take care of yourself. This is one of several chronic conditions that, if not effectively treated, can become a major health burden, present long-term living complications, and finally lead to mortality. Frequent rehospitalization caused by inadequate management and non-compliant diet was one of the challenges I have seen at the bedside.</a:t>
            </a:r>
          </a:p>
          <a:p>
            <a:endParaRPr lang="en-US" dirty="0"/>
          </a:p>
          <a:p>
            <a:r>
              <a:rPr lang="en-US" dirty="0"/>
              <a:t>Non-compliance of diet and exercise in patients with diabetes contributes to frequent hospitalization and readmissions. Patients may develop complications as a result of the disease's nature, necessitating the administration of several medications at the same time and frequent medication adjustments. </a:t>
            </a:r>
            <a:r>
              <a:rPr lang="en-US" sz="1200" b="0" i="0" kern="1200" dirty="0">
                <a:solidFill>
                  <a:schemeClr val="tx1"/>
                </a:solidFill>
                <a:effectLst/>
                <a:latin typeface="+mn-lt"/>
                <a:ea typeface="+mn-ea"/>
                <a:cs typeface="+mn-cs"/>
              </a:rPr>
              <a:t>Self-management is a crucial component of treating diabetes since it helps to regulate blood glucose levels and prevent the onset of complications that may arise </a:t>
            </a:r>
            <a:r>
              <a:rPr lang="en-US" dirty="0"/>
              <a:t>(Nguyen et al., 2016).</a:t>
            </a:r>
          </a:p>
          <a:p>
            <a:endParaRPr lang="en-US" dirty="0"/>
          </a:p>
          <a:p>
            <a:r>
              <a:rPr lang="en-US" dirty="0"/>
              <a:t>Using evidence-based approaches in the management of chronic illnesses is useful to managing disease progression and reducing burdens as a Nurse Practitioner. Working with individuals and families to improve overall health reduces frequent hospitalization, improves lifestyle, is cost effective, and improves positive clinical outcomes.</a:t>
            </a:r>
          </a:p>
          <a:p>
            <a:endParaRPr lang="en-US" dirty="0"/>
          </a:p>
          <a:p>
            <a:r>
              <a:rPr lang="en-US" dirty="0"/>
              <a:t>Diabetes is generally acknowledged as an epidemic that affects nearly every country, age group, and economy on the planet. According to the International Diabetes Federation, around 415 million people worldwide had diabetes in 2015, with that figure predicted to rise to 640 million by 2040 (</a:t>
            </a:r>
            <a:r>
              <a:rPr lang="en-US" dirty="0" err="1"/>
              <a:t>Papatheodorou</a:t>
            </a:r>
            <a:r>
              <a:rPr lang="en-US" dirty="0"/>
              <a:t> et al., 2018). </a:t>
            </a:r>
          </a:p>
          <a:p>
            <a:r>
              <a:rPr lang="en-US" dirty="0"/>
              <a:t>Diabetes is a chronic disease that can worsen over time, therefore treatment and prevention are essential. Internal and external balance, adherence to medication and food regimens, and ongoing education are all key aspects of medical treatment.</a:t>
            </a:r>
          </a:p>
          <a:p>
            <a:endParaRPr lang="en-US" dirty="0"/>
          </a:p>
        </p:txBody>
      </p:sp>
      <p:sp>
        <p:nvSpPr>
          <p:cNvPr id="4" name="Slide Number Placeholder 3"/>
          <p:cNvSpPr>
            <a:spLocks noGrp="1"/>
          </p:cNvSpPr>
          <p:nvPr>
            <p:ph type="sldNum" sz="quarter" idx="5"/>
          </p:nvPr>
        </p:nvSpPr>
        <p:spPr/>
        <p:txBody>
          <a:bodyPr/>
          <a:lstStyle/>
          <a:p>
            <a:fld id="{AF88A789-FADC-464E-B4CE-2BDE638352CD}" type="slidenum">
              <a:rPr lang="en-US" smtClean="0"/>
              <a:pPr/>
              <a:t>5</a:t>
            </a:fld>
            <a:endParaRPr lang="en-US"/>
          </a:p>
        </p:txBody>
      </p:sp>
    </p:spTree>
    <p:extLst>
      <p:ext uri="{BB962C8B-B14F-4D97-AF65-F5344CB8AC3E}">
        <p14:creationId xmlns:p14="http://schemas.microsoft.com/office/powerpoint/2010/main" xmlns="" val="2526429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Non-compliance in diet is a topic of concern in diabetes management; diet plays an essential part in treating diabetes since what we eat has an impact on our health. If a patient is diagnosed with diabetes and continues to eat food  high in carbs and disregards exercise, he or she may develop </a:t>
            </a:r>
            <a:r>
              <a:rPr lang="en-US" sz="1200" b="0" i="0" kern="1200" dirty="0">
                <a:solidFill>
                  <a:schemeClr val="tx1"/>
                </a:solidFill>
                <a:effectLst/>
                <a:latin typeface="+mn-lt"/>
                <a:ea typeface="+mn-ea"/>
                <a:cs typeface="+mn-cs"/>
              </a:rPr>
              <a:t>complications that can lead to hospitalization. Chronic complications of diabetes are broadly divided into microvascular and macrovascular. Microvascular complications include neuropathy, nephropathy, and retinopathy, while macrovascular complications consist of cardiovascular disease, stroke, and peripheral artery disease (PAD) (</a:t>
            </a:r>
            <a:r>
              <a:rPr lang="en-US" dirty="0" err="1"/>
              <a:t>Papatheodorou</a:t>
            </a:r>
            <a:r>
              <a:rPr lang="en-US" dirty="0"/>
              <a:t> et al., 2018). </a:t>
            </a:r>
          </a:p>
          <a:p>
            <a:endParaRPr lang="en-US" dirty="0"/>
          </a:p>
          <a:p>
            <a:r>
              <a:rPr lang="en-US" dirty="0"/>
              <a:t>Patient noncompliance, as well as their habitat and support structures, is exacerbated by the lack of knowledge about the illness process and behavior. Changed behavior and the overcoming of unhealthy habits are contributing elements to change; one's determination to change will propel one's activity ahead, resulting in the desired outcome. Treatment is ineffective if a patient does not commit to their lifestyle changes and behaviors.</a:t>
            </a:r>
          </a:p>
          <a:p>
            <a:endParaRPr lang="en-US" dirty="0"/>
          </a:p>
          <a:p>
            <a:r>
              <a:rPr lang="en-US" dirty="0"/>
              <a:t>To improve patient compliance to diet in diabetes, a shift in treatment must begin with patient-centered care, which involves treating the patient as a whole, taking into account their history, evaluating and analyzing problems, and establishing problem-solving goals. The ultimate goals of DSME (</a:t>
            </a:r>
            <a:r>
              <a:rPr lang="en-US" sz="1200" b="0" i="0" kern="1200" dirty="0">
                <a:solidFill>
                  <a:schemeClr val="tx1"/>
                </a:solidFill>
                <a:effectLst/>
                <a:latin typeface="+mn-lt"/>
                <a:ea typeface="+mn-ea"/>
                <a:cs typeface="+mn-cs"/>
              </a:rPr>
              <a:t>diabetes self-management education), </a:t>
            </a:r>
            <a:r>
              <a:rPr lang="en-US" dirty="0"/>
              <a:t>transitioned to a concentration on informed decision-making, self-care, problem-solving, and active cooperation and engagement with the healthcare team to enhance not just clinical results but also health status, chronic condition coping, and quality of life (</a:t>
            </a:r>
            <a:r>
              <a:rPr lang="en-US" dirty="0" err="1"/>
              <a:t>Hermanns</a:t>
            </a:r>
            <a:r>
              <a:rPr lang="en-US" dirty="0"/>
              <a:t> et al., 2020).</a:t>
            </a:r>
          </a:p>
          <a:p>
            <a:endParaRPr lang="en-US" dirty="0"/>
          </a:p>
        </p:txBody>
      </p:sp>
      <p:sp>
        <p:nvSpPr>
          <p:cNvPr id="4" name="Slide Number Placeholder 3"/>
          <p:cNvSpPr>
            <a:spLocks noGrp="1"/>
          </p:cNvSpPr>
          <p:nvPr>
            <p:ph type="sldNum" sz="quarter" idx="5"/>
          </p:nvPr>
        </p:nvSpPr>
        <p:spPr/>
        <p:txBody>
          <a:bodyPr/>
          <a:lstStyle/>
          <a:p>
            <a:fld id="{AF88A789-FADC-464E-B4CE-2BDE638352CD}" type="slidenum">
              <a:rPr lang="en-US" smtClean="0"/>
              <a:pPr/>
              <a:t>6</a:t>
            </a:fld>
            <a:endParaRPr lang="en-US"/>
          </a:p>
        </p:txBody>
      </p:sp>
    </p:spTree>
    <p:extLst>
      <p:ext uri="{BB962C8B-B14F-4D97-AF65-F5344CB8AC3E}">
        <p14:creationId xmlns:p14="http://schemas.microsoft.com/office/powerpoint/2010/main" xmlns="" val="278044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 variety of reasons why people with diabetes fail to comply to a proper meal plan; two significant internal factors I encountered at the bedside are within psychosocial care. One factor includes diabetes distress (Young-Hyman et al., 2016). When individuals are newly diagnosed diabetics they are bombarded with a plethora of information that can be intimidating. Behavioral modification and strong positive mental capacity are required for management and compliance with directions. I observed patients becoming overwhelmed and giving up; they are drained by the new lifestyle shift, daily routines, and find their new condition to be difficult. </a:t>
            </a:r>
          </a:p>
          <a:p>
            <a:endParaRPr lang="en-US" dirty="0"/>
          </a:p>
          <a:p>
            <a:r>
              <a:rPr lang="en-US" dirty="0"/>
              <a:t>Another internal factor that can impact change is adherence to self-care (Young-Hyman et al., 2016). Diabetes self-care includes a range of activities like eating a low fat diet, checking one’s feet, self monitoring of blood glucose and exercise. It can be challenging to add in all these activities on top of changing one’s diet, especially in mid aged to older generations. Individuals can be set in their ways and it can become difficult to break habits and culture. Especially when culture is passed down from generation to generation.  </a:t>
            </a:r>
          </a:p>
          <a:p>
            <a:endParaRPr lang="en-US" dirty="0"/>
          </a:p>
          <a:p>
            <a:r>
              <a:rPr lang="en-US" dirty="0"/>
              <a:t>Lack of support and their surroundings are examples of external factors. When patients are discharged from the hospital, some patients do their best to follow instructions and follow the plan of care, but their home setting and surroundings are not supportive to their health diagnosis. They may not have access to healthy shopping alternatives in their neighborhood, or they may not have transportation to get from house to clinic. Non-compliance may result from this hardship in one's life condition. Some diabetic patients I see in the hospital claim noncompliance because they feel trapped in their areas, which only offer fast food joints, and they are unable to attend clinic appointments and refill medication because they are too weak to commute on public transportation alone.</a:t>
            </a:r>
          </a:p>
          <a:p>
            <a:endParaRPr lang="en-US" dirty="0"/>
          </a:p>
          <a:p>
            <a:r>
              <a:rPr lang="en-US" dirty="0"/>
              <a:t>Lack of family participation in patients’ diagnosis leads to a loss of hope and discouragement; this is especially true in the elderly, whom will deal with what they have due to a lack of resources. Because self-care necessitates confidence, the impact of family members on diabetic patients motivates them to modify their behavior. As a provider, it's critical to assess family engagement in care since inadequate collaboration leads to poor patient outcomes. I don't think my grandfather would have lived to reach 83 if it hadn't been for my grandma cooking 3 healthy meals for him every day. Some patients are dependent on others to help manage their ailments. </a:t>
            </a:r>
          </a:p>
        </p:txBody>
      </p:sp>
      <p:sp>
        <p:nvSpPr>
          <p:cNvPr id="4" name="Slide Number Placeholder 3"/>
          <p:cNvSpPr>
            <a:spLocks noGrp="1"/>
          </p:cNvSpPr>
          <p:nvPr>
            <p:ph type="sldNum" sz="quarter" idx="5"/>
          </p:nvPr>
        </p:nvSpPr>
        <p:spPr/>
        <p:txBody>
          <a:bodyPr/>
          <a:lstStyle/>
          <a:p>
            <a:fld id="{AF88A789-FADC-464E-B4CE-2BDE638352CD}" type="slidenum">
              <a:rPr lang="en-US" smtClean="0"/>
              <a:pPr/>
              <a:t>7</a:t>
            </a:fld>
            <a:endParaRPr lang="en-US"/>
          </a:p>
        </p:txBody>
      </p:sp>
    </p:spTree>
    <p:extLst>
      <p:ext uri="{BB962C8B-B14F-4D97-AF65-F5344CB8AC3E}">
        <p14:creationId xmlns:p14="http://schemas.microsoft.com/office/powerpoint/2010/main" xmlns="" val="4263051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establish positive role models and achieve improved patient outcomes, professional leadership is vital. Providers must remember to promote change in patients and families through role modeling leadership in order to encourage adherence and compliance to treatment and care coordination. Diabetes is a chronic condition that necessitates changes in food, therapy, and medications over time, making control a difficult task. Establishing a leadership role will aid in the path of change by working with patients, families, and the community to offer care in a manner that is appropriate for the patient. In nursing practice, leadership includes role modeling, reflective thinking, and patient-centered care, this will help establish a strong rapport between the patient and the practitioner. </a:t>
            </a:r>
          </a:p>
          <a:p>
            <a:endParaRPr lang="en-US" dirty="0"/>
          </a:p>
          <a:p>
            <a:r>
              <a:rPr lang="en-US" dirty="0"/>
              <a:t>A leader advocating for their patient's care and promoting therapeutic communication can promote guidance and initiate change early on by providing a safe place for patients and their families to feel included. Clinical leadership and an awareness of how clinical leaders contribute to the health-care system are critical to the implementation of values-based practice and how clinical leaders influence innovation, change, and improved treatment. (Stanley &amp; Stanley, 2018) Patients and their families entrust their care to healthcare professionals, therefore it's critical to act in a way that maintains their respect.  </a:t>
            </a:r>
          </a:p>
          <a:p>
            <a:endParaRPr lang="en-US" dirty="0"/>
          </a:p>
          <a:p>
            <a:r>
              <a:rPr lang="en-US" dirty="0"/>
              <a:t>Ethical competency, according to NONPF, is described as “applies ethically sound solutions to complex challenges linked to people, communities, and care systems” (NONFPF, 2017). This requires constant moral awareness and consideration of the patient's history. As a result of changing health care needs, healthcare has become more patient-centered and less about the organization (Heinen, </a:t>
            </a:r>
            <a:r>
              <a:rPr lang="en-US" dirty="0" err="1"/>
              <a:t>Oostveen</a:t>
            </a:r>
            <a:r>
              <a:rPr lang="en-US" dirty="0"/>
              <a:t>, Peters, Vermeulen &amp; Huis, 2019). Integrating the patient's history, considering their problems, and working towards individualized treatment are all aspects of practicing with moral and ethical integrity. When it pertains to challenges patients may experience in their homes or communities, providers must understand and sympathize with them. Providers will be able to modify care to address the patient's needs and prepare them for success when they are aware of these problems.</a:t>
            </a:r>
          </a:p>
          <a:p>
            <a:endParaRPr lang="en-US" dirty="0"/>
          </a:p>
          <a:p>
            <a:r>
              <a:rPr lang="en-US" dirty="0"/>
              <a:t>Incorporating leadership role modeling and an ethical approach to treatment plan will result in more open communication between patient and provider, resulting in a stronger rapport. Diabetic patients will feel cared for and will be transparent about their challenges. </a:t>
            </a:r>
          </a:p>
        </p:txBody>
      </p:sp>
      <p:sp>
        <p:nvSpPr>
          <p:cNvPr id="4" name="Slide Number Placeholder 3"/>
          <p:cNvSpPr>
            <a:spLocks noGrp="1"/>
          </p:cNvSpPr>
          <p:nvPr>
            <p:ph type="sldNum" sz="quarter" idx="5"/>
          </p:nvPr>
        </p:nvSpPr>
        <p:spPr/>
        <p:txBody>
          <a:bodyPr/>
          <a:lstStyle/>
          <a:p>
            <a:fld id="{AF88A789-FADC-464E-B4CE-2BDE638352CD}" type="slidenum">
              <a:rPr lang="en-US" smtClean="0"/>
              <a:pPr/>
              <a:t>8</a:t>
            </a:fld>
            <a:endParaRPr lang="en-US"/>
          </a:p>
        </p:txBody>
      </p:sp>
    </p:spTree>
    <p:extLst>
      <p:ext uri="{BB962C8B-B14F-4D97-AF65-F5344CB8AC3E}">
        <p14:creationId xmlns:p14="http://schemas.microsoft.com/office/powerpoint/2010/main" xmlns="" val="1140670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the optimal method is to use evidence-based practice by using models such as the John Hopkins nursing evidence-based model. This model will guide providers when making clinical decisions and improve patients’ overall outcome. Compliance with clinical therapy is equally as crucial as keeping a balanced eating routine outside of the hospital for those with diabetes. Diabetes is a chronic illness that can get worse over time and if not treated properly, can cause other comorbidities and eventually death. Integrating leadership skills and being ethically competent allows providers to improve patients' compliance. Early detection of treatment obstacles is critical in chronic illness management because it improves lifestyle, reduces burden, and promotes plan of care compliance.</a:t>
            </a:r>
          </a:p>
        </p:txBody>
      </p:sp>
      <p:sp>
        <p:nvSpPr>
          <p:cNvPr id="4" name="Slide Number Placeholder 3"/>
          <p:cNvSpPr>
            <a:spLocks noGrp="1"/>
          </p:cNvSpPr>
          <p:nvPr>
            <p:ph type="sldNum" sz="quarter" idx="5"/>
          </p:nvPr>
        </p:nvSpPr>
        <p:spPr/>
        <p:txBody>
          <a:bodyPr/>
          <a:lstStyle/>
          <a:p>
            <a:fld id="{AF88A789-FADC-464E-B4CE-2BDE638352CD}" type="slidenum">
              <a:rPr lang="en-US" smtClean="0"/>
              <a:pPr/>
              <a:t>9</a:t>
            </a:fld>
            <a:endParaRPr lang="en-US" dirty="0"/>
          </a:p>
        </p:txBody>
      </p:sp>
    </p:spTree>
    <p:extLst>
      <p:ext uri="{BB962C8B-B14F-4D97-AF65-F5344CB8AC3E}">
        <p14:creationId xmlns:p14="http://schemas.microsoft.com/office/powerpoint/2010/main" xmlns="" val="34604280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C74FE24D-8995-8444-9BAB-D5B38702CBB7}" type="datetimeFigureOut">
              <a:rPr lang="en-US" smtClean="0"/>
              <a:pPr/>
              <a:t>3/8/2022</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EA484244-BFA7-1C4C-820F-F9666E1E8133}" type="slidenum">
              <a:rPr lang="en-US" smtClean="0"/>
              <a:pPr/>
              <a:t>‹#›</a:t>
            </a:fld>
            <a:endParaRPr lang="en-US"/>
          </a:p>
        </p:txBody>
      </p:sp>
    </p:spTree>
    <p:extLst>
      <p:ext uri="{BB962C8B-B14F-4D97-AF65-F5344CB8AC3E}">
        <p14:creationId xmlns:p14="http://schemas.microsoft.com/office/powerpoint/2010/main" xmlns="" val="1939830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4FE24D-8995-8444-9BAB-D5B38702CBB7}" type="datetimeFigureOut">
              <a:rPr lang="en-US" smtClean="0"/>
              <a:pPr/>
              <a:t>3/8/2022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A484244-BFA7-1C4C-820F-F9666E1E8133}" type="slidenum">
              <a:rPr lang="en-US" smtClean="0"/>
              <a:pPr/>
              <a:t>‹#›</a:t>
            </a:fld>
            <a:endParaRPr lang="en-US"/>
          </a:p>
        </p:txBody>
      </p:sp>
    </p:spTree>
    <p:extLst>
      <p:ext uri="{BB962C8B-B14F-4D97-AF65-F5344CB8AC3E}">
        <p14:creationId xmlns:p14="http://schemas.microsoft.com/office/powerpoint/2010/main" xmlns="" val="158858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74FE24D-8995-8444-9BAB-D5B38702CBB7}" type="datetimeFigureOut">
              <a:rPr lang="en-US" smtClean="0"/>
              <a:pPr/>
              <a:t>3/8/2022</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A484244-BFA7-1C4C-820F-F9666E1E8133}" type="slidenum">
              <a:rPr lang="en-US" smtClean="0"/>
              <a:pPr/>
              <a:t>‹#›</a:t>
            </a:fld>
            <a:endParaRPr lang="en-US"/>
          </a:p>
        </p:txBody>
      </p:sp>
    </p:spTree>
    <p:extLst>
      <p:ext uri="{BB962C8B-B14F-4D97-AF65-F5344CB8AC3E}">
        <p14:creationId xmlns:p14="http://schemas.microsoft.com/office/powerpoint/2010/main" xmlns="" val="2253890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74FE24D-8995-8444-9BAB-D5B38702CBB7}" type="datetimeFigureOut">
              <a:rPr lang="en-US" smtClean="0"/>
              <a:pPr/>
              <a:t>3/8/2022</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A484244-BFA7-1C4C-820F-F9666E1E8133}" type="slidenum">
              <a:rPr lang="en-US" smtClean="0"/>
              <a:pPr/>
              <a:t>‹#›</a:t>
            </a:fld>
            <a:endParaRPr lang="en-US"/>
          </a:p>
        </p:txBody>
      </p:sp>
    </p:spTree>
    <p:extLst>
      <p:ext uri="{BB962C8B-B14F-4D97-AF65-F5344CB8AC3E}">
        <p14:creationId xmlns:p14="http://schemas.microsoft.com/office/powerpoint/2010/main" xmlns="" val="45949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4FE24D-8995-8444-9BAB-D5B38702CBB7}" type="datetimeFigureOut">
              <a:rPr lang="en-US" smtClean="0"/>
              <a:pPr/>
              <a:t>3/8/2022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A484244-BFA7-1C4C-820F-F9666E1E8133}" type="slidenum">
              <a:rPr lang="en-US" smtClean="0"/>
              <a:pPr/>
              <a:t>‹#›</a:t>
            </a:fld>
            <a:endParaRPr lang="en-US"/>
          </a:p>
        </p:txBody>
      </p:sp>
    </p:spTree>
    <p:extLst>
      <p:ext uri="{BB962C8B-B14F-4D97-AF65-F5344CB8AC3E}">
        <p14:creationId xmlns:p14="http://schemas.microsoft.com/office/powerpoint/2010/main" xmlns="" val="408316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74FE24D-8995-8444-9BAB-D5B38702CBB7}" type="datetimeFigureOut">
              <a:rPr lang="en-US" smtClean="0"/>
              <a:pPr/>
              <a:t>3/8/2022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484244-BFA7-1C4C-820F-F9666E1E8133}" type="slidenum">
              <a:rPr lang="en-US" smtClean="0"/>
              <a:pPr/>
              <a:t>‹#›</a:t>
            </a:fld>
            <a:endParaRPr lang="en-US"/>
          </a:p>
        </p:txBody>
      </p:sp>
    </p:spTree>
    <p:extLst>
      <p:ext uri="{BB962C8B-B14F-4D97-AF65-F5344CB8AC3E}">
        <p14:creationId xmlns:p14="http://schemas.microsoft.com/office/powerpoint/2010/main" xmlns="" val="40892746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74FE24D-8995-8444-9BAB-D5B38702CBB7}" type="datetimeFigureOut">
              <a:rPr lang="en-US" smtClean="0"/>
              <a:pPr/>
              <a:t>3/8/2022</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EA484244-BFA7-1C4C-820F-F9666E1E8133}" type="slidenum">
              <a:rPr lang="en-US" smtClean="0"/>
              <a:pPr/>
              <a:t>‹#›</a:t>
            </a:fld>
            <a:endParaRPr lang="en-US"/>
          </a:p>
        </p:txBody>
      </p:sp>
    </p:spTree>
    <p:extLst>
      <p:ext uri="{BB962C8B-B14F-4D97-AF65-F5344CB8AC3E}">
        <p14:creationId xmlns:p14="http://schemas.microsoft.com/office/powerpoint/2010/main" xmlns="" val="1403026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C74FE24D-8995-8444-9BAB-D5B38702CBB7}" type="datetimeFigureOut">
              <a:rPr lang="en-US" smtClean="0"/>
              <a:pPr/>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484244-BFA7-1C4C-820F-F9666E1E8133}" type="slidenum">
              <a:rPr lang="en-US" smtClean="0"/>
              <a:pPr/>
              <a:t>‹#›</a:t>
            </a:fld>
            <a:endParaRPr lang="en-US"/>
          </a:p>
        </p:txBody>
      </p:sp>
    </p:spTree>
    <p:extLst>
      <p:ext uri="{BB962C8B-B14F-4D97-AF65-F5344CB8AC3E}">
        <p14:creationId xmlns:p14="http://schemas.microsoft.com/office/powerpoint/2010/main" xmlns="" val="20963250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74FE24D-8995-8444-9BAB-D5B38702CBB7}" type="datetimeFigureOut">
              <a:rPr lang="en-US" smtClean="0"/>
              <a:pPr/>
              <a:t>3/8/2022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A484244-BFA7-1C4C-820F-F9666E1E8133}" type="slidenum">
              <a:rPr lang="en-US" smtClean="0"/>
              <a:pPr/>
              <a:t>‹#›</a:t>
            </a:fld>
            <a:endParaRPr lang="en-US"/>
          </a:p>
        </p:txBody>
      </p:sp>
    </p:spTree>
    <p:extLst>
      <p:ext uri="{BB962C8B-B14F-4D97-AF65-F5344CB8AC3E}">
        <p14:creationId xmlns:p14="http://schemas.microsoft.com/office/powerpoint/2010/main" xmlns="" val="32819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4FE24D-8995-8444-9BAB-D5B38702CBB7}" type="datetimeFigureOut">
              <a:rPr lang="en-US" smtClean="0"/>
              <a:pPr/>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484244-BFA7-1C4C-820F-F9666E1E8133}" type="slidenum">
              <a:rPr lang="en-US" smtClean="0"/>
              <a:pPr/>
              <a:t>‹#›</a:t>
            </a:fld>
            <a:endParaRPr lang="en-US"/>
          </a:p>
        </p:txBody>
      </p:sp>
    </p:spTree>
    <p:extLst>
      <p:ext uri="{BB962C8B-B14F-4D97-AF65-F5344CB8AC3E}">
        <p14:creationId xmlns:p14="http://schemas.microsoft.com/office/powerpoint/2010/main" xmlns="" val="2698162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4FE24D-8995-8444-9BAB-D5B38702CBB7}" type="datetimeFigureOut">
              <a:rPr lang="en-US" smtClean="0"/>
              <a:pPr/>
              <a:t>3/8/2022</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A484244-BFA7-1C4C-820F-F9666E1E8133}" type="slidenum">
              <a:rPr lang="en-US" smtClean="0"/>
              <a:pPr/>
              <a:t>‹#›</a:t>
            </a:fld>
            <a:endParaRPr lang="en-US"/>
          </a:p>
        </p:txBody>
      </p:sp>
    </p:spTree>
    <p:extLst>
      <p:ext uri="{BB962C8B-B14F-4D97-AF65-F5344CB8AC3E}">
        <p14:creationId xmlns:p14="http://schemas.microsoft.com/office/powerpoint/2010/main" xmlns="" val="2518644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4FE24D-8995-8444-9BAB-D5B38702CBB7}" type="datetimeFigureOut">
              <a:rPr lang="en-US" smtClean="0"/>
              <a:pPr/>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484244-BFA7-1C4C-820F-F9666E1E8133}" type="slidenum">
              <a:rPr lang="en-US" smtClean="0"/>
              <a:pPr/>
              <a:t>‹#›</a:t>
            </a:fld>
            <a:endParaRPr lang="en-US"/>
          </a:p>
        </p:txBody>
      </p:sp>
    </p:spTree>
    <p:extLst>
      <p:ext uri="{BB962C8B-B14F-4D97-AF65-F5344CB8AC3E}">
        <p14:creationId xmlns:p14="http://schemas.microsoft.com/office/powerpoint/2010/main" xmlns="" val="268428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4FE24D-8995-8444-9BAB-D5B38702CBB7}" type="datetimeFigureOut">
              <a:rPr lang="en-US" smtClean="0"/>
              <a:pPr/>
              <a:t>3/8/2022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484244-BFA7-1C4C-820F-F9666E1E8133}" type="slidenum">
              <a:rPr lang="en-US" smtClean="0"/>
              <a:pPr/>
              <a:t>‹#›</a:t>
            </a:fld>
            <a:endParaRPr lang="en-US"/>
          </a:p>
        </p:txBody>
      </p:sp>
    </p:spTree>
    <p:extLst>
      <p:ext uri="{BB962C8B-B14F-4D97-AF65-F5344CB8AC3E}">
        <p14:creationId xmlns:p14="http://schemas.microsoft.com/office/powerpoint/2010/main" xmlns="" val="3722466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4FE24D-8995-8444-9BAB-D5B38702CBB7}" type="datetimeFigureOut">
              <a:rPr lang="en-US" smtClean="0"/>
              <a:pPr/>
              <a:t>3/8/2022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484244-BFA7-1C4C-820F-F9666E1E8133}" type="slidenum">
              <a:rPr lang="en-US" smtClean="0"/>
              <a:pPr/>
              <a:t>‹#›</a:t>
            </a:fld>
            <a:endParaRPr lang="en-US"/>
          </a:p>
        </p:txBody>
      </p:sp>
    </p:spTree>
    <p:extLst>
      <p:ext uri="{BB962C8B-B14F-4D97-AF65-F5344CB8AC3E}">
        <p14:creationId xmlns:p14="http://schemas.microsoft.com/office/powerpoint/2010/main" xmlns="" val="2768878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4FE24D-8995-8444-9BAB-D5B38702CBB7}" type="datetimeFigureOut">
              <a:rPr lang="en-US" smtClean="0"/>
              <a:pPr/>
              <a:t>3/8/2022</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A484244-BFA7-1C4C-820F-F9666E1E8133}" type="slidenum">
              <a:rPr lang="en-US" smtClean="0"/>
              <a:pPr/>
              <a:t>‹#›</a:t>
            </a:fld>
            <a:endParaRPr lang="en-US"/>
          </a:p>
        </p:txBody>
      </p:sp>
    </p:spTree>
    <p:extLst>
      <p:ext uri="{BB962C8B-B14F-4D97-AF65-F5344CB8AC3E}">
        <p14:creationId xmlns:p14="http://schemas.microsoft.com/office/powerpoint/2010/main" xmlns="" val="270518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4FE24D-8995-8444-9BAB-D5B38702CBB7}" type="datetimeFigureOut">
              <a:rPr lang="en-US" smtClean="0"/>
              <a:pPr/>
              <a:t>3/8/2022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A484244-BFA7-1C4C-820F-F9666E1E8133}" type="slidenum">
              <a:rPr lang="en-US" smtClean="0"/>
              <a:pPr/>
              <a:t>‹#›</a:t>
            </a:fld>
            <a:endParaRPr lang="en-US"/>
          </a:p>
        </p:txBody>
      </p:sp>
    </p:spTree>
    <p:extLst>
      <p:ext uri="{BB962C8B-B14F-4D97-AF65-F5344CB8AC3E}">
        <p14:creationId xmlns:p14="http://schemas.microsoft.com/office/powerpoint/2010/main" xmlns="" val="1567567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4FE24D-8995-8444-9BAB-D5B38702CBB7}" type="datetimeFigureOut">
              <a:rPr lang="en-US" smtClean="0"/>
              <a:pPr/>
              <a:t>3/8/2022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A484244-BFA7-1C4C-820F-F9666E1E8133}" type="slidenum">
              <a:rPr lang="en-US" smtClean="0"/>
              <a:pPr/>
              <a:t>‹#›</a:t>
            </a:fld>
            <a:endParaRPr lang="en-US"/>
          </a:p>
        </p:txBody>
      </p:sp>
    </p:spTree>
    <p:extLst>
      <p:ext uri="{BB962C8B-B14F-4D97-AF65-F5344CB8AC3E}">
        <p14:creationId xmlns:p14="http://schemas.microsoft.com/office/powerpoint/2010/main" xmlns="" val="1982807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C74FE24D-8995-8444-9BAB-D5B38702CBB7}" type="datetimeFigureOut">
              <a:rPr lang="en-US" smtClean="0"/>
              <a:pPr/>
              <a:t>3/8/2022</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EA484244-BFA7-1C4C-820F-F9666E1E8133}" type="slidenum">
              <a:rPr lang="en-US" smtClean="0"/>
              <a:pPr/>
              <a:t>‹#›</a:t>
            </a:fld>
            <a:endParaRPr lang="en-US"/>
          </a:p>
        </p:txBody>
      </p:sp>
    </p:spTree>
    <p:extLst>
      <p:ext uri="{BB962C8B-B14F-4D97-AF65-F5344CB8AC3E}">
        <p14:creationId xmlns:p14="http://schemas.microsoft.com/office/powerpoint/2010/main" xmlns="" val="774938311"/>
      </p:ext>
    </p:extLst>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 id="2147483811" r:id="rId12"/>
    <p:sldLayoutId id="2147483812" r:id="rId13"/>
    <p:sldLayoutId id="2147483813" r:id="rId14"/>
    <p:sldLayoutId id="2147483814" r:id="rId15"/>
    <p:sldLayoutId id="2147483815" r:id="rId16"/>
    <p:sldLayoutId id="2147483816"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google.com/imgres?imgurl=https://www.hopkinsmedicine.org/sebin/d/o/2022%20EBP%20Model.PNG&amp;imgrefurl=https://www.hopkinsmedicine.org/evidence-based-practice/ijhn_2017_ebp.html&amp;tbnid=JEZMBqtaGlXYTM&amp;vet=12ahUKEwjjoYzNl7nzAhXLEc0KHZffD3cQMygAegUIARCrAQ..i&amp;docid=C4MWeZnY545irM&amp;w=1144&amp;h=598&amp;itg=1&amp;q=john%20hopkins%20evidence%20based%20practice%20model&amp;ved=2ahUKEwjjoYzNl7nzAhXLEc0KHZffD3cQMygAegUIARCrAQ"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A20706-DDFD-104F-B361-6F3847DFD015}"/>
              </a:ext>
            </a:extLst>
          </p:cNvPr>
          <p:cNvSpPr>
            <a:spLocks noGrp="1"/>
          </p:cNvSpPr>
          <p:nvPr>
            <p:ph type="ctrTitle"/>
          </p:nvPr>
        </p:nvSpPr>
        <p:spPr>
          <a:xfrm>
            <a:off x="1154955" y="645459"/>
            <a:ext cx="8825658" cy="2644590"/>
          </a:xfrm>
        </p:spPr>
        <p:txBody>
          <a:bodyPr/>
          <a:lstStyle/>
          <a:p>
            <a:pPr algn="ctr"/>
            <a:r>
              <a:rPr lang="en-US" dirty="0"/>
              <a:t>Non-Compliance of Diet For Individuals with Diabetes </a:t>
            </a:r>
          </a:p>
        </p:txBody>
      </p:sp>
      <p:sp>
        <p:nvSpPr>
          <p:cNvPr id="3" name="Subtitle 2">
            <a:extLst>
              <a:ext uri="{FF2B5EF4-FFF2-40B4-BE49-F238E27FC236}">
                <a16:creationId xmlns:a16="http://schemas.microsoft.com/office/drawing/2014/main" xmlns="" id="{87F173C4-D11F-5F4C-9705-E666C606A72A}"/>
              </a:ext>
            </a:extLst>
          </p:cNvPr>
          <p:cNvSpPr>
            <a:spLocks noGrp="1"/>
          </p:cNvSpPr>
          <p:nvPr>
            <p:ph type="subTitle" idx="1"/>
          </p:nvPr>
        </p:nvSpPr>
        <p:spPr>
          <a:xfrm>
            <a:off x="1154955" y="3567951"/>
            <a:ext cx="8825658" cy="2366683"/>
          </a:xfrm>
        </p:spPr>
        <p:txBody>
          <a:bodyPr/>
          <a:lstStyle/>
          <a:p>
            <a:pPr algn="ctr"/>
            <a:endParaRPr lang="en-US" dirty="0"/>
          </a:p>
        </p:txBody>
      </p:sp>
    </p:spTree>
    <p:extLst>
      <p:ext uri="{BB962C8B-B14F-4D97-AF65-F5344CB8AC3E}">
        <p14:creationId xmlns:p14="http://schemas.microsoft.com/office/powerpoint/2010/main" xmlns="" val="3343438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B9A8F7-8E71-9D46-9EF9-8F18C4833F10}"/>
              </a:ext>
            </a:extLst>
          </p:cNvPr>
          <p:cNvSpPr>
            <a:spLocks noGrp="1"/>
          </p:cNvSpPr>
          <p:nvPr>
            <p:ph type="title"/>
          </p:nvPr>
        </p:nvSpPr>
        <p:spPr/>
        <p:txBody>
          <a:bodyPr/>
          <a:lstStyle/>
          <a:p>
            <a:pPr algn="ctr"/>
            <a:r>
              <a:rPr lang="en-US" dirty="0"/>
              <a:t>References</a:t>
            </a:r>
          </a:p>
        </p:txBody>
      </p:sp>
      <p:sp>
        <p:nvSpPr>
          <p:cNvPr id="3" name="Content Placeholder 2">
            <a:extLst>
              <a:ext uri="{FF2B5EF4-FFF2-40B4-BE49-F238E27FC236}">
                <a16:creationId xmlns:a16="http://schemas.microsoft.com/office/drawing/2014/main" xmlns="" id="{F3DF04A9-E83E-DA46-AA6A-E5A569690D52}"/>
              </a:ext>
            </a:extLst>
          </p:cNvPr>
          <p:cNvSpPr>
            <a:spLocks noGrp="1"/>
          </p:cNvSpPr>
          <p:nvPr>
            <p:ph idx="1"/>
          </p:nvPr>
        </p:nvSpPr>
        <p:spPr>
          <a:xfrm>
            <a:off x="1154954" y="2286000"/>
            <a:ext cx="8825659" cy="4572000"/>
          </a:xfrm>
        </p:spPr>
        <p:txBody>
          <a:bodyPr>
            <a:normAutofit/>
          </a:bodyPr>
          <a:lstStyle/>
          <a:p>
            <a:r>
              <a:rPr lang="en-US" sz="1200" dirty="0"/>
              <a:t>Dang, D., </a:t>
            </a:r>
            <a:r>
              <a:rPr lang="en-US" sz="1200" dirty="0" err="1"/>
              <a:t>Dearholt</a:t>
            </a:r>
            <a:r>
              <a:rPr lang="en-US" sz="1200" dirty="0"/>
              <a:t>, S., Bissett, K., </a:t>
            </a:r>
            <a:r>
              <a:rPr lang="en-US" sz="1200" dirty="0" err="1"/>
              <a:t>Ascenzi</a:t>
            </a:r>
            <a:r>
              <a:rPr lang="en-US" sz="1200" dirty="0"/>
              <a:t>, J., &amp; Whalen, M. (2021). </a:t>
            </a:r>
            <a:r>
              <a:rPr lang="en-US" sz="1200" i="1" dirty="0"/>
              <a:t>Johns Hopkins evidence-based practice for nurses and healthcare professionals: Model and Guidelines</a:t>
            </a:r>
            <a:r>
              <a:rPr lang="en-US" sz="1200" dirty="0"/>
              <a:t> (4th ed.). Sigma Theta Tau International. </a:t>
            </a:r>
          </a:p>
          <a:p>
            <a:r>
              <a:rPr lang="en-US" sz="1200" dirty="0"/>
              <a:t>Heinen, M., </a:t>
            </a:r>
            <a:r>
              <a:rPr lang="en-US" sz="1200" dirty="0" err="1"/>
              <a:t>Oostveen</a:t>
            </a:r>
            <a:r>
              <a:rPr lang="en-US" sz="1200" dirty="0"/>
              <a:t>, C., Peters, J., Vermeulen, H., &amp; Huis, A. (2019). An integrative review of leadership competencies and attributes in Advanced Nursing Practice. </a:t>
            </a:r>
            <a:r>
              <a:rPr lang="en-US" sz="1200" i="1" dirty="0"/>
              <a:t>Journal of Advanced Nursing</a:t>
            </a:r>
            <a:r>
              <a:rPr lang="en-US" sz="1200" dirty="0"/>
              <a:t>, </a:t>
            </a:r>
            <a:r>
              <a:rPr lang="en-US" sz="1200" i="1" dirty="0"/>
              <a:t>75</a:t>
            </a:r>
            <a:r>
              <a:rPr lang="en-US" sz="1200" dirty="0"/>
              <a:t>(11), 2378–2392. https://</a:t>
            </a:r>
            <a:r>
              <a:rPr lang="en-US" sz="1200" dirty="0" err="1"/>
              <a:t>doi.org</a:t>
            </a:r>
            <a:r>
              <a:rPr lang="en-US" sz="1200" dirty="0"/>
              <a:t>/10.1111/jan.14092 </a:t>
            </a:r>
          </a:p>
          <a:p>
            <a:r>
              <a:rPr lang="en-US" sz="1200" dirty="0" err="1"/>
              <a:t>Hermanns</a:t>
            </a:r>
            <a:r>
              <a:rPr lang="en-US" sz="1200" dirty="0"/>
              <a:t>, N., </a:t>
            </a:r>
            <a:r>
              <a:rPr lang="en-US" sz="1200" dirty="0" err="1"/>
              <a:t>Ehrmann</a:t>
            </a:r>
            <a:r>
              <a:rPr lang="en-US" sz="1200" dirty="0"/>
              <a:t>, D., Finke‐</a:t>
            </a:r>
            <a:r>
              <a:rPr lang="en-US" sz="1200" dirty="0" err="1"/>
              <a:t>Groene</a:t>
            </a:r>
            <a:r>
              <a:rPr lang="en-US" sz="1200" dirty="0"/>
              <a:t>, K., &amp; Kulzer, B. (2020). Trends in diabetes self‐management education: Where are we coming from and where are we going? A narrative review. </a:t>
            </a:r>
            <a:r>
              <a:rPr lang="en-US" sz="1200" i="1" dirty="0"/>
              <a:t>Diabetic Medicine</a:t>
            </a:r>
            <a:r>
              <a:rPr lang="en-US" sz="1200" dirty="0"/>
              <a:t>. https://</a:t>
            </a:r>
            <a:r>
              <a:rPr lang="en-US" sz="1200" dirty="0" err="1"/>
              <a:t>doi.org</a:t>
            </a:r>
            <a:r>
              <a:rPr lang="en-US" sz="1200" dirty="0"/>
              <a:t>/10.1111/dme.14256 </a:t>
            </a:r>
          </a:p>
          <a:p>
            <a:r>
              <a:rPr lang="en-US" sz="1200" dirty="0"/>
              <a:t>Mackey, A., &amp; </a:t>
            </a:r>
            <a:r>
              <a:rPr lang="en-US" sz="1200" dirty="0" err="1"/>
              <a:t>Bassendowski</a:t>
            </a:r>
            <a:r>
              <a:rPr lang="en-US" sz="1200" dirty="0"/>
              <a:t>, S. (2017). The history of evidence-based practice in nursing education and Practice. </a:t>
            </a:r>
            <a:r>
              <a:rPr lang="en-US" sz="1200" i="1" dirty="0"/>
              <a:t>Journal of Professional Nursing</a:t>
            </a:r>
            <a:r>
              <a:rPr lang="en-US" sz="1200" dirty="0"/>
              <a:t>, </a:t>
            </a:r>
            <a:r>
              <a:rPr lang="en-US" sz="1200" i="1" dirty="0"/>
              <a:t>33</a:t>
            </a:r>
            <a:r>
              <a:rPr lang="en-US" sz="1200" dirty="0"/>
              <a:t>(1), 51–55. https://</a:t>
            </a:r>
            <a:r>
              <a:rPr lang="en-US" sz="1200" dirty="0" err="1"/>
              <a:t>doi.org</a:t>
            </a:r>
            <a:r>
              <a:rPr lang="en-US" sz="1200" dirty="0"/>
              <a:t>/10.1016/j.profnurs.2016.05.009 </a:t>
            </a:r>
          </a:p>
          <a:p>
            <a:r>
              <a:rPr lang="en-US" sz="1200" dirty="0"/>
              <a:t>National Organization of Nurse Practitioner Faculties. (2017). Nurse practitioner core competencies content. 	https://</a:t>
            </a:r>
            <a:r>
              <a:rPr lang="en-US" sz="1200" dirty="0" err="1"/>
              <a:t>cdn.ymaws.com</a:t>
            </a:r>
            <a:r>
              <a:rPr lang="en-US" sz="1200" dirty="0"/>
              <a:t>/</a:t>
            </a:r>
            <a:r>
              <a:rPr lang="en-US" sz="1200" dirty="0" err="1"/>
              <a:t>www.nonpf.org</a:t>
            </a:r>
            <a:r>
              <a:rPr lang="en-US" sz="1200" dirty="0"/>
              <a:t>/resource/</a:t>
            </a:r>
            <a:r>
              <a:rPr lang="en-US" sz="1200" dirty="0" err="1"/>
              <a:t>resmgr</a:t>
            </a:r>
            <a:r>
              <a:rPr lang="en-US" sz="1200" dirty="0"/>
              <a:t>/competencies/2017_NPCoreComps_wit </a:t>
            </a:r>
            <a:r>
              <a:rPr lang="en-US" sz="1200" dirty="0" err="1"/>
              <a:t>h_Curric.pdf</a:t>
            </a:r>
            <a:endParaRPr lang="en-US" sz="1200" dirty="0"/>
          </a:p>
          <a:p>
            <a:r>
              <a:rPr lang="en-US" sz="1200" dirty="0"/>
              <a:t>Nguyen , A. L., </a:t>
            </a:r>
            <a:r>
              <a:rPr lang="en-US" sz="1200" dirty="0" err="1"/>
              <a:t>Mosqueda</a:t>
            </a:r>
            <a:r>
              <a:rPr lang="en-US" sz="1200" dirty="0"/>
              <a:t>, L. A., Moore, A. A., </a:t>
            </a:r>
            <a:r>
              <a:rPr lang="en-US" sz="1200" dirty="0" err="1"/>
              <a:t>Duru</a:t>
            </a:r>
            <a:r>
              <a:rPr lang="en-US" sz="1200" dirty="0"/>
              <a:t>, O. K., </a:t>
            </a:r>
            <a:r>
              <a:rPr lang="en-US" sz="1200" dirty="0" err="1"/>
              <a:t>Bennink</a:t>
            </a:r>
            <a:r>
              <a:rPr lang="en-US" sz="1200" dirty="0"/>
              <a:t>, J., Peraza, S., </a:t>
            </a:r>
            <a:r>
              <a:rPr lang="en-US" sz="1200" dirty="0" err="1"/>
              <a:t>Nikroo</a:t>
            </a:r>
            <a:r>
              <a:rPr lang="en-US" sz="1200" dirty="0"/>
              <a:t>, N., Cruz, M., </a:t>
            </a:r>
            <a:r>
              <a:rPr lang="en-US" sz="1200" dirty="0" err="1"/>
              <a:t>Haghi</a:t>
            </a:r>
            <a:r>
              <a:rPr lang="en-US" sz="1200" dirty="0"/>
              <a:t>, L. L., &amp; Angulo, M. M. (2016, April 21). </a:t>
            </a:r>
            <a:r>
              <a:rPr lang="en-US" sz="1200" i="1" dirty="0"/>
              <a:t>A clinic-based pilot intervention to enhance diabetes management for elderly Hispanic patients</a:t>
            </a:r>
            <a:r>
              <a:rPr lang="en-US" sz="1200" dirty="0"/>
              <a:t>. The journal of health, environment &amp; education. Retrieved October 8, 2021, from https://</a:t>
            </a:r>
            <a:r>
              <a:rPr lang="en-US" sz="1200" dirty="0" err="1"/>
              <a:t>pubmed.ncbi.nlm.nih.gov</a:t>
            </a:r>
            <a:r>
              <a:rPr lang="en-US" sz="1200" dirty="0"/>
              <a:t>/27110482/. </a:t>
            </a:r>
          </a:p>
          <a:p>
            <a:endParaRPr lang="en-US" sz="1200" dirty="0"/>
          </a:p>
          <a:p>
            <a:endParaRPr lang="en-US" dirty="0"/>
          </a:p>
        </p:txBody>
      </p:sp>
    </p:spTree>
    <p:extLst>
      <p:ext uri="{BB962C8B-B14F-4D97-AF65-F5344CB8AC3E}">
        <p14:creationId xmlns:p14="http://schemas.microsoft.com/office/powerpoint/2010/main" xmlns="" val="3672535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1DF5CB-F1AE-3A41-8C95-E289662FBD70}"/>
              </a:ext>
            </a:extLst>
          </p:cNvPr>
          <p:cNvSpPr>
            <a:spLocks noGrp="1"/>
          </p:cNvSpPr>
          <p:nvPr>
            <p:ph type="title"/>
          </p:nvPr>
        </p:nvSpPr>
        <p:spPr/>
        <p:txBody>
          <a:bodyPr/>
          <a:lstStyle/>
          <a:p>
            <a:pPr algn="ctr"/>
            <a:r>
              <a:rPr lang="en-US"/>
              <a:t>References continued</a:t>
            </a:r>
          </a:p>
        </p:txBody>
      </p:sp>
      <p:sp>
        <p:nvSpPr>
          <p:cNvPr id="3" name="Content Placeholder 2">
            <a:extLst>
              <a:ext uri="{FF2B5EF4-FFF2-40B4-BE49-F238E27FC236}">
                <a16:creationId xmlns:a16="http://schemas.microsoft.com/office/drawing/2014/main" xmlns="" id="{73C835E7-58B6-5640-B4DF-5145B1D36CD2}"/>
              </a:ext>
            </a:extLst>
          </p:cNvPr>
          <p:cNvSpPr>
            <a:spLocks noGrp="1"/>
          </p:cNvSpPr>
          <p:nvPr>
            <p:ph idx="1"/>
          </p:nvPr>
        </p:nvSpPr>
        <p:spPr/>
        <p:txBody>
          <a:bodyPr/>
          <a:lstStyle/>
          <a:p>
            <a:r>
              <a:rPr lang="en-US" sz="1200" err="1"/>
              <a:t>Papatheodorou</a:t>
            </a:r>
            <a:r>
              <a:rPr lang="en-US" sz="1200"/>
              <a:t>, K., Banach, M., </a:t>
            </a:r>
            <a:r>
              <a:rPr lang="en-US" sz="1200" err="1"/>
              <a:t>Bekiari</a:t>
            </a:r>
            <a:r>
              <a:rPr lang="en-US" sz="1200"/>
              <a:t>, E., Rizzo, M., &amp; Edmonds, M. (2018). Complications of diabetes 2017. </a:t>
            </a:r>
            <a:r>
              <a:rPr lang="en-US" sz="1200" i="1"/>
              <a:t>Journal of Diabetes Research</a:t>
            </a:r>
            <a:r>
              <a:rPr lang="en-US" sz="1200"/>
              <a:t>, </a:t>
            </a:r>
            <a:r>
              <a:rPr lang="en-US" sz="1200" i="1"/>
              <a:t>2018</a:t>
            </a:r>
            <a:r>
              <a:rPr lang="en-US" sz="1200"/>
              <a:t>, 1–4. https://</a:t>
            </a:r>
            <a:r>
              <a:rPr lang="en-US" sz="1200" err="1"/>
              <a:t>doi.org</a:t>
            </a:r>
            <a:r>
              <a:rPr lang="en-US" sz="1200"/>
              <a:t>/10.1155/2018/3086167 </a:t>
            </a:r>
          </a:p>
          <a:p>
            <a:r>
              <a:rPr lang="en-US" sz="1200"/>
              <a:t>Stanley, D., &amp; Stanley, K. (2018). Clinical leadership and nursing explored: A literature search. </a:t>
            </a:r>
            <a:r>
              <a:rPr lang="en-US" sz="1200" i="1"/>
              <a:t>Journal of Clinical Nursing</a:t>
            </a:r>
            <a:r>
              <a:rPr lang="en-US" sz="1200"/>
              <a:t>, </a:t>
            </a:r>
            <a:r>
              <a:rPr lang="en-US" sz="1200" i="1"/>
              <a:t>27</a:t>
            </a:r>
            <a:r>
              <a:rPr lang="en-US" sz="1200"/>
              <a:t>(9-10), 1730–1743. https://</a:t>
            </a:r>
            <a:r>
              <a:rPr lang="en-US" sz="1200" err="1"/>
              <a:t>doi.org</a:t>
            </a:r>
            <a:r>
              <a:rPr lang="en-US" sz="1200"/>
              <a:t>/10.1111/jocn.14145 </a:t>
            </a:r>
          </a:p>
          <a:p>
            <a:r>
              <a:rPr lang="en-US" sz="1200"/>
              <a:t>Young-Hyman, D., de Groot, M., Hill-Briggs, F., Gonzalez, J. S., Hood, K., &amp; </a:t>
            </a:r>
            <a:r>
              <a:rPr lang="en-US" sz="1200" err="1"/>
              <a:t>Peyrot</a:t>
            </a:r>
            <a:r>
              <a:rPr lang="en-US" sz="1200"/>
              <a:t>, M. (2016). Psychosocial care for people with diabetes: A position statement of the American Diabetes Association. </a:t>
            </a:r>
            <a:r>
              <a:rPr lang="en-US" sz="1200" i="1"/>
              <a:t>Diabetes Care</a:t>
            </a:r>
            <a:r>
              <a:rPr lang="en-US" sz="1200"/>
              <a:t>, </a:t>
            </a:r>
            <a:r>
              <a:rPr lang="en-US" sz="1200" i="1"/>
              <a:t>39</a:t>
            </a:r>
            <a:r>
              <a:rPr lang="en-US" sz="1200"/>
              <a:t>(12), 2126–2140. https://</a:t>
            </a:r>
            <a:r>
              <a:rPr lang="en-US" sz="1200" err="1"/>
              <a:t>doi.org</a:t>
            </a:r>
            <a:r>
              <a:rPr lang="en-US" sz="1200"/>
              <a:t>/10.2337/dc16-2053 </a:t>
            </a:r>
          </a:p>
          <a:p>
            <a:endParaRPr lang="en-US"/>
          </a:p>
        </p:txBody>
      </p:sp>
    </p:spTree>
    <p:extLst>
      <p:ext uri="{BB962C8B-B14F-4D97-AF65-F5344CB8AC3E}">
        <p14:creationId xmlns:p14="http://schemas.microsoft.com/office/powerpoint/2010/main" xmlns="" val="1157393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E79112-EB80-7248-835A-D6B5528918FE}"/>
              </a:ext>
            </a:extLst>
          </p:cNvPr>
          <p:cNvSpPr>
            <a:spLocks noGrp="1"/>
          </p:cNvSpPr>
          <p:nvPr>
            <p:ph type="title"/>
          </p:nvPr>
        </p:nvSpPr>
        <p:spPr/>
        <p:txBody>
          <a:bodyPr/>
          <a:lstStyle/>
          <a:p>
            <a:pPr algn="ctr"/>
            <a:r>
              <a:rPr lang="en-US" dirty="0"/>
              <a:t>Introduction</a:t>
            </a:r>
          </a:p>
        </p:txBody>
      </p:sp>
      <p:sp>
        <p:nvSpPr>
          <p:cNvPr id="3" name="Content Placeholder 2">
            <a:extLst>
              <a:ext uri="{FF2B5EF4-FFF2-40B4-BE49-F238E27FC236}">
                <a16:creationId xmlns:a16="http://schemas.microsoft.com/office/drawing/2014/main" xmlns="" id="{480082D0-4AED-6C48-864A-3C3F9FBA37FE}"/>
              </a:ext>
            </a:extLst>
          </p:cNvPr>
          <p:cNvSpPr>
            <a:spLocks noGrp="1"/>
          </p:cNvSpPr>
          <p:nvPr>
            <p:ph idx="1"/>
          </p:nvPr>
        </p:nvSpPr>
        <p:spPr/>
        <p:txBody>
          <a:bodyPr/>
          <a:lstStyle/>
          <a:p>
            <a:r>
              <a:rPr lang="en-US" sz="2400" dirty="0"/>
              <a:t>Evidence-based projects</a:t>
            </a:r>
          </a:p>
          <a:p>
            <a:r>
              <a:rPr lang="en-US" sz="2400" dirty="0"/>
              <a:t>Area of Interest</a:t>
            </a:r>
          </a:p>
          <a:p>
            <a:r>
              <a:rPr lang="en-US" sz="2400" dirty="0"/>
              <a:t>Issue/concern and recommendation for change</a:t>
            </a:r>
          </a:p>
          <a:p>
            <a:r>
              <a:rPr lang="en-US" sz="2400" dirty="0"/>
              <a:t>NONPF Competencies</a:t>
            </a:r>
          </a:p>
          <a:p>
            <a:endParaRPr lang="en-US" dirty="0"/>
          </a:p>
        </p:txBody>
      </p:sp>
    </p:spTree>
    <p:extLst>
      <p:ext uri="{BB962C8B-B14F-4D97-AF65-F5344CB8AC3E}">
        <p14:creationId xmlns:p14="http://schemas.microsoft.com/office/powerpoint/2010/main" xmlns="" val="2716899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xmlns="" id="{324E43EB-867C-4B35-9A5C-E435157C729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xmlns="" id="{A7C0F5DA-B59F-4F13-8BB8-FFD8F2C572B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8" name="Freeform 5">
            <a:extLst>
              <a:ext uri="{FF2B5EF4-FFF2-40B4-BE49-F238E27FC236}">
                <a16:creationId xmlns:a16="http://schemas.microsoft.com/office/drawing/2014/main" xmlns="" id="{9CEA1DEC-CC9E-4776-9E08-048A15BFA6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30" name="Freeform: Shape 29">
            <a:extLst>
              <a:ext uri="{FF2B5EF4-FFF2-40B4-BE49-F238E27FC236}">
                <a16:creationId xmlns:a16="http://schemas.microsoft.com/office/drawing/2014/main" xmlns="" id="{9CE399CF-F4B8-4832-A8CB-B93F6B1EF4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32" name="Freeform 5">
            <a:extLst>
              <a:ext uri="{FF2B5EF4-FFF2-40B4-BE49-F238E27FC236}">
                <a16:creationId xmlns:a16="http://schemas.microsoft.com/office/drawing/2014/main" xmlns="" id="{1F23E73A-FDC8-462C-83C1-3AA8961449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xmlns="" id="{743E6B99-A01C-904D-86B6-01198A7492FA}"/>
              </a:ext>
            </a:extLst>
          </p:cNvPr>
          <p:cNvSpPr>
            <a:spLocks noGrp="1"/>
          </p:cNvSpPr>
          <p:nvPr>
            <p:ph type="title"/>
          </p:nvPr>
        </p:nvSpPr>
        <p:spPr>
          <a:xfrm>
            <a:off x="994087" y="1130603"/>
            <a:ext cx="3342442" cy="4596794"/>
          </a:xfrm>
        </p:spPr>
        <p:txBody>
          <a:bodyPr vert="horz" lIns="91440" tIns="45720" rIns="91440" bIns="45720" rtlCol="0" anchor="ctr">
            <a:normAutofit/>
          </a:bodyPr>
          <a:lstStyle/>
          <a:p>
            <a:r>
              <a:rPr lang="en-US" sz="3200" b="0" i="0" kern="1200">
                <a:solidFill>
                  <a:srgbClr val="EBEBEB"/>
                </a:solidFill>
                <a:latin typeface="+mj-lt"/>
                <a:ea typeface="+mj-ea"/>
                <a:cs typeface="+mj-cs"/>
              </a:rPr>
              <a:t>Evidence Based Projects</a:t>
            </a:r>
          </a:p>
        </p:txBody>
      </p:sp>
      <p:sp>
        <p:nvSpPr>
          <p:cNvPr id="7" name="Content Placeholder 6">
            <a:extLst>
              <a:ext uri="{FF2B5EF4-FFF2-40B4-BE49-F238E27FC236}">
                <a16:creationId xmlns:a16="http://schemas.microsoft.com/office/drawing/2014/main" xmlns="" id="{BEA4B9E1-9AEE-9945-9AED-04AAA8CD55B2}"/>
              </a:ext>
            </a:extLst>
          </p:cNvPr>
          <p:cNvSpPr>
            <a:spLocks noGrp="1"/>
          </p:cNvSpPr>
          <p:nvPr>
            <p:ph idx="1"/>
          </p:nvPr>
        </p:nvSpPr>
        <p:spPr>
          <a:xfrm>
            <a:off x="5290077" y="437513"/>
            <a:ext cx="5502614" cy="5954325"/>
          </a:xfrm>
        </p:spPr>
        <p:txBody>
          <a:bodyPr anchor="ctr">
            <a:normAutofit/>
          </a:bodyPr>
          <a:lstStyle/>
          <a:p>
            <a:r>
              <a:rPr lang="en-US" sz="2400" dirty="0"/>
              <a:t>Transforms Healthcare</a:t>
            </a:r>
          </a:p>
          <a:p>
            <a:r>
              <a:rPr lang="en-US" sz="2400" dirty="0"/>
              <a:t>Changes in response to the current climate</a:t>
            </a:r>
          </a:p>
          <a:p>
            <a:r>
              <a:rPr lang="en-US" sz="2400" dirty="0"/>
              <a:t>Influences current and future practice</a:t>
            </a:r>
          </a:p>
          <a:p>
            <a:r>
              <a:rPr lang="en-US" sz="2400" dirty="0"/>
              <a:t>Key role in change and NP practice development.</a:t>
            </a:r>
          </a:p>
          <a:p>
            <a:endParaRPr lang="en-US" sz="2000" dirty="0"/>
          </a:p>
          <a:p>
            <a:pPr marL="0" indent="0">
              <a:buNone/>
            </a:pPr>
            <a:endParaRPr lang="en-US" sz="2000" dirty="0"/>
          </a:p>
        </p:txBody>
      </p:sp>
    </p:spTree>
    <p:extLst>
      <p:ext uri="{BB962C8B-B14F-4D97-AF65-F5344CB8AC3E}">
        <p14:creationId xmlns:p14="http://schemas.microsoft.com/office/powerpoint/2010/main" xmlns="" val="2152017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92" name="Group 191">
            <a:extLst>
              <a:ext uri="{FF2B5EF4-FFF2-40B4-BE49-F238E27FC236}">
                <a16:creationId xmlns:a16="http://schemas.microsoft.com/office/drawing/2014/main" xmlns="" id="{4091D54B-59AB-4A5E-8E9E-0421BD66D4F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0"/>
            <a:ext cx="12192000" cy="6858000"/>
            <a:chOff x="0" y="0"/>
            <a:chExt cx="12192000" cy="6858000"/>
          </a:xfrm>
        </p:grpSpPr>
        <p:sp>
          <p:nvSpPr>
            <p:cNvPr id="193" name="Rectangle 192">
              <a:extLst>
                <a:ext uri="{FF2B5EF4-FFF2-40B4-BE49-F238E27FC236}">
                  <a16:creationId xmlns:a16="http://schemas.microsoft.com/office/drawing/2014/main" xmlns="" id="{547CE62E-FFFD-4A1F-BA78-C3B89C36FC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0"/>
              <a:ext cx="12192000" cy="6858000"/>
            </a:xfrm>
            <a:prstGeom prst="rect">
              <a:avLst/>
            </a:prstGeom>
            <a:blipFill>
              <a:blip r:embed="rId3">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94" name="Freeform 5">
              <a:extLst>
                <a:ext uri="{FF2B5EF4-FFF2-40B4-BE49-F238E27FC236}">
                  <a16:creationId xmlns:a16="http://schemas.microsoft.com/office/drawing/2014/main" xmlns="" id="{AE51FD27-6B6A-4D21-BF22-245DA9BD0B3E}"/>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95" name="Rectangle 194">
            <a:extLst>
              <a:ext uri="{FF2B5EF4-FFF2-40B4-BE49-F238E27FC236}">
                <a16:creationId xmlns:a16="http://schemas.microsoft.com/office/drawing/2014/main" xmlns="" id="{B8144315-1C5A-4185-A952-25D98D303D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xmlns="" id="{50A020CA-6EC0-2E44-B804-2AA5EB9FB389}"/>
              </a:ext>
            </a:extLst>
          </p:cNvPr>
          <p:cNvSpPr>
            <a:spLocks noGrp="1"/>
          </p:cNvSpPr>
          <p:nvPr>
            <p:ph type="title"/>
          </p:nvPr>
        </p:nvSpPr>
        <p:spPr>
          <a:xfrm>
            <a:off x="8382055" y="1241266"/>
            <a:ext cx="3161016" cy="3153753"/>
          </a:xfrm>
        </p:spPr>
        <p:txBody>
          <a:bodyPr vert="horz" lIns="91440" tIns="45720" rIns="91440" bIns="45720" rtlCol="0" anchor="b">
            <a:normAutofit/>
          </a:bodyPr>
          <a:lstStyle/>
          <a:p>
            <a:r>
              <a:rPr lang="en-US" sz="3800" b="0" i="0" kern="1200">
                <a:solidFill>
                  <a:srgbClr val="EBEBEB"/>
                </a:solidFill>
                <a:latin typeface="+mj-lt"/>
                <a:ea typeface="+mj-ea"/>
                <a:cs typeface="+mj-cs"/>
              </a:rPr>
              <a:t>Conceptual Model</a:t>
            </a:r>
          </a:p>
        </p:txBody>
      </p:sp>
      <p:grpSp>
        <p:nvGrpSpPr>
          <p:cNvPr id="196" name="Group 195">
            <a:extLst>
              <a:ext uri="{FF2B5EF4-FFF2-40B4-BE49-F238E27FC236}">
                <a16:creationId xmlns:a16="http://schemas.microsoft.com/office/drawing/2014/main" xmlns="" id="{25A657F0-42F3-40D3-BC75-7DA1F5C6A22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23332" y="396837"/>
            <a:ext cx="7906665" cy="6058999"/>
            <a:chOff x="423332" y="396837"/>
            <a:chExt cx="7906665" cy="6058999"/>
          </a:xfrm>
        </p:grpSpPr>
        <p:sp>
          <p:nvSpPr>
            <p:cNvPr id="197" name="Rectangle 196">
              <a:extLst>
                <a:ext uri="{FF2B5EF4-FFF2-40B4-BE49-F238E27FC236}">
                  <a16:creationId xmlns:a16="http://schemas.microsoft.com/office/drawing/2014/main" xmlns="" id="{2E94FF68-7A60-47B7-AB98-1674FC7F2D1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gray">
            <a:xfrm flipH="1">
              <a:off x="423332" y="402165"/>
              <a:ext cx="678513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98" name="Freeform 5">
              <a:extLst>
                <a:ext uri="{FF2B5EF4-FFF2-40B4-BE49-F238E27FC236}">
                  <a16:creationId xmlns:a16="http://schemas.microsoft.com/office/drawing/2014/main" xmlns="" id="{42B4F8D7-4E9C-45EF-9072-1AF32CEF71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gray">
            <a:xfrm rot="5400000" flipH="1">
              <a:off x="4616676" y="2801722"/>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99" name="Freeform 5">
              <a:extLst>
                <a:ext uri="{FF2B5EF4-FFF2-40B4-BE49-F238E27FC236}">
                  <a16:creationId xmlns:a16="http://schemas.microsoft.com/office/drawing/2014/main" xmlns="" id="{3ECBDDDB-593C-40F0-8E80-AA75798EE4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gray">
            <a:xfrm rot="5677511" flipH="1">
              <a:off x="6459831" y="1826079"/>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pic>
        <p:nvPicPr>
          <p:cNvPr id="1028" name="Picture 4" descr="2022 EBP Models and Tools">
            <a:hlinkClick r:id="rId4"/>
            <a:extLst>
              <a:ext uri="{FF2B5EF4-FFF2-40B4-BE49-F238E27FC236}">
                <a16:creationId xmlns:a16="http://schemas.microsoft.com/office/drawing/2014/main" xmlns="" id="{AD499E52-C03F-574A-93D3-677B1D1CABCF}"/>
              </a:ext>
            </a:extLst>
          </p:cNvPr>
          <p:cNvPicPr>
            <a:picLocks noGrp="1" noChangeAspect="1" noChangeArrowheads="1"/>
          </p:cNvPicPr>
          <p:nvPr>
            <p:ph idx="1"/>
          </p:nvPr>
        </p:nvPicPr>
        <p:blipFill>
          <a:blip r:embed="rId5">
            <a:extLst>
              <a:ext uri="{28A0092B-C50C-407E-A947-70E740481C1C}">
                <a14:useLocalDpi xmlns:a14="http://schemas.microsoft.com/office/drawing/2010/main" xmlns="" val="0"/>
              </a:ext>
            </a:extLst>
          </a:blip>
          <a:stretch>
            <a:fillRect/>
          </a:stretch>
        </p:blipFill>
        <p:spPr bwMode="auto">
          <a:xfrm>
            <a:off x="1109763" y="1750873"/>
            <a:ext cx="6443180" cy="335625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97314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E1730A-ADF7-3D49-A1A4-CA5CA9110C60}"/>
              </a:ext>
            </a:extLst>
          </p:cNvPr>
          <p:cNvSpPr>
            <a:spLocks noGrp="1"/>
          </p:cNvSpPr>
          <p:nvPr>
            <p:ph type="title"/>
          </p:nvPr>
        </p:nvSpPr>
        <p:spPr/>
        <p:txBody>
          <a:bodyPr/>
          <a:lstStyle/>
          <a:p>
            <a:pPr algn="ctr"/>
            <a:r>
              <a:rPr lang="en-US"/>
              <a:t>Area of Interest</a:t>
            </a:r>
          </a:p>
        </p:txBody>
      </p:sp>
      <p:sp>
        <p:nvSpPr>
          <p:cNvPr id="3" name="Content Placeholder 2">
            <a:extLst>
              <a:ext uri="{FF2B5EF4-FFF2-40B4-BE49-F238E27FC236}">
                <a16:creationId xmlns:a16="http://schemas.microsoft.com/office/drawing/2014/main" xmlns="" id="{D0C3B573-A184-5A4F-A96B-D5C35C6595DA}"/>
              </a:ext>
            </a:extLst>
          </p:cNvPr>
          <p:cNvSpPr>
            <a:spLocks noGrp="1"/>
          </p:cNvSpPr>
          <p:nvPr>
            <p:ph idx="1"/>
          </p:nvPr>
        </p:nvSpPr>
        <p:spPr/>
        <p:txBody>
          <a:bodyPr/>
          <a:lstStyle/>
          <a:p>
            <a:r>
              <a:rPr lang="en-US" sz="2400" dirty="0"/>
              <a:t>Specialty track</a:t>
            </a:r>
          </a:p>
          <a:p>
            <a:r>
              <a:rPr lang="en-US" sz="2400" dirty="0"/>
              <a:t>Area of interest</a:t>
            </a:r>
          </a:p>
          <a:p>
            <a:r>
              <a:rPr lang="en-US" sz="2400" dirty="0"/>
              <a:t>NP practice change in area</a:t>
            </a:r>
          </a:p>
          <a:p>
            <a:r>
              <a:rPr lang="en-US" sz="2400" dirty="0"/>
              <a:t>What is known about topic</a:t>
            </a:r>
          </a:p>
          <a:p>
            <a:pPr marL="0" indent="0">
              <a:buNone/>
            </a:pPr>
            <a:endParaRPr lang="en-US" dirty="0"/>
          </a:p>
        </p:txBody>
      </p:sp>
    </p:spTree>
    <p:extLst>
      <p:ext uri="{BB962C8B-B14F-4D97-AF65-F5344CB8AC3E}">
        <p14:creationId xmlns:p14="http://schemas.microsoft.com/office/powerpoint/2010/main" xmlns="" val="323054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0CA3A6-275F-FB42-B275-26FFA540BAD3}"/>
              </a:ext>
            </a:extLst>
          </p:cNvPr>
          <p:cNvSpPr>
            <a:spLocks noGrp="1"/>
          </p:cNvSpPr>
          <p:nvPr>
            <p:ph type="title"/>
          </p:nvPr>
        </p:nvSpPr>
        <p:spPr/>
        <p:txBody>
          <a:bodyPr/>
          <a:lstStyle/>
          <a:p>
            <a:pPr algn="ctr"/>
            <a:r>
              <a:rPr lang="en-US"/>
              <a:t>Issue/concern and Recommendation for Change</a:t>
            </a:r>
          </a:p>
        </p:txBody>
      </p:sp>
      <p:sp>
        <p:nvSpPr>
          <p:cNvPr id="3" name="Content Placeholder 2">
            <a:extLst>
              <a:ext uri="{FF2B5EF4-FFF2-40B4-BE49-F238E27FC236}">
                <a16:creationId xmlns:a16="http://schemas.microsoft.com/office/drawing/2014/main" xmlns="" id="{26CFD4EB-5278-0B45-B3EA-7EFCD9D88B7B}"/>
              </a:ext>
            </a:extLst>
          </p:cNvPr>
          <p:cNvSpPr>
            <a:spLocks noGrp="1"/>
          </p:cNvSpPr>
          <p:nvPr>
            <p:ph idx="1"/>
          </p:nvPr>
        </p:nvSpPr>
        <p:spPr/>
        <p:txBody>
          <a:bodyPr>
            <a:normAutofit/>
          </a:bodyPr>
          <a:lstStyle/>
          <a:p>
            <a:r>
              <a:rPr lang="en-US" sz="2400" dirty="0"/>
              <a:t>Area of concern</a:t>
            </a:r>
          </a:p>
          <a:p>
            <a:r>
              <a:rPr lang="en-US" sz="2400" dirty="0"/>
              <a:t>Recommendation for practice change</a:t>
            </a:r>
          </a:p>
        </p:txBody>
      </p:sp>
    </p:spTree>
    <p:extLst>
      <p:ext uri="{BB962C8B-B14F-4D97-AF65-F5344CB8AC3E}">
        <p14:creationId xmlns:p14="http://schemas.microsoft.com/office/powerpoint/2010/main" xmlns="" val="618263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0BDF35-698A-D94C-8EA8-1F093DD8763A}"/>
              </a:ext>
            </a:extLst>
          </p:cNvPr>
          <p:cNvSpPr>
            <a:spLocks noGrp="1"/>
          </p:cNvSpPr>
          <p:nvPr>
            <p:ph type="title"/>
          </p:nvPr>
        </p:nvSpPr>
        <p:spPr/>
        <p:txBody>
          <a:bodyPr/>
          <a:lstStyle/>
          <a:p>
            <a:pPr algn="ctr"/>
            <a:r>
              <a:rPr lang="en-US"/>
              <a:t>Factors Influencing Change</a:t>
            </a:r>
          </a:p>
        </p:txBody>
      </p:sp>
      <p:sp>
        <p:nvSpPr>
          <p:cNvPr id="3" name="Content Placeholder 2">
            <a:extLst>
              <a:ext uri="{FF2B5EF4-FFF2-40B4-BE49-F238E27FC236}">
                <a16:creationId xmlns:a16="http://schemas.microsoft.com/office/drawing/2014/main" xmlns="" id="{7D6D1F5B-AA7F-1846-9F1D-9A1D6EB56FBE}"/>
              </a:ext>
            </a:extLst>
          </p:cNvPr>
          <p:cNvSpPr>
            <a:spLocks noGrp="1"/>
          </p:cNvSpPr>
          <p:nvPr>
            <p:ph idx="1"/>
          </p:nvPr>
        </p:nvSpPr>
        <p:spPr>
          <a:xfrm>
            <a:off x="1154954" y="2560320"/>
            <a:ext cx="9353875" cy="3825240"/>
          </a:xfrm>
        </p:spPr>
        <p:txBody>
          <a:bodyPr>
            <a:normAutofit/>
          </a:bodyPr>
          <a:lstStyle/>
          <a:p>
            <a:r>
              <a:rPr lang="en-US" sz="2400" dirty="0"/>
              <a:t>Internal factors</a:t>
            </a:r>
          </a:p>
          <a:p>
            <a:r>
              <a:rPr lang="en-US" sz="2400" dirty="0"/>
              <a:t>External factors</a:t>
            </a:r>
          </a:p>
        </p:txBody>
      </p:sp>
    </p:spTree>
    <p:extLst>
      <p:ext uri="{BB962C8B-B14F-4D97-AF65-F5344CB8AC3E}">
        <p14:creationId xmlns:p14="http://schemas.microsoft.com/office/powerpoint/2010/main" xmlns="" val="778657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C4678E-B09F-664C-8397-280F558328E0}"/>
              </a:ext>
            </a:extLst>
          </p:cNvPr>
          <p:cNvSpPr>
            <a:spLocks noGrp="1"/>
          </p:cNvSpPr>
          <p:nvPr>
            <p:ph type="title"/>
          </p:nvPr>
        </p:nvSpPr>
        <p:spPr/>
        <p:txBody>
          <a:bodyPr/>
          <a:lstStyle/>
          <a:p>
            <a:pPr algn="ctr"/>
            <a:r>
              <a:rPr lang="en-US"/>
              <a:t>NONPF Competencies </a:t>
            </a:r>
          </a:p>
        </p:txBody>
      </p:sp>
      <p:sp>
        <p:nvSpPr>
          <p:cNvPr id="3" name="Content Placeholder 2">
            <a:extLst>
              <a:ext uri="{FF2B5EF4-FFF2-40B4-BE49-F238E27FC236}">
                <a16:creationId xmlns:a16="http://schemas.microsoft.com/office/drawing/2014/main" xmlns="" id="{1A661742-F886-BC48-A9F9-1271888A9178}"/>
              </a:ext>
            </a:extLst>
          </p:cNvPr>
          <p:cNvSpPr>
            <a:spLocks noGrp="1"/>
          </p:cNvSpPr>
          <p:nvPr>
            <p:ph idx="1"/>
          </p:nvPr>
        </p:nvSpPr>
        <p:spPr/>
        <p:txBody>
          <a:bodyPr>
            <a:normAutofit/>
          </a:bodyPr>
          <a:lstStyle/>
          <a:p>
            <a:r>
              <a:rPr lang="en-US" sz="2400" dirty="0"/>
              <a:t>Leadership Competency</a:t>
            </a:r>
          </a:p>
          <a:p>
            <a:r>
              <a:rPr lang="en-US" sz="2400" dirty="0"/>
              <a:t>Ethics Competency</a:t>
            </a:r>
          </a:p>
        </p:txBody>
      </p:sp>
    </p:spTree>
    <p:extLst>
      <p:ext uri="{BB962C8B-B14F-4D97-AF65-F5344CB8AC3E}">
        <p14:creationId xmlns:p14="http://schemas.microsoft.com/office/powerpoint/2010/main" xmlns="" val="596740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8B55B8-D62B-3946-AEA4-039F32DCCC21}"/>
              </a:ext>
            </a:extLst>
          </p:cNvPr>
          <p:cNvSpPr>
            <a:spLocks noGrp="1"/>
          </p:cNvSpPr>
          <p:nvPr>
            <p:ph type="title"/>
          </p:nvPr>
        </p:nvSpPr>
        <p:spPr/>
        <p:txBody>
          <a:bodyPr/>
          <a:lstStyle/>
          <a:p>
            <a:pPr algn="ctr"/>
            <a:r>
              <a:rPr lang="en-US"/>
              <a:t>Conclusion</a:t>
            </a:r>
          </a:p>
        </p:txBody>
      </p:sp>
      <p:sp>
        <p:nvSpPr>
          <p:cNvPr id="3" name="Content Placeholder 2">
            <a:extLst>
              <a:ext uri="{FF2B5EF4-FFF2-40B4-BE49-F238E27FC236}">
                <a16:creationId xmlns:a16="http://schemas.microsoft.com/office/drawing/2014/main" xmlns="" id="{509D9A47-FA13-7146-8251-A6793ADCEEAC}"/>
              </a:ext>
            </a:extLst>
          </p:cNvPr>
          <p:cNvSpPr>
            <a:spLocks noGrp="1"/>
          </p:cNvSpPr>
          <p:nvPr>
            <p:ph idx="1"/>
          </p:nvPr>
        </p:nvSpPr>
        <p:spPr/>
        <p:txBody>
          <a:bodyPr/>
          <a:lstStyle/>
          <a:p>
            <a:r>
              <a:rPr lang="en-US" sz="2400" dirty="0"/>
              <a:t>Best Practice</a:t>
            </a:r>
          </a:p>
          <a:p>
            <a:r>
              <a:rPr lang="en-US" sz="2400" dirty="0"/>
              <a:t>Area of Interest</a:t>
            </a:r>
          </a:p>
          <a:p>
            <a:r>
              <a:rPr lang="en-US" sz="2400" dirty="0"/>
              <a:t>Recommendations for change</a:t>
            </a:r>
          </a:p>
          <a:p>
            <a:r>
              <a:rPr lang="en-US" sz="2400" dirty="0"/>
              <a:t>Leadership competency</a:t>
            </a:r>
          </a:p>
          <a:p>
            <a:endParaRPr lang="en-US" dirty="0"/>
          </a:p>
        </p:txBody>
      </p:sp>
    </p:spTree>
    <p:extLst>
      <p:ext uri="{BB962C8B-B14F-4D97-AF65-F5344CB8AC3E}">
        <p14:creationId xmlns:p14="http://schemas.microsoft.com/office/powerpoint/2010/main" xmlns="" val="30064937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{FF2C6C27-FDC9-FB4D-82A1-C31C62203E28}tf10001076</Template>
  <TotalTime>8328</TotalTime>
  <Words>1831</Words>
  <Application>Microsoft Office PowerPoint</Application>
  <PresentationFormat>Custom</PresentationFormat>
  <Paragraphs>113</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Ion Boardroom</vt:lpstr>
      <vt:lpstr>Non-Compliance of Diet For Individuals with Diabetes </vt:lpstr>
      <vt:lpstr>Introduction</vt:lpstr>
      <vt:lpstr>Evidence Based Projects</vt:lpstr>
      <vt:lpstr>Conceptual Model</vt:lpstr>
      <vt:lpstr>Area of Interest</vt:lpstr>
      <vt:lpstr>Issue/concern and Recommendation for Change</vt:lpstr>
      <vt:lpstr>Factors Influencing Change</vt:lpstr>
      <vt:lpstr>NONPF Competencies </vt:lpstr>
      <vt:lpstr>Conclusion</vt:lpstr>
      <vt:lpstr>References</vt:lpstr>
      <vt:lpstr>References 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Non-Compliance of Diet For Individuals with Diabetes</dc:title>
  <dc:creator>alyssa.pozo</dc:creator>
  <cp:lastModifiedBy>Mark Nzioka</cp:lastModifiedBy>
  <cp:revision>3</cp:revision>
  <dcterms:created xsi:type="dcterms:W3CDTF">2021-10-03T22:37:44Z</dcterms:created>
  <dcterms:modified xsi:type="dcterms:W3CDTF">2022-03-08T13:52:50Z</dcterms:modified>
</cp:coreProperties>
</file>