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027" autoAdjust="0"/>
    <p:restoredTop sz="94660"/>
  </p:normalViewPr>
  <p:slideViewPr>
    <p:cSldViewPr snapToGrid="0">
      <p:cViewPr varScale="1">
        <p:scale>
          <a:sx n="67" d="100"/>
          <a:sy n="67" d="100"/>
        </p:scale>
        <p:origin x="-138" y="-12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DD60EC-D698-4357-AF0A-80D3F858951B}" type="datetimeFigureOut">
              <a:rPr lang="en-US" smtClean="0"/>
              <a:pPr/>
              <a:t>3/9/2022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14EB63-CC2F-4A87-82F3-696850890C89}" type="slidenum">
              <a:rPr lang="en-US" smtClean="0"/>
              <a:pPr/>
              <a:t>‹#›</a:t>
            </a:fld>
            <a:endParaRPr lang="en-US"/>
          </a:p>
        </p:txBody>
      </p:sp>
    </p:spTree>
    <p:extLst>
      <p:ext uri="{BB962C8B-B14F-4D97-AF65-F5344CB8AC3E}">
        <p14:creationId xmlns:p14="http://schemas.microsoft.com/office/powerpoint/2010/main" xmlns="" val="395182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Informative speech means shedding light on the crowd on a particular topic. Persuasive speech means persuading the crowd to perform a particular activity, or to accept the beliefs and judgments of the speaker.</a:t>
            </a:r>
            <a:endParaRPr lang="en-US" dirty="0"/>
          </a:p>
        </p:txBody>
      </p:sp>
      <p:sp>
        <p:nvSpPr>
          <p:cNvPr id="4" name="Slide Number Placeholder 3"/>
          <p:cNvSpPr>
            <a:spLocks noGrp="1"/>
          </p:cNvSpPr>
          <p:nvPr>
            <p:ph type="sldNum" sz="quarter" idx="10"/>
          </p:nvPr>
        </p:nvSpPr>
        <p:spPr/>
        <p:txBody>
          <a:bodyPr/>
          <a:lstStyle/>
          <a:p>
            <a:fld id="{CF14EB63-CC2F-4A87-82F3-696850890C89}" type="slidenum">
              <a:rPr lang="en-US" smtClean="0"/>
              <a:pPr/>
              <a:t>2</a:t>
            </a:fld>
            <a:endParaRPr lang="en-US"/>
          </a:p>
        </p:txBody>
      </p:sp>
    </p:spTree>
    <p:extLst>
      <p:ext uri="{BB962C8B-B14F-4D97-AF65-F5344CB8AC3E}">
        <p14:creationId xmlns:p14="http://schemas.microsoft.com/office/powerpoint/2010/main" xmlns="" val="3950612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Appetizer- A good</a:t>
            </a:r>
            <a:r>
              <a:rPr lang="en-US" baseline="0" dirty="0" smtClean="0"/>
              <a:t> speech should be an appetizer to its audience. For instance,  when introducing your speech, be sure to attract the attention of your audience by sharing with them the summary of points of the speech (</a:t>
            </a:r>
            <a:r>
              <a:rPr lang="en-US" dirty="0" smtClean="0"/>
              <a:t>Al-</a:t>
            </a:r>
            <a:r>
              <a:rPr lang="en-US" dirty="0" err="1" smtClean="0"/>
              <a:t>Tamimi</a:t>
            </a:r>
            <a:r>
              <a:rPr lang="en-US" baseline="0" dirty="0" smtClean="0"/>
              <a:t> </a:t>
            </a:r>
            <a:r>
              <a:rPr lang="en-US" dirty="0" smtClean="0"/>
              <a:t>&amp; </a:t>
            </a:r>
            <a:r>
              <a:rPr lang="en-US" dirty="0" err="1" smtClean="0"/>
              <a:t>Shuib</a:t>
            </a:r>
            <a:r>
              <a:rPr lang="en-US" baseline="0" dirty="0" smtClean="0"/>
              <a:t> </a:t>
            </a:r>
            <a:r>
              <a:rPr lang="en-US" dirty="0" smtClean="0"/>
              <a:t>(2016)</a:t>
            </a:r>
            <a:r>
              <a:rPr lang="en-US" baseline="0" dirty="0" smtClean="0"/>
              <a:t>.</a:t>
            </a:r>
          </a:p>
          <a:p>
            <a:r>
              <a:rPr lang="en-US" baseline="0" dirty="0" smtClean="0"/>
              <a:t>Entrée- The number one situation you're inspecting is the frame of your show - commonly comprising of 3-five valuable subjects or "sides". Each aspect commendations each other - all figuring out with each other AND your proposal.</a:t>
            </a:r>
          </a:p>
          <a:p>
            <a:r>
              <a:rPr lang="en-US" baseline="0" dirty="0" smtClean="0"/>
              <a:t>Desert- Focus summaries give your crowd time to complete their main course. Sweetness is the biggest aspect. This is a place where you can emphasize what you should keep in mind to your audience and give us a delicious, consistent and final statement.</a:t>
            </a:r>
            <a:endParaRPr lang="en-US" dirty="0"/>
          </a:p>
        </p:txBody>
      </p:sp>
      <p:sp>
        <p:nvSpPr>
          <p:cNvPr id="4" name="Slide Number Placeholder 3"/>
          <p:cNvSpPr>
            <a:spLocks noGrp="1"/>
          </p:cNvSpPr>
          <p:nvPr>
            <p:ph type="sldNum" sz="quarter" idx="10"/>
          </p:nvPr>
        </p:nvSpPr>
        <p:spPr/>
        <p:txBody>
          <a:bodyPr/>
          <a:lstStyle/>
          <a:p>
            <a:fld id="{CF14EB63-CC2F-4A87-82F3-696850890C89}" type="slidenum">
              <a:rPr lang="en-US" smtClean="0"/>
              <a:pPr/>
              <a:t>3</a:t>
            </a:fld>
            <a:endParaRPr lang="en-US"/>
          </a:p>
        </p:txBody>
      </p:sp>
    </p:spTree>
    <p:extLst>
      <p:ext uri="{BB962C8B-B14F-4D97-AF65-F5344CB8AC3E}">
        <p14:creationId xmlns:p14="http://schemas.microsoft.com/office/powerpoint/2010/main" xmlns="" val="4244310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rate of speaking can covey emotions.</a:t>
            </a:r>
            <a:r>
              <a:rPr lang="en-US" baseline="0" dirty="0" smtClean="0"/>
              <a:t> For example, speaking fast can convey euphoria and shock, and speaking slowly can convey fatigue and vulnerability. It is essential to change the speaking speed. If some of your perspectives are particularly complex, you may have to call back while clarifying them.</a:t>
            </a:r>
            <a:endParaRPr lang="en-US" dirty="0"/>
          </a:p>
        </p:txBody>
      </p:sp>
      <p:sp>
        <p:nvSpPr>
          <p:cNvPr id="4" name="Slide Number Placeholder 3"/>
          <p:cNvSpPr>
            <a:spLocks noGrp="1"/>
          </p:cNvSpPr>
          <p:nvPr>
            <p:ph type="sldNum" sz="quarter" idx="10"/>
          </p:nvPr>
        </p:nvSpPr>
        <p:spPr/>
        <p:txBody>
          <a:bodyPr/>
          <a:lstStyle/>
          <a:p>
            <a:fld id="{CF14EB63-CC2F-4A87-82F3-696850890C89}" type="slidenum">
              <a:rPr lang="en-US" smtClean="0"/>
              <a:pPr/>
              <a:t>4</a:t>
            </a:fld>
            <a:endParaRPr lang="en-US"/>
          </a:p>
        </p:txBody>
      </p:sp>
    </p:spTree>
    <p:extLst>
      <p:ext uri="{BB962C8B-B14F-4D97-AF65-F5344CB8AC3E}">
        <p14:creationId xmlns:p14="http://schemas.microsoft.com/office/powerpoint/2010/main" xmlns="" val="1906249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need oral expertise to play a social role. The value and importance of discourse can be seen in the fact that, despite living in public, we almost always convey ourselves  through discourse. At home, we share our thoughts with  our family through discourse. Again, discourse is an important way of expressing things when managing clients and buying structured things for entrepreneurs. Educators also convey lectures in the classroom through discourse (</a:t>
            </a:r>
            <a:r>
              <a:rPr lang="en-US" dirty="0" err="1" smtClean="0"/>
              <a:t>Siregar</a:t>
            </a:r>
            <a:r>
              <a:rPr lang="en-US" baseline="0" dirty="0" smtClean="0"/>
              <a:t> </a:t>
            </a:r>
            <a:r>
              <a:rPr lang="en-US" dirty="0" smtClean="0"/>
              <a:t>2019). It is important to  note  that we are investing in speaking 30% of our communication energy (Shinozaki</a:t>
            </a:r>
            <a:r>
              <a:rPr lang="en-US" baseline="0" dirty="0" smtClean="0"/>
              <a:t> </a:t>
            </a:r>
            <a:r>
              <a:rPr lang="en-US" dirty="0" smtClean="0"/>
              <a:t>2021).</a:t>
            </a:r>
            <a:endParaRPr lang="en-US" dirty="0"/>
          </a:p>
        </p:txBody>
      </p:sp>
      <p:sp>
        <p:nvSpPr>
          <p:cNvPr id="4" name="Slide Number Placeholder 3"/>
          <p:cNvSpPr>
            <a:spLocks noGrp="1"/>
          </p:cNvSpPr>
          <p:nvPr>
            <p:ph type="sldNum" sz="quarter" idx="10"/>
          </p:nvPr>
        </p:nvSpPr>
        <p:spPr/>
        <p:txBody>
          <a:bodyPr/>
          <a:lstStyle/>
          <a:p>
            <a:fld id="{CF14EB63-CC2F-4A87-82F3-696850890C89}" type="slidenum">
              <a:rPr lang="en-US" smtClean="0"/>
              <a:pPr/>
              <a:t>5</a:t>
            </a:fld>
            <a:endParaRPr lang="en-US"/>
          </a:p>
        </p:txBody>
      </p:sp>
    </p:spTree>
    <p:extLst>
      <p:ext uri="{BB962C8B-B14F-4D97-AF65-F5344CB8AC3E}">
        <p14:creationId xmlns:p14="http://schemas.microsoft.com/office/powerpoint/2010/main" xmlns="" val="294112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many people are afraid to speak in public, at least to some extent. To be honest, only about 10% of people in the United States say they are really grateful. Acquiring public speaking skills can give your work a great advantage as it can create freedom that others may avoid. By incorporating some tips on speaking in public  into your daily life, you can consistently work on your skills and be more open to referrals and speeches. These essential practices include observing nonverbal communication, reading  what works well for experienced speakers, practicing breathing control, and preparing for the show (</a:t>
            </a:r>
            <a:r>
              <a:rPr lang="en-US" dirty="0" err="1" smtClean="0"/>
              <a:t>Dubiago</a:t>
            </a:r>
            <a:r>
              <a:rPr lang="en-US" baseline="0" dirty="0" smtClean="0"/>
              <a:t> et al., </a:t>
            </a:r>
            <a:r>
              <a:rPr lang="en-US" dirty="0" smtClean="0"/>
              <a:t>2017).</a:t>
            </a:r>
            <a:endParaRPr lang="en-US" dirty="0"/>
          </a:p>
        </p:txBody>
      </p:sp>
      <p:sp>
        <p:nvSpPr>
          <p:cNvPr id="4" name="Slide Number Placeholder 3"/>
          <p:cNvSpPr>
            <a:spLocks noGrp="1"/>
          </p:cNvSpPr>
          <p:nvPr>
            <p:ph type="sldNum" sz="quarter" idx="10"/>
          </p:nvPr>
        </p:nvSpPr>
        <p:spPr/>
        <p:txBody>
          <a:bodyPr/>
          <a:lstStyle/>
          <a:p>
            <a:fld id="{CF14EB63-CC2F-4A87-82F3-696850890C89}" type="slidenum">
              <a:rPr lang="en-US" smtClean="0"/>
              <a:pPr/>
              <a:t>6</a:t>
            </a:fld>
            <a:endParaRPr lang="en-US"/>
          </a:p>
        </p:txBody>
      </p:sp>
    </p:spTree>
    <p:extLst>
      <p:ext uri="{BB962C8B-B14F-4D97-AF65-F5344CB8AC3E}">
        <p14:creationId xmlns:p14="http://schemas.microsoft.com/office/powerpoint/2010/main" xmlns="" val="275670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doing a</a:t>
            </a:r>
            <a:r>
              <a:rPr lang="en-US" baseline="0" dirty="0" smtClean="0"/>
              <a:t> presentation</a:t>
            </a:r>
            <a:r>
              <a:rPr lang="en-US" dirty="0" smtClean="0"/>
              <a:t>, it is wise to set aside your efforts to understand your audience with the goal of being able to adjust your discourse to suit them. Think about what is important to them and what you think will be useful. </a:t>
            </a:r>
          </a:p>
          <a:p>
            <a:r>
              <a:rPr lang="en-US" dirty="0" smtClean="0"/>
              <a:t> The type of conversation also affects the methodology. For example, a suitable event may require a different type of show than  in a classroom where relatives gather.</a:t>
            </a:r>
            <a:endParaRPr lang="en-US" dirty="0"/>
          </a:p>
        </p:txBody>
      </p:sp>
      <p:sp>
        <p:nvSpPr>
          <p:cNvPr id="4" name="Slide Number Placeholder 3"/>
          <p:cNvSpPr>
            <a:spLocks noGrp="1"/>
          </p:cNvSpPr>
          <p:nvPr>
            <p:ph type="sldNum" sz="quarter" idx="10"/>
          </p:nvPr>
        </p:nvSpPr>
        <p:spPr/>
        <p:txBody>
          <a:bodyPr/>
          <a:lstStyle/>
          <a:p>
            <a:fld id="{CF14EB63-CC2F-4A87-82F3-696850890C89}" type="slidenum">
              <a:rPr lang="en-US" smtClean="0"/>
              <a:pPr/>
              <a:t>7</a:t>
            </a:fld>
            <a:endParaRPr lang="en-US"/>
          </a:p>
        </p:txBody>
      </p:sp>
    </p:spTree>
    <p:extLst>
      <p:ext uri="{BB962C8B-B14F-4D97-AF65-F5344CB8AC3E}">
        <p14:creationId xmlns:p14="http://schemas.microsoft.com/office/powerpoint/2010/main" xmlns="" val="3451239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0840" y="6498863"/>
            <a:ext cx="7766936" cy="1646302"/>
          </a:xfrm>
        </p:spPr>
        <p:txBody>
          <a:bodyPr/>
          <a:lstStyle/>
          <a:p>
            <a:pPr algn="l"/>
            <a:r>
              <a:rPr lang="en-US" dirty="0"/>
              <a:t>Informative and Persuasive Speaking</a:t>
            </a:r>
            <a:br>
              <a:rPr lang="en-US" dirty="0"/>
            </a:br>
            <a:r>
              <a:rPr lang="en-US" dirty="0"/>
              <a:t>Student Name</a:t>
            </a:r>
            <a:br>
              <a:rPr lang="en-US" dirty="0"/>
            </a:br>
            <a:r>
              <a:rPr lang="en-US" dirty="0"/>
              <a:t>Institution Affiliation</a:t>
            </a:r>
            <a:br>
              <a:rPr lang="en-US" dirty="0"/>
            </a:br>
            <a:r>
              <a:rPr lang="en-US" dirty="0"/>
              <a:t>Course</a:t>
            </a:r>
            <a:br>
              <a:rPr lang="en-US" dirty="0"/>
            </a:br>
            <a:r>
              <a:rPr lang="en-US" dirty="0"/>
              <a:t>Instructor</a:t>
            </a:r>
            <a:br>
              <a:rPr lang="en-US" dirty="0"/>
            </a:br>
            <a:r>
              <a:rPr lang="en-US" dirty="0"/>
              <a:t>Date</a:t>
            </a:r>
            <a:br>
              <a:rPr lang="en-US" dirty="0"/>
            </a:br>
            <a:r>
              <a:rPr lang="en-US" dirty="0"/>
              <a:t/>
            </a:r>
            <a:br>
              <a:rPr lang="en-US" dirty="0"/>
            </a:br>
            <a:endParaRPr lang="en-US" dirty="0"/>
          </a:p>
        </p:txBody>
      </p:sp>
    </p:spTree>
    <p:extLst>
      <p:ext uri="{BB962C8B-B14F-4D97-AF65-F5344CB8AC3E}">
        <p14:creationId xmlns:p14="http://schemas.microsoft.com/office/powerpoint/2010/main" xmlns="" val="2936272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Pictures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805969" y="1494004"/>
            <a:ext cx="6696587" cy="5015977"/>
          </a:xfrm>
        </p:spPr>
      </p:pic>
    </p:spTree>
    <p:extLst>
      <p:ext uri="{BB962C8B-B14F-4D97-AF65-F5344CB8AC3E}">
        <p14:creationId xmlns:p14="http://schemas.microsoft.com/office/powerpoint/2010/main" xmlns="" val="79565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We are surrounded by </a:t>
            </a:r>
            <a:r>
              <a:rPr lang="en-US" dirty="0"/>
              <a:t>communicative </a:t>
            </a:r>
            <a:r>
              <a:rPr lang="en-US" dirty="0" smtClean="0"/>
              <a:t>messages. Most </a:t>
            </a:r>
            <a:r>
              <a:rPr lang="en-US" dirty="0"/>
              <a:t>people try to show us something and influence our considerations and practices. Like </a:t>
            </a:r>
            <a:r>
              <a:rPr lang="en-US" dirty="0" smtClean="0"/>
              <a:t>any other kinds of communications</a:t>
            </a:r>
            <a:r>
              <a:rPr lang="en-US" dirty="0"/>
              <a:t>, some messages are more attractive and feasible than others.</a:t>
            </a:r>
          </a:p>
        </p:txBody>
      </p:sp>
    </p:spTree>
    <p:extLst>
      <p:ext uri="{BB962C8B-B14F-4D97-AF65-F5344CB8AC3E}">
        <p14:creationId xmlns:p14="http://schemas.microsoft.com/office/powerpoint/2010/main" xmlns="" val="1289195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structure of a speech as a menu</a:t>
            </a:r>
            <a:endParaRPr lang="en-US" dirty="0"/>
          </a:p>
        </p:txBody>
      </p:sp>
      <p:sp>
        <p:nvSpPr>
          <p:cNvPr id="3" name="Content Placeholder 2"/>
          <p:cNvSpPr>
            <a:spLocks noGrp="1"/>
          </p:cNvSpPr>
          <p:nvPr>
            <p:ph idx="1"/>
          </p:nvPr>
        </p:nvSpPr>
        <p:spPr/>
        <p:txBody>
          <a:bodyPr/>
          <a:lstStyle/>
          <a:p>
            <a:r>
              <a:rPr lang="en-US" dirty="0" smtClean="0"/>
              <a:t>Appetizer</a:t>
            </a:r>
          </a:p>
          <a:p>
            <a:r>
              <a:rPr lang="en-US" dirty="0" smtClean="0"/>
              <a:t>Entree</a:t>
            </a:r>
          </a:p>
          <a:p>
            <a:r>
              <a:rPr lang="en-US" dirty="0" smtClean="0"/>
              <a:t>Desert</a:t>
            </a:r>
            <a:endParaRPr lang="en-US" dirty="0"/>
          </a:p>
        </p:txBody>
      </p:sp>
    </p:spTree>
    <p:extLst>
      <p:ext uri="{BB962C8B-B14F-4D97-AF65-F5344CB8AC3E}">
        <p14:creationId xmlns:p14="http://schemas.microsoft.com/office/powerpoint/2010/main" xmlns="" val="252786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of speaking speed</a:t>
            </a:r>
            <a:endParaRPr lang="en-US" dirty="0"/>
          </a:p>
        </p:txBody>
      </p:sp>
      <p:sp>
        <p:nvSpPr>
          <p:cNvPr id="3" name="Content Placeholder 2"/>
          <p:cNvSpPr>
            <a:spLocks noGrp="1"/>
          </p:cNvSpPr>
          <p:nvPr>
            <p:ph idx="1"/>
          </p:nvPr>
        </p:nvSpPr>
        <p:spPr/>
        <p:txBody>
          <a:bodyPr/>
          <a:lstStyle/>
          <a:p>
            <a:r>
              <a:rPr lang="en-US" dirty="0"/>
              <a:t>Rate is the speed or slowness at which a person speaks. In addition to quantity and beneficial value, rate is definitely important to convey an easy-to-understand discourse. Here are some facts and tips about rates.</a:t>
            </a:r>
          </a:p>
        </p:txBody>
      </p:sp>
    </p:spTree>
    <p:extLst>
      <p:ext uri="{BB962C8B-B14F-4D97-AF65-F5344CB8AC3E}">
        <p14:creationId xmlns:p14="http://schemas.microsoft.com/office/powerpoint/2010/main" xmlns="" val="64159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speeches</a:t>
            </a:r>
            <a:endParaRPr lang="en-US" dirty="0"/>
          </a:p>
        </p:txBody>
      </p:sp>
      <p:sp>
        <p:nvSpPr>
          <p:cNvPr id="3" name="Content Placeholder 2"/>
          <p:cNvSpPr>
            <a:spLocks noGrp="1"/>
          </p:cNvSpPr>
          <p:nvPr>
            <p:ph idx="1"/>
          </p:nvPr>
        </p:nvSpPr>
        <p:spPr/>
        <p:txBody>
          <a:bodyPr/>
          <a:lstStyle/>
          <a:p>
            <a:r>
              <a:rPr lang="en-US" dirty="0" smtClean="0"/>
              <a:t>Speeches </a:t>
            </a:r>
            <a:r>
              <a:rPr lang="en-US" dirty="0"/>
              <a:t>allow us to meet our bosses and hear what they have to say face-to-face. Discourse reveals the  ideal and terrible qualities of a speaker who can influence economics, legislative issues, and world events, which is just the tip of the iceberg. Conversations motivate  and energize meetings.</a:t>
            </a:r>
          </a:p>
        </p:txBody>
      </p:sp>
    </p:spTree>
    <p:extLst>
      <p:ext uri="{BB962C8B-B14F-4D97-AF65-F5344CB8AC3E}">
        <p14:creationId xmlns:p14="http://schemas.microsoft.com/office/powerpoint/2010/main" xmlns="" val="203160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improve public speaking skills</a:t>
            </a:r>
            <a:endParaRPr lang="en-US" dirty="0"/>
          </a:p>
        </p:txBody>
      </p:sp>
      <p:sp>
        <p:nvSpPr>
          <p:cNvPr id="3" name="Content Placeholder 2"/>
          <p:cNvSpPr>
            <a:spLocks noGrp="1"/>
          </p:cNvSpPr>
          <p:nvPr>
            <p:ph idx="1"/>
          </p:nvPr>
        </p:nvSpPr>
        <p:spPr/>
        <p:txBody>
          <a:bodyPr/>
          <a:lstStyle/>
          <a:p>
            <a:r>
              <a:rPr lang="en-US" dirty="0"/>
              <a:t>Concentrate on Great Public Speakers.</a:t>
            </a:r>
          </a:p>
          <a:p>
            <a:r>
              <a:rPr lang="en-US" dirty="0"/>
              <a:t>Loosen up Your Body Language.</a:t>
            </a:r>
          </a:p>
          <a:p>
            <a:r>
              <a:rPr lang="en-US" dirty="0"/>
              <a:t>Practice Voice and Breath Control.</a:t>
            </a:r>
          </a:p>
          <a:p>
            <a:r>
              <a:rPr lang="en-US" dirty="0"/>
              <a:t>Plan Talking Points.</a:t>
            </a:r>
          </a:p>
          <a:p>
            <a:r>
              <a:rPr lang="en-US" dirty="0"/>
              <a:t>Know Your Audience.</a:t>
            </a:r>
          </a:p>
        </p:txBody>
      </p:sp>
    </p:spTree>
    <p:extLst>
      <p:ext uri="{BB962C8B-B14F-4D97-AF65-F5344CB8AC3E}">
        <p14:creationId xmlns:p14="http://schemas.microsoft.com/office/powerpoint/2010/main" xmlns="" val="109448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Speeches are important as they improve our public speaking skills and </a:t>
            </a:r>
            <a:r>
              <a:rPr lang="en-US" dirty="0"/>
              <a:t>our vocabulary. Before starting the discourse, come up with a  set  of ideas that include important messages that the  crowd needs to know, feel, and understand when  the conversation is over. </a:t>
            </a:r>
          </a:p>
        </p:txBody>
      </p:sp>
    </p:spTree>
    <p:extLst>
      <p:ext uri="{BB962C8B-B14F-4D97-AF65-F5344CB8AC3E}">
        <p14:creationId xmlns:p14="http://schemas.microsoft.com/office/powerpoint/2010/main" xmlns="" val="1741812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r>
              <a:rPr lang="en-US" dirty="0"/>
              <a:t>Al-</a:t>
            </a:r>
            <a:r>
              <a:rPr lang="en-US" dirty="0" err="1"/>
              <a:t>Tamimi</a:t>
            </a:r>
            <a:r>
              <a:rPr lang="en-US" dirty="0"/>
              <a:t>, A., &amp; </a:t>
            </a:r>
            <a:r>
              <a:rPr lang="en-US" dirty="0" err="1"/>
              <a:t>Shuib</a:t>
            </a:r>
            <a:r>
              <a:rPr lang="en-US" dirty="0"/>
              <a:t>, M. (2016). Public Speaking Skills Needs of English Majors at </a:t>
            </a:r>
            <a:r>
              <a:rPr lang="en-US" dirty="0" err="1"/>
              <a:t>Universiti</a:t>
            </a:r>
            <a:r>
              <a:rPr lang="en-US" dirty="0"/>
              <a:t> </a:t>
            </a:r>
            <a:r>
              <a:rPr lang="en-US" dirty="0" err="1"/>
              <a:t>Sains</a:t>
            </a:r>
            <a:r>
              <a:rPr lang="en-US" dirty="0"/>
              <a:t> Malaysia. LSP International Journal, 3(1</a:t>
            </a:r>
            <a:r>
              <a:rPr lang="en-US" dirty="0" smtClean="0"/>
              <a:t>).</a:t>
            </a:r>
          </a:p>
          <a:p>
            <a:r>
              <a:rPr lang="en-US" dirty="0" err="1"/>
              <a:t>Dubiago</a:t>
            </a:r>
            <a:r>
              <a:rPr lang="en-US" dirty="0"/>
              <a:t>, M., </a:t>
            </a:r>
            <a:r>
              <a:rPr lang="en-US" dirty="0" err="1"/>
              <a:t>Poeschl</a:t>
            </a:r>
            <a:r>
              <a:rPr lang="en-US" dirty="0"/>
              <a:t>, S., &amp; </a:t>
            </a:r>
            <a:r>
              <a:rPr lang="en-US" dirty="0" err="1"/>
              <a:t>Doering</a:t>
            </a:r>
            <a:r>
              <a:rPr lang="en-US" dirty="0"/>
              <a:t>, N. (2017). Influence of Simulation Fidelity on Perceived Simulation Realism–An Exploratory Study on a Virtual Public Speaking Training Application. </a:t>
            </a:r>
            <a:r>
              <a:rPr lang="en-US" dirty="0" err="1"/>
              <a:t>Annu</a:t>
            </a:r>
            <a:r>
              <a:rPr lang="en-US" dirty="0"/>
              <a:t>. Rev. </a:t>
            </a:r>
            <a:r>
              <a:rPr lang="en-US" dirty="0" err="1"/>
              <a:t>CyberTher</a:t>
            </a:r>
            <a:r>
              <a:rPr lang="en-US" dirty="0"/>
              <a:t>. </a:t>
            </a:r>
            <a:r>
              <a:rPr lang="en-US" dirty="0" err="1"/>
              <a:t>Telemed</a:t>
            </a:r>
            <a:r>
              <a:rPr lang="en-US" dirty="0"/>
              <a:t>, 15, 154-159.</a:t>
            </a:r>
          </a:p>
          <a:p>
            <a:r>
              <a:rPr lang="en-US" dirty="0" err="1" smtClean="0"/>
              <a:t>Siregar</a:t>
            </a:r>
            <a:r>
              <a:rPr lang="en-US" dirty="0"/>
              <a:t>, R. K. (2019). Students’ Anxiety on Their Public Speaking. English Education: English Journal for Teaching and Learning, 7(01), 69-80</a:t>
            </a:r>
            <a:r>
              <a:rPr lang="en-US" dirty="0" smtClean="0"/>
              <a:t>.</a:t>
            </a:r>
          </a:p>
          <a:p>
            <a:r>
              <a:rPr lang="en-US" dirty="0"/>
              <a:t>Shinozaki, F. (2021). The Benefits of Original Notes for English Learners’ Improvisational Speeches: Analysis of Free Descriptive Answers on a Survey. Asian Journal of Research in Education and Social Sciences, 3(4), 36-50.</a:t>
            </a:r>
          </a:p>
        </p:txBody>
      </p:sp>
    </p:spTree>
    <p:extLst>
      <p:ext uri="{BB962C8B-B14F-4D97-AF65-F5344CB8AC3E}">
        <p14:creationId xmlns:p14="http://schemas.microsoft.com/office/powerpoint/2010/main" xmlns="" val="1062044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Pictures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678675" y="1572256"/>
            <a:ext cx="6673755" cy="4998875"/>
          </a:xfrm>
        </p:spPr>
      </p:pic>
    </p:spTree>
    <p:extLst>
      <p:ext uri="{BB962C8B-B14F-4D97-AF65-F5344CB8AC3E}">
        <p14:creationId xmlns:p14="http://schemas.microsoft.com/office/powerpoint/2010/main" xmlns="" val="25025110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TotalTime>
  <Words>917</Words>
  <Application>Microsoft Office PowerPoint</Application>
  <PresentationFormat>Custom</PresentationFormat>
  <Paragraphs>41</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Informative and Persuasive Speaking Student Name Institution Affiliation Course Instructor Date  </vt:lpstr>
      <vt:lpstr>Introduction</vt:lpstr>
      <vt:lpstr>The basic structure of a speech as a menu</vt:lpstr>
      <vt:lpstr>Rate of speaking speed</vt:lpstr>
      <vt:lpstr>Benefits of speeches</vt:lpstr>
      <vt:lpstr>How to improve public speaking skills</vt:lpstr>
      <vt:lpstr>Conclusion</vt:lpstr>
      <vt:lpstr>References</vt:lpstr>
      <vt:lpstr>Pictures</vt:lpstr>
      <vt:lpstr>Pictures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Informative and Persuasive Speaking</dc:title>
  <dc:creator>Sharif</dc:creator>
  <cp:lastModifiedBy>Mark Nzioka</cp:lastModifiedBy>
  <cp:revision>5</cp:revision>
  <dcterms:created xsi:type="dcterms:W3CDTF">2021-12-09T15:34:05Z</dcterms:created>
  <dcterms:modified xsi:type="dcterms:W3CDTF">2022-03-09T06:48:45Z</dcterms:modified>
</cp:coreProperties>
</file>